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6"/>
  </p:notesMasterIdLst>
  <p:sldIdLst>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12" userDrawn="1">
          <p15:clr>
            <a:srgbClr val="A4A3A4"/>
          </p15:clr>
        </p15:guide>
        <p15:guide id="2" pos="38" userDrawn="1">
          <p15:clr>
            <a:srgbClr val="A4A3A4"/>
          </p15:clr>
        </p15:guide>
        <p15:guide id="3" pos="7642" userDrawn="1">
          <p15:clr>
            <a:srgbClr val="A4A3A4"/>
          </p15:clr>
        </p15:guide>
        <p15:guide id="4" orient="horz" pos="38" userDrawn="1">
          <p15:clr>
            <a:srgbClr val="A4A3A4"/>
          </p15:clr>
        </p15:guide>
        <p15:guide id="5" orient="horz" pos="4081" userDrawn="1">
          <p15:clr>
            <a:srgbClr val="A4A3A4"/>
          </p15:clr>
        </p15:guide>
        <p15:guide id="6" orient="horz" pos="572" userDrawn="1">
          <p15:clr>
            <a:srgbClr val="A4A3A4"/>
          </p15:clr>
        </p15:guide>
        <p15:guide id="7" pos="1368" userDrawn="1">
          <p15:clr>
            <a:srgbClr val="A4A3A4"/>
          </p15:clr>
        </p15:guide>
        <p15:guide id="8" pos="1391" userDrawn="1">
          <p15:clr>
            <a:srgbClr val="A4A3A4"/>
          </p15:clr>
        </p15:guide>
        <p15:guide id="9" pos="2275" userDrawn="1">
          <p15:clr>
            <a:srgbClr val="A4A3A4"/>
          </p15:clr>
        </p15:guide>
        <p15:guide id="10" pos="2298" userDrawn="1">
          <p15:clr>
            <a:srgbClr val="A4A3A4"/>
          </p15:clr>
        </p15:guide>
        <p15:guide id="11" pos="6293" userDrawn="1">
          <p15:clr>
            <a:srgbClr val="A4A3A4"/>
          </p15:clr>
        </p15:guide>
        <p15:guide id="12" orient="horz" pos="852" userDrawn="1">
          <p15:clr>
            <a:srgbClr val="A4A3A4"/>
          </p15:clr>
        </p15:guide>
        <p15:guide id="13" orient="horz" pos="547" userDrawn="1">
          <p15:clr>
            <a:srgbClr val="A4A3A4"/>
          </p15:clr>
        </p15:guide>
        <p15:guide id="14" pos="1423" userDrawn="1">
          <p15:clr>
            <a:srgbClr val="A4A3A4"/>
          </p15:clr>
        </p15:guide>
        <p15:guide id="15" pos="63" userDrawn="1">
          <p15:clr>
            <a:srgbClr val="A4A3A4"/>
          </p15:clr>
        </p15:guide>
        <p15:guide id="16" pos="3772" userDrawn="1">
          <p15:clr>
            <a:srgbClr val="A4A3A4"/>
          </p15:clr>
        </p15:guide>
        <p15:guide id="17" pos="3817" userDrawn="1">
          <p15:clr>
            <a:srgbClr val="A4A3A4"/>
          </p15:clr>
        </p15:guide>
        <p15:guide id="18" orient="horz" pos="71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A26C0A-3ACD-6F0B-026A-D2AFD6723F31}" name="Bruce Hendry" initials="BH" userId="S::bruce.hendry_travere.com#ext#@livetravere.onmicrosoft.com::216112ed-fc13-4b84-bfe8-9eeba45d0f58" providerId="AD"/>
  <p188:author id="{D010571A-FE6E-5F5B-6855-039075A6C195}" name="Analysis Group" initials="AG" userId="Analysis Group" providerId="None"/>
  <p188:author id="{0CA05963-D892-2E7C-C665-E9AABB055B22}" name="Mark Bensink" initials="MB" userId="02c3698e06308b24" providerId="Windows Live"/>
  <p188:author id="{04F3929D-8DFB-FCB7-DB31-258EDEC5514B}" name="Hazra, Nisha" initials="HN" userId="S::nisha.hazra_analysisgroup.com#ext#@stinsondesigninc.onmicrosoft.com::a16936aa-51cf-4841-915a-5aa064445b63" providerId="AD"/>
  <p188:author id="{77F15DA9-C59C-6768-BF54-3218BFA5E98A}" name="Wu Gong" initials="WG" userId="S::wu.gong_travere.com#ext#@livetravere.onmicrosoft.com::086e8073-764c-431c-868a-2a92b58c410c" providerId="AD"/>
  <p188:author id="{75737BE1-F0A6-4226-580F-D6C535F13928}" name="AG" initials="AG" userId="AG" providerId="None"/>
  <p188:author id="{C8D5AFF9-92A6-41E5-8E91-03F20C9B1992}" name="Mark Bensink" initials="MB" userId="S::mark.bensink_travere.com#ext#@livetravere.onmicrosoft.com::eaf9aa15-efb7-47e3-b558-1d6468b66d4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C817"/>
    <a:srgbClr val="006BAB"/>
    <a:srgbClr val="FFF9E7"/>
    <a:srgbClr val="FEF1CC"/>
    <a:srgbClr val="0DAF2B"/>
    <a:srgbClr val="FDE399"/>
    <a:srgbClr val="FECA00"/>
    <a:srgbClr val="D32E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927C57-8362-8326-2871-3DEC5ECC4943}" v="2" dt="2024-05-02T21:19:19.903"/>
  </p1510:revLst>
</p1510:revInfo>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7"/>
    <p:restoredTop sz="95781" autoAdjust="0"/>
  </p:normalViewPr>
  <p:slideViewPr>
    <p:cSldViewPr snapToGrid="0">
      <p:cViewPr varScale="1">
        <p:scale>
          <a:sx n="106" d="100"/>
          <a:sy n="106" d="100"/>
        </p:scale>
        <p:origin x="816" y="168"/>
      </p:cViewPr>
      <p:guideLst>
        <p:guide orient="horz" pos="4212"/>
        <p:guide pos="38"/>
        <p:guide pos="7642"/>
        <p:guide orient="horz" pos="38"/>
        <p:guide orient="horz" pos="4081"/>
        <p:guide orient="horz" pos="572"/>
        <p:guide pos="1368"/>
        <p:guide pos="1391"/>
        <p:guide pos="2275"/>
        <p:guide pos="2298"/>
        <p:guide pos="6293"/>
        <p:guide orient="horz" pos="852"/>
        <p:guide orient="horz" pos="547"/>
        <p:guide pos="1423"/>
        <p:guide pos="63"/>
        <p:guide pos="3772"/>
        <p:guide pos="3817"/>
        <p:guide orient="horz" pos="7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5">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5">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rgbClr val="006BAB"/>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5">
                  <a:lumMod val="50000"/>
                </a:schemeClr>
              </a:solidFill>
              <a:ln w="12700">
                <a:noFill/>
              </a:ln>
              <a:effectLst/>
            </c:spPr>
            <c:extLst>
              <c:ext xmlns:c16="http://schemas.microsoft.com/office/drawing/2014/chart" uri="{C3380CC4-5D6E-409C-BE32-E72D297353CC}">
                <c16:uniqueId val="{00000004-FC08-234C-9816-4D1D414DF5B4}"/>
              </c:ext>
            </c:extLst>
          </c:dPt>
          <c:dLbls>
            <c:dLbl>
              <c:idx val="0"/>
              <c:layout>
                <c:manualLayout>
                  <c:x val="0.13181040868901811"/>
                  <c:y val="0.1611017500027235"/>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073297927623458"/>
                      <c:h val="0.16218937360869518"/>
                    </c:manualLayout>
                  </c15:layout>
                </c:ext>
                <c:ext xmlns:c16="http://schemas.microsoft.com/office/drawing/2014/chart" uri="{C3380CC4-5D6E-409C-BE32-E72D297353CC}">
                  <c16:uniqueId val="{00000001-FC08-234C-9816-4D1D414DF5B4}"/>
                </c:ext>
              </c:extLst>
            </c:dLbl>
            <c:dLbl>
              <c:idx val="1"/>
              <c:layout>
                <c:manualLayout>
                  <c:x val="-9.9614953691247954E-2"/>
                  <c:y val="0.25160329155938715"/>
                </c:manualLayout>
              </c:layout>
              <c:spPr>
                <a:noFill/>
                <a:ln>
                  <a:noFill/>
                </a:ln>
                <a:effectLst/>
              </c:spPr>
              <c:txPr>
                <a:bodyPr rot="0" spcFirstLastPara="1" vertOverflow="ellipsis" vert="horz" wrap="square" lIns="38100" tIns="19050" rIns="38100" bIns="19050" anchor="ctr" anchorCtr="0">
                  <a:noAutofit/>
                </a:bodyPr>
                <a:lstStyle/>
                <a:p>
                  <a:pPr algn="l">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776664345159657"/>
                      <c:h val="0.13341488981517666"/>
                    </c:manualLayout>
                  </c15:layout>
                </c:ext>
                <c:ext xmlns:c16="http://schemas.microsoft.com/office/drawing/2014/chart" uri="{C3380CC4-5D6E-409C-BE32-E72D297353CC}">
                  <c16:uniqueId val="{00000002-FC08-234C-9816-4D1D414DF5B4}"/>
                </c:ext>
              </c:extLst>
            </c:dLbl>
            <c:dLbl>
              <c:idx val="2"/>
              <c:layout>
                <c:manualLayout>
                  <c:x val="-0.10192808783367915"/>
                  <c:y val="-0.18637174938537465"/>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5993732646854406"/>
                      <c:h val="0.11258336391038123"/>
                    </c:manualLayout>
                  </c15:layout>
                </c:ext>
                <c:ext xmlns:c16="http://schemas.microsoft.com/office/drawing/2014/chart" uri="{C3380CC4-5D6E-409C-BE32-E72D297353CC}">
                  <c16:uniqueId val="{00000003-FC08-234C-9816-4D1D414DF5B4}"/>
                </c:ext>
              </c:extLst>
            </c:dLbl>
            <c:dLbl>
              <c:idx val="3"/>
              <c:layout>
                <c:manualLayout>
                  <c:x val="3.4681348611105993E-2"/>
                  <c:y val="-0.24123364479193524"/>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1283551869605281"/>
                      <c:h val="0.12940305522914219"/>
                    </c:manualLayout>
                  </c15:layout>
                </c:ext>
                <c:ext xmlns:c16="http://schemas.microsoft.com/office/drawing/2014/chart" uri="{C3380CC4-5D6E-409C-BE32-E72D297353CC}">
                  <c16:uniqueId val="{00000004-FC08-234C-9816-4D1D414DF5B4}"/>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Minimal (0-4)</c:v>
                </c:pt>
                <c:pt idx="1">
                  <c:v>Mild (5-9)</c:v>
                </c:pt>
                <c:pt idx="2">
                  <c:v>Moderate (10-14)</c:v>
                </c:pt>
                <c:pt idx="3">
                  <c:v>Severe (15-21)</c:v>
                </c:pt>
              </c:strCache>
            </c:strRef>
          </c:cat>
          <c:val>
            <c:numRef>
              <c:f>Sheet1!$B$2:$B$5</c:f>
              <c:numCache>
                <c:formatCode>0.0%</c:formatCode>
                <c:ptCount val="4"/>
                <c:pt idx="0">
                  <c:v>0.63639999999999997</c:v>
                </c:pt>
                <c:pt idx="1">
                  <c:v>0.2727</c:v>
                </c:pt>
                <c:pt idx="2">
                  <c:v>4.5499999999999999E-2</c:v>
                </c:pt>
                <c:pt idx="3">
                  <c:v>4.5499999999999999E-2</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5">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5">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rgbClr val="006BAB"/>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5">
                  <a:lumMod val="50000"/>
                </a:schemeClr>
              </a:solidFill>
              <a:ln w="12700">
                <a:noFill/>
              </a:ln>
              <a:effectLst/>
            </c:spPr>
            <c:extLst>
              <c:ext xmlns:c16="http://schemas.microsoft.com/office/drawing/2014/chart" uri="{C3380CC4-5D6E-409C-BE32-E72D297353CC}">
                <c16:uniqueId val="{00000004-FC08-234C-9816-4D1D414DF5B4}"/>
              </c:ext>
            </c:extLst>
          </c:dPt>
          <c:dLbls>
            <c:dLbl>
              <c:idx val="0"/>
              <c:layout>
                <c:manualLayout>
                  <c:x val="0.12279466776741323"/>
                  <c:y val="0.20516775550076069"/>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073297927623458"/>
                      <c:h val="0.16218937360869518"/>
                    </c:manualLayout>
                  </c15:layout>
                </c:ext>
                <c:ext xmlns:c16="http://schemas.microsoft.com/office/drawing/2014/chart" uri="{C3380CC4-5D6E-409C-BE32-E72D297353CC}">
                  <c16:uniqueId val="{00000001-FC08-234C-9816-4D1D414DF5B4}"/>
                </c:ext>
              </c:extLst>
            </c:dLbl>
            <c:dLbl>
              <c:idx val="1"/>
              <c:layout>
                <c:manualLayout>
                  <c:x val="-7.1272650322259934E-3"/>
                  <c:y val="-0.3169088426678332"/>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41175911131400744"/>
                      <c:h val="0.13894712103407755"/>
                    </c:manualLayout>
                  </c15:layout>
                </c:ext>
                <c:ext xmlns:c16="http://schemas.microsoft.com/office/drawing/2014/chart" uri="{C3380CC4-5D6E-409C-BE32-E72D297353CC}">
                  <c16:uniqueId val="{00000002-FC08-234C-9816-4D1D414DF5B4}"/>
                </c:ext>
              </c:extLst>
            </c:dLbl>
            <c:dLbl>
              <c:idx val="2"/>
              <c:delete val="1"/>
              <c:extLst>
                <c:ext xmlns:c15="http://schemas.microsoft.com/office/drawing/2012/chart" uri="{CE6537A1-D6FC-4f65-9D91-7224C49458BB}">
                  <c15:layout>
                    <c:manualLayout>
                      <c:w val="0.28720848873999744"/>
                      <c:h val="0.14290817300197756"/>
                    </c:manualLayout>
                  </c15:layout>
                </c:ext>
                <c:ext xmlns:c16="http://schemas.microsoft.com/office/drawing/2014/chart" uri="{C3380CC4-5D6E-409C-BE32-E72D297353CC}">
                  <c16:uniqueId val="{00000003-FC08-234C-9816-4D1D414DF5B4}"/>
                </c:ext>
              </c:extLst>
            </c:dLbl>
            <c:dLbl>
              <c:idx val="3"/>
              <c:delete val="1"/>
              <c:extLst>
                <c:ext xmlns:c15="http://schemas.microsoft.com/office/drawing/2012/chart" uri="{CE6537A1-D6FC-4f65-9D91-7224C49458BB}">
                  <c15:layout>
                    <c:manualLayout>
                      <c:w val="0.28706782212341303"/>
                      <c:h val="0.13951172765759648"/>
                    </c:manualLayout>
                  </c15:layout>
                </c:ext>
                <c:ext xmlns:c16="http://schemas.microsoft.com/office/drawing/2014/chart" uri="{C3380CC4-5D6E-409C-BE32-E72D297353CC}">
                  <c16:uniqueId val="{00000004-FC08-234C-9816-4D1D414DF5B4}"/>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Minimal (0-4)</c:v>
                </c:pt>
                <c:pt idx="1">
                  <c:v>Mild (5-9)</c:v>
                </c:pt>
                <c:pt idx="2">
                  <c:v>Moderate (10-14)</c:v>
                </c:pt>
                <c:pt idx="3">
                  <c:v>Severe (15-21)</c:v>
                </c:pt>
              </c:strCache>
            </c:strRef>
          </c:cat>
          <c:val>
            <c:numRef>
              <c:f>Sheet1!$B$2:$B$5</c:f>
              <c:numCache>
                <c:formatCode>0.0%</c:formatCode>
                <c:ptCount val="4"/>
                <c:pt idx="0">
                  <c:v>0.57140000000000002</c:v>
                </c:pt>
                <c:pt idx="1">
                  <c:v>0.42880000000000001</c:v>
                </c:pt>
                <c:pt idx="2">
                  <c:v>0</c:v>
                </c:pt>
                <c:pt idx="3">
                  <c:v>0</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4">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4">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chemeClr val="accent4"/>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4">
                  <a:lumMod val="75000"/>
                </a:schemeClr>
              </a:solidFill>
              <a:ln w="12700">
                <a:noFill/>
              </a:ln>
              <a:effectLst/>
            </c:spPr>
            <c:extLst>
              <c:ext xmlns:c16="http://schemas.microsoft.com/office/drawing/2014/chart" uri="{C3380CC4-5D6E-409C-BE32-E72D297353CC}">
                <c16:uniqueId val="{00000004-FC08-234C-9816-4D1D414DF5B4}"/>
              </c:ext>
            </c:extLst>
          </c:dPt>
          <c:dLbls>
            <c:dLbl>
              <c:idx val="0"/>
              <c:layout>
                <c:manualLayout>
                  <c:x val="0.13181087249487042"/>
                  <c:y val="-0.27718942675207053"/>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073322872545774"/>
                      <c:h val="0.16218937360869518"/>
                    </c:manualLayout>
                  </c15:layout>
                </c:ext>
                <c:ext xmlns:c16="http://schemas.microsoft.com/office/drawing/2014/chart" uri="{C3380CC4-5D6E-409C-BE32-E72D297353CC}">
                  <c16:uniqueId val="{00000001-FC08-234C-9816-4D1D414DF5B4}"/>
                </c:ext>
              </c:extLst>
            </c:dLbl>
            <c:dLbl>
              <c:idx val="1"/>
              <c:layout>
                <c:manualLayout>
                  <c:x val="-0.25226625530457275"/>
                  <c:y val="0.1072829888877843"/>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7149686778766894"/>
                      <c:h val="0.12812220916568742"/>
                    </c:manualLayout>
                  </c15:layout>
                </c:ext>
                <c:ext xmlns:c16="http://schemas.microsoft.com/office/drawing/2014/chart" uri="{C3380CC4-5D6E-409C-BE32-E72D297353CC}">
                  <c16:uniqueId val="{00000002-FC08-234C-9816-4D1D414DF5B4}"/>
                </c:ext>
              </c:extLst>
            </c:dLbl>
            <c:dLbl>
              <c:idx val="2"/>
              <c:layout>
                <c:manualLayout>
                  <c:x val="-0.11817496623316759"/>
                  <c:y val="-0.20216648665341702"/>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720848873999744"/>
                      <c:h val="0.14290817300197756"/>
                    </c:manualLayout>
                  </c15:layout>
                </c:ext>
                <c:ext xmlns:c16="http://schemas.microsoft.com/office/drawing/2014/chart" uri="{C3380CC4-5D6E-409C-BE32-E72D297353CC}">
                  <c16:uniqueId val="{00000003-FC08-234C-9816-4D1D414DF5B4}"/>
                </c:ext>
              </c:extLst>
            </c:dLbl>
            <c:dLbl>
              <c:idx val="3"/>
              <c:layout>
                <c:manualLayout>
                  <c:x val="-3.5935640095313012E-2"/>
                  <c:y val="-0.21359208811920513"/>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706782212341303"/>
                      <c:h val="0.13951172765759648"/>
                    </c:manualLayout>
                  </c15:layout>
                </c:ext>
                <c:ext xmlns:c16="http://schemas.microsoft.com/office/drawing/2014/chart" uri="{C3380CC4-5D6E-409C-BE32-E72D297353CC}">
                  <c16:uniqueId val="{00000004-FC08-234C-9816-4D1D414DF5B4}"/>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Minimal (0-4)</c:v>
                </c:pt>
                <c:pt idx="1">
                  <c:v>Mild (5-9)</c:v>
                </c:pt>
                <c:pt idx="2">
                  <c:v>Moderate (10-14)</c:v>
                </c:pt>
                <c:pt idx="3">
                  <c:v>Severe (15-21)</c:v>
                </c:pt>
              </c:strCache>
            </c:strRef>
          </c:cat>
          <c:val>
            <c:numRef>
              <c:f>Sheet1!$B$2:$B$5</c:f>
              <c:numCache>
                <c:formatCode>0.0%</c:formatCode>
                <c:ptCount val="4"/>
                <c:pt idx="0">
                  <c:v>0.3846</c:v>
                </c:pt>
                <c:pt idx="1">
                  <c:v>0.30769999999999997</c:v>
                </c:pt>
                <c:pt idx="2">
                  <c:v>0.23080000000000001</c:v>
                </c:pt>
                <c:pt idx="3">
                  <c:v>7.6899999999999996E-2</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4">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4">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chemeClr val="accent4"/>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4">
                  <a:lumMod val="75000"/>
                </a:schemeClr>
              </a:solidFill>
              <a:ln w="12700">
                <a:noFill/>
              </a:ln>
              <a:effectLst/>
            </c:spPr>
            <c:extLst>
              <c:ext xmlns:c16="http://schemas.microsoft.com/office/drawing/2014/chart" uri="{C3380CC4-5D6E-409C-BE32-E72D297353CC}">
                <c16:uniqueId val="{00000004-FC08-234C-9816-4D1D414DF5B4}"/>
              </c:ext>
            </c:extLst>
          </c:dPt>
          <c:dPt>
            <c:idx val="4"/>
            <c:bubble3D val="0"/>
            <c:spPr>
              <a:solidFill>
                <a:schemeClr val="accent4">
                  <a:lumMod val="50000"/>
                </a:schemeClr>
              </a:solidFill>
              <a:ln w="12700">
                <a:noFill/>
              </a:ln>
              <a:effectLst/>
            </c:spPr>
            <c:extLst>
              <c:ext xmlns:c16="http://schemas.microsoft.com/office/drawing/2014/chart" uri="{C3380CC4-5D6E-409C-BE32-E72D297353CC}">
                <c16:uniqueId val="{00000008-9D50-2E48-8D08-D373EDAF3ED2}"/>
              </c:ext>
            </c:extLst>
          </c:dPt>
          <c:dLbls>
            <c:dLbl>
              <c:idx val="0"/>
              <c:layout>
                <c:manualLayout>
                  <c:x val="0.12382084503332297"/>
                  <c:y val="0.38411690169207158"/>
                </c:manualLayout>
              </c:layout>
              <c:showLegendKey val="0"/>
              <c:showVal val="1"/>
              <c:showCatName val="0"/>
              <c:showSerName val="0"/>
              <c:showPercent val="0"/>
              <c:showBubbleSize val="0"/>
              <c:extLst>
                <c:ext xmlns:c15="http://schemas.microsoft.com/office/drawing/2012/chart" uri="{CE6537A1-D6FC-4f65-9D91-7224C49458BB}">
                  <c15:layout>
                    <c:manualLayout>
                      <c:w val="0.27073292014491562"/>
                      <c:h val="0.23136857955145199"/>
                    </c:manualLayout>
                  </c15:layout>
                </c:ext>
                <c:ext xmlns:c16="http://schemas.microsoft.com/office/drawing/2014/chart" uri="{C3380CC4-5D6E-409C-BE32-E72D297353CC}">
                  <c16:uniqueId val="{00000001-FC08-234C-9816-4D1D414DF5B4}"/>
                </c:ext>
              </c:extLst>
            </c:dLbl>
            <c:dLbl>
              <c:idx val="1"/>
              <c:layout>
                <c:manualLayout>
                  <c:x val="-0.22691079061256419"/>
                  <c:y val="7.7866768831866828E-2"/>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178138764192176"/>
                      <c:h val="0.12836075205640424"/>
                    </c:manualLayout>
                  </c15:layout>
                </c:ext>
                <c:ext xmlns:c16="http://schemas.microsoft.com/office/drawing/2014/chart" uri="{C3380CC4-5D6E-409C-BE32-E72D297353CC}">
                  <c16:uniqueId val="{00000002-FC08-234C-9816-4D1D414DF5B4}"/>
                </c:ext>
              </c:extLst>
            </c:dLbl>
            <c:dLbl>
              <c:idx val="2"/>
              <c:layout>
                <c:manualLayout>
                  <c:x val="-0.12049961163635158"/>
                  <c:y val="-0.11719189747649535"/>
                </c:manualLayout>
              </c:layout>
              <c:spPr>
                <a:noFill/>
                <a:ln>
                  <a:noFill/>
                </a:ln>
                <a:effectLst/>
              </c:spPr>
              <c:txPr>
                <a:bodyPr rot="0" spcFirstLastPara="1" vertOverflow="ellipsis" vert="horz" wrap="square" lIns="38100" tIns="19050" rIns="38100" bIns="19050" anchor="ctr" anchorCtr="0">
                  <a:noAutofit/>
                </a:bodyPr>
                <a:lstStyle/>
                <a:p>
                  <a:pPr algn="l">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5793888086772326"/>
                      <c:h val="0.13279993172846813"/>
                    </c:manualLayout>
                  </c15:layout>
                </c:ext>
                <c:ext xmlns:c16="http://schemas.microsoft.com/office/drawing/2014/chart" uri="{C3380CC4-5D6E-409C-BE32-E72D297353CC}">
                  <c16:uniqueId val="{00000003-FC08-234C-9816-4D1D414DF5B4}"/>
                </c:ext>
              </c:extLst>
            </c:dLbl>
            <c:dLbl>
              <c:idx val="3"/>
              <c:layout>
                <c:manualLayout>
                  <c:x val="-0.10609606541094217"/>
                  <c:y val="-0.16968380838940919"/>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2855960852207124"/>
                      <c:h val="0.13951178591790711"/>
                    </c:manualLayout>
                  </c15:layout>
                </c:ext>
                <c:ext xmlns:c16="http://schemas.microsoft.com/office/drawing/2014/chart" uri="{C3380CC4-5D6E-409C-BE32-E72D297353CC}">
                  <c16:uniqueId val="{00000004-FC08-234C-9816-4D1D414DF5B4}"/>
                </c:ext>
              </c:extLst>
            </c:dLbl>
            <c:dLbl>
              <c:idx val="4"/>
              <c:layout>
                <c:manualLayout>
                  <c:x val="0.1585712271830598"/>
                  <c:y val="-0.17601027341295924"/>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19961615113658"/>
                      <c:h val="0.15507442686412146"/>
                    </c:manualLayout>
                  </c15:layout>
                </c:ext>
                <c:ext xmlns:c16="http://schemas.microsoft.com/office/drawing/2014/chart" uri="{C3380CC4-5D6E-409C-BE32-E72D297353CC}">
                  <c16:uniqueId val="{00000008-9D50-2E48-8D08-D373EDAF3ED2}"/>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Minimal (0-4)</c:v>
                </c:pt>
                <c:pt idx="1">
                  <c:v>Mild (5-9)</c:v>
                </c:pt>
                <c:pt idx="2">
                  <c:v>Moderate (10-14)</c:v>
                </c:pt>
                <c:pt idx="3">
                  <c:v>Moderately severe (15-19)</c:v>
                </c:pt>
                <c:pt idx="4">
                  <c:v>Severe (20-27)</c:v>
                </c:pt>
              </c:strCache>
            </c:strRef>
          </c:cat>
          <c:val>
            <c:numRef>
              <c:f>Sheet1!$B$2:$B$6</c:f>
              <c:numCache>
                <c:formatCode>0.0%</c:formatCode>
                <c:ptCount val="5"/>
                <c:pt idx="0">
                  <c:v>0.42309999999999998</c:v>
                </c:pt>
                <c:pt idx="1">
                  <c:v>0.26919999999999999</c:v>
                </c:pt>
                <c:pt idx="2">
                  <c:v>0.15379999999999999</c:v>
                </c:pt>
                <c:pt idx="3">
                  <c:v>7.6999999999999999E-2</c:v>
                </c:pt>
                <c:pt idx="4">
                  <c:v>7.6999999999999999E-2</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5">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5">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rgbClr val="006BAB"/>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4">
                  <a:lumMod val="75000"/>
                </a:schemeClr>
              </a:solidFill>
              <a:ln w="12700">
                <a:noFill/>
              </a:ln>
              <a:effectLst/>
            </c:spPr>
            <c:extLst>
              <c:ext xmlns:c16="http://schemas.microsoft.com/office/drawing/2014/chart" uri="{C3380CC4-5D6E-409C-BE32-E72D297353CC}">
                <c16:uniqueId val="{00000004-FC08-234C-9816-4D1D414DF5B4}"/>
              </c:ext>
            </c:extLst>
          </c:dPt>
          <c:dPt>
            <c:idx val="4"/>
            <c:bubble3D val="0"/>
            <c:spPr>
              <a:solidFill>
                <a:schemeClr val="accent4">
                  <a:lumMod val="50000"/>
                </a:schemeClr>
              </a:solidFill>
              <a:ln w="12700">
                <a:noFill/>
              </a:ln>
              <a:effectLst/>
            </c:spPr>
            <c:extLst>
              <c:ext xmlns:c16="http://schemas.microsoft.com/office/drawing/2014/chart" uri="{C3380CC4-5D6E-409C-BE32-E72D297353CC}">
                <c16:uniqueId val="{00000008-9D50-2E48-8D08-D373EDAF3ED2}"/>
              </c:ext>
            </c:extLst>
          </c:dPt>
          <c:dLbls>
            <c:dLbl>
              <c:idx val="0"/>
              <c:layout>
                <c:manualLayout>
                  <c:x val="0.12433522155595933"/>
                  <c:y val="-0.18400312669090063"/>
                </c:manualLayout>
              </c:layout>
              <c:spPr>
                <a:noFill/>
                <a:ln>
                  <a:noFill/>
                </a:ln>
                <a:effectLst/>
              </c:spPr>
              <c:txPr>
                <a:bodyPr rot="0" spcFirstLastPara="1" vertOverflow="ellipsis" vert="horz" wrap="square" lIns="38100" tIns="19050" rIns="38100" bIns="19050" anchor="ctr" anchorCtr="0">
                  <a:noAutofit/>
                </a:bodyPr>
                <a:lstStyle/>
                <a:p>
                  <a:pPr algn="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073297927623458"/>
                      <c:h val="0.18524917293396906"/>
                    </c:manualLayout>
                  </c15:layout>
                </c:ext>
                <c:ext xmlns:c16="http://schemas.microsoft.com/office/drawing/2014/chart" uri="{C3380CC4-5D6E-409C-BE32-E72D297353CC}">
                  <c16:uniqueId val="{00000001-FC08-234C-9816-4D1D414DF5B4}"/>
                </c:ext>
              </c:extLst>
            </c:dLbl>
            <c:dLbl>
              <c:idx val="1"/>
              <c:layout>
                <c:manualLayout>
                  <c:x val="-0.22706721679424763"/>
                  <c:y val="6.6652352644250845E-2"/>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776664345159657"/>
                      <c:h val="0.14352322409699544"/>
                    </c:manualLayout>
                  </c15:layout>
                </c:ext>
                <c:ext xmlns:c16="http://schemas.microsoft.com/office/drawing/2014/chart" uri="{C3380CC4-5D6E-409C-BE32-E72D297353CC}">
                  <c16:uniqueId val="{00000002-FC08-234C-9816-4D1D414DF5B4}"/>
                </c:ext>
              </c:extLst>
            </c:dLbl>
            <c:dLbl>
              <c:idx val="2"/>
              <c:layout>
                <c:manualLayout>
                  <c:x val="-0.10603561701390556"/>
                  <c:y val="-0.20185041271593596"/>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720847252235193"/>
                      <c:h val="0.12774586533310942"/>
                    </c:manualLayout>
                  </c15:layout>
                </c:ext>
                <c:ext xmlns:c16="http://schemas.microsoft.com/office/drawing/2014/chart" uri="{C3380CC4-5D6E-409C-BE32-E72D297353CC}">
                  <c16:uniqueId val="{00000003-FC08-234C-9816-4D1D414DF5B4}"/>
                </c:ext>
              </c:extLst>
            </c:dLbl>
            <c:dLbl>
              <c:idx val="3"/>
              <c:delete val="1"/>
              <c:extLst>
                <c:ext xmlns:c15="http://schemas.microsoft.com/office/drawing/2012/chart" uri="{CE6537A1-D6FC-4f65-9D91-7224C49458BB}">
                  <c15:layout>
                    <c:manualLayout>
                      <c:w val="0.28706782212341303"/>
                      <c:h val="0.13951172765759648"/>
                    </c:manualLayout>
                  </c15:layout>
                </c:ext>
                <c:ext xmlns:c16="http://schemas.microsoft.com/office/drawing/2014/chart" uri="{C3380CC4-5D6E-409C-BE32-E72D297353CC}">
                  <c16:uniqueId val="{00000004-FC08-234C-9816-4D1D414DF5B4}"/>
                </c:ext>
              </c:extLst>
            </c:dLbl>
            <c:dLbl>
              <c:idx val="4"/>
              <c:delete val="1"/>
              <c:extLst>
                <c:ext xmlns:c15="http://schemas.microsoft.com/office/drawing/2012/chart" uri="{CE6537A1-D6FC-4f65-9D91-7224C49458BB}">
                  <c15:layout>
                    <c:manualLayout>
                      <c:w val="0.21826007225064256"/>
                      <c:h val="0.22425339604214936"/>
                    </c:manualLayout>
                  </c15:layout>
                </c:ext>
                <c:ext xmlns:c16="http://schemas.microsoft.com/office/drawing/2014/chart" uri="{C3380CC4-5D6E-409C-BE32-E72D297353CC}">
                  <c16:uniqueId val="{00000008-9D50-2E48-8D08-D373EDAF3ED2}"/>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Minimal (0-4)</c:v>
                </c:pt>
                <c:pt idx="1">
                  <c:v>Mild (5-9)</c:v>
                </c:pt>
                <c:pt idx="2">
                  <c:v>Moderate (10-14)</c:v>
                </c:pt>
                <c:pt idx="3">
                  <c:v>Moderately severe (15-19)</c:v>
                </c:pt>
                <c:pt idx="4">
                  <c:v>Severe (20-27)</c:v>
                </c:pt>
              </c:strCache>
            </c:strRef>
          </c:cat>
          <c:val>
            <c:numRef>
              <c:f>Sheet1!$B$2:$B$6</c:f>
              <c:numCache>
                <c:formatCode>0.0%</c:formatCode>
                <c:ptCount val="5"/>
                <c:pt idx="0">
                  <c:v>0.28570000000000001</c:v>
                </c:pt>
                <c:pt idx="1">
                  <c:v>0.57140000000000002</c:v>
                </c:pt>
                <c:pt idx="2">
                  <c:v>0.1429</c:v>
                </c:pt>
                <c:pt idx="3">
                  <c:v>0</c:v>
                </c:pt>
                <c:pt idx="4">
                  <c:v>0</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5">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5">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rgbClr val="006BAB"/>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5">
                  <a:lumMod val="50000"/>
                </a:schemeClr>
              </a:solidFill>
              <a:ln w="12700">
                <a:noFill/>
              </a:ln>
              <a:effectLst/>
            </c:spPr>
            <c:extLst>
              <c:ext xmlns:c16="http://schemas.microsoft.com/office/drawing/2014/chart" uri="{C3380CC4-5D6E-409C-BE32-E72D297353CC}">
                <c16:uniqueId val="{00000004-FC08-234C-9816-4D1D414DF5B4}"/>
              </c:ext>
            </c:extLst>
          </c:dPt>
          <c:dPt>
            <c:idx val="4"/>
            <c:bubble3D val="0"/>
            <c:spPr>
              <a:solidFill>
                <a:schemeClr val="accent1">
                  <a:lumMod val="50000"/>
                </a:schemeClr>
              </a:solidFill>
              <a:ln w="12700">
                <a:noFill/>
              </a:ln>
              <a:effectLst/>
            </c:spPr>
            <c:extLst>
              <c:ext xmlns:c16="http://schemas.microsoft.com/office/drawing/2014/chart" uri="{C3380CC4-5D6E-409C-BE32-E72D297353CC}">
                <c16:uniqueId val="{00000008-9D50-2E48-8D08-D373EDAF3ED2}"/>
              </c:ext>
            </c:extLst>
          </c:dPt>
          <c:dLbls>
            <c:dLbl>
              <c:idx val="0"/>
              <c:layout>
                <c:manualLayout>
                  <c:x val="0.13896679701176781"/>
                  <c:y val="0.12872270500524746"/>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073304983748253"/>
                      <c:h val="0.18082695725607273"/>
                    </c:manualLayout>
                  </c15:layout>
                </c:ext>
                <c:ext xmlns:c16="http://schemas.microsoft.com/office/drawing/2014/chart" uri="{C3380CC4-5D6E-409C-BE32-E72D297353CC}">
                  <c16:uniqueId val="{00000001-FC08-234C-9816-4D1D414DF5B4}"/>
                </c:ext>
              </c:extLst>
            </c:dLbl>
            <c:dLbl>
              <c:idx val="1"/>
              <c:layout>
                <c:manualLayout>
                  <c:x val="-0.10459134783714356"/>
                  <c:y val="0.23391352030533363"/>
                </c:manualLayout>
              </c:layout>
              <c:spPr>
                <a:noFill/>
                <a:ln>
                  <a:noFill/>
                </a:ln>
                <a:effectLst/>
              </c:spPr>
              <c:txPr>
                <a:bodyPr rot="0" spcFirstLastPara="1" vertOverflow="ellipsis" vert="horz" wrap="square" lIns="38100" tIns="19050" rIns="38100" bIns="19050" anchor="ctr" anchorCtr="0">
                  <a:noAutofit/>
                </a:bodyPr>
                <a:lstStyle/>
                <a:p>
                  <a:pPr algn="l">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934143168307342"/>
                      <c:h val="0.16879409959654429"/>
                    </c:manualLayout>
                  </c15:layout>
                </c:ext>
                <c:ext xmlns:c16="http://schemas.microsoft.com/office/drawing/2014/chart" uri="{C3380CC4-5D6E-409C-BE32-E72D297353CC}">
                  <c16:uniqueId val="{00000002-FC08-234C-9816-4D1D414DF5B4}"/>
                </c:ext>
              </c:extLst>
            </c:dLbl>
            <c:dLbl>
              <c:idx val="2"/>
              <c:layout>
                <c:manualLayout>
                  <c:x val="-0.14414082799237832"/>
                  <c:y val="-0.17002516604871248"/>
                </c:manualLayout>
              </c:layout>
              <c:spPr>
                <a:noFill/>
                <a:ln>
                  <a:noFill/>
                </a:ln>
                <a:effectLst/>
              </c:spPr>
              <c:txPr>
                <a:bodyPr rot="0" spcFirstLastPara="1" vertOverflow="ellipsis" vert="horz" wrap="square" lIns="38100" tIns="19050" rIns="38100" bIns="19050" anchor="ctr" anchorCtr="0">
                  <a:noAutofit/>
                </a:bodyPr>
                <a:lstStyle/>
                <a:p>
                  <a:pPr algn="l">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0529722000066336"/>
                      <c:h val="0.10326432340369901"/>
                    </c:manualLayout>
                  </c15:layout>
                </c:ext>
                <c:ext xmlns:c16="http://schemas.microsoft.com/office/drawing/2014/chart" uri="{C3380CC4-5D6E-409C-BE32-E72D297353CC}">
                  <c16:uniqueId val="{00000003-FC08-234C-9816-4D1D414DF5B4}"/>
                </c:ext>
              </c:extLst>
            </c:dLbl>
            <c:dLbl>
              <c:idx val="3"/>
              <c:layout>
                <c:manualLayout>
                  <c:x val="-5.1843965488646733E-2"/>
                  <c:y val="-0.2009566185255528"/>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5525148506063711"/>
                      <c:h val="0.12434922623486834"/>
                    </c:manualLayout>
                  </c15:layout>
                </c:ext>
                <c:ext xmlns:c16="http://schemas.microsoft.com/office/drawing/2014/chart" uri="{C3380CC4-5D6E-409C-BE32-E72D297353CC}">
                  <c16:uniqueId val="{00000004-FC08-234C-9816-4D1D414DF5B4}"/>
                </c:ext>
              </c:extLst>
            </c:dLbl>
            <c:dLbl>
              <c:idx val="4"/>
              <c:layout>
                <c:manualLayout>
                  <c:x val="0.18123832919052729"/>
                  <c:y val="-0.16063932958867275"/>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0631166361381487"/>
                      <c:h val="0.14338655849744528"/>
                    </c:manualLayout>
                  </c15:layout>
                </c:ext>
                <c:ext xmlns:c16="http://schemas.microsoft.com/office/drawing/2014/chart" uri="{C3380CC4-5D6E-409C-BE32-E72D297353CC}">
                  <c16:uniqueId val="{00000008-9D50-2E48-8D08-D373EDAF3ED2}"/>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Minimal (0-4)</c:v>
                </c:pt>
                <c:pt idx="1">
                  <c:v>Mild (5-9)</c:v>
                </c:pt>
                <c:pt idx="2">
                  <c:v>Moderate (10-14)</c:v>
                </c:pt>
                <c:pt idx="3">
                  <c:v>Moderately severe (15-19)</c:v>
                </c:pt>
                <c:pt idx="4">
                  <c:v>Severe (20-27)</c:v>
                </c:pt>
              </c:strCache>
            </c:strRef>
          </c:cat>
          <c:val>
            <c:numRef>
              <c:f>Sheet1!$B$2:$B$6</c:f>
              <c:numCache>
                <c:formatCode>0.0%</c:formatCode>
                <c:ptCount val="5"/>
                <c:pt idx="0">
                  <c:v>0.63639999999999997</c:v>
                </c:pt>
                <c:pt idx="1">
                  <c:v>0.2273</c:v>
                </c:pt>
                <c:pt idx="2">
                  <c:v>4.555E-2</c:v>
                </c:pt>
                <c:pt idx="3">
                  <c:v>4.5499999999999999E-2</c:v>
                </c:pt>
                <c:pt idx="4">
                  <c:v>4.5499999999999999E-2</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86899776828761"/>
          <c:y val="9.9516079079575472E-3"/>
          <c:w val="0.83913100223171244"/>
          <c:h val="0.99004839209204243"/>
        </c:manualLayout>
      </c:layout>
      <c:barChart>
        <c:barDir val="bar"/>
        <c:grouping val="clustered"/>
        <c:varyColors val="0"/>
        <c:ser>
          <c:idx val="0"/>
          <c:order val="0"/>
          <c:tx>
            <c:strRef>
              <c:f>WPAI!$C$2</c:f>
              <c:strCache>
                <c:ptCount val="1"/>
                <c:pt idx="0">
                  <c:v>Adults with IgAN</c:v>
                </c:pt>
              </c:strCache>
            </c:strRef>
          </c:tx>
          <c:spPr>
            <a:solidFill>
              <a:srgbClr val="FBC81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accent4">
                        <a:lumMod val="50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WPAI!$B$3:$B$6</c:f>
              <c:strCache>
                <c:ptCount val="4"/>
                <c:pt idx="0">
                  <c:v>Percent activity impairment</c:v>
                </c:pt>
                <c:pt idx="1">
                  <c:v>Percent overall work impairment</c:v>
                </c:pt>
                <c:pt idx="2">
                  <c:v>Presenteeism</c:v>
                </c:pt>
                <c:pt idx="3">
                  <c:v>Absenteeism</c:v>
                </c:pt>
              </c:strCache>
            </c:strRef>
          </c:cat>
          <c:val>
            <c:numRef>
              <c:f>WPAI!$C$3:$C$6</c:f>
              <c:numCache>
                <c:formatCode>0.0%</c:formatCode>
                <c:ptCount val="4"/>
                <c:pt idx="0">
                  <c:v>0.27300000000000002</c:v>
                </c:pt>
                <c:pt idx="1">
                  <c:v>0.17699999999999999</c:v>
                </c:pt>
                <c:pt idx="2">
                  <c:v>0.17699999999999999</c:v>
                </c:pt>
                <c:pt idx="3">
                  <c:v>0.13300000000000001</c:v>
                </c:pt>
              </c:numCache>
            </c:numRef>
          </c:val>
          <c:extLst>
            <c:ext xmlns:c16="http://schemas.microsoft.com/office/drawing/2014/chart" uri="{C3380CC4-5D6E-409C-BE32-E72D297353CC}">
              <c16:uniqueId val="{00000000-0114-C646-9785-B354BB165E91}"/>
            </c:ext>
          </c:extLst>
        </c:ser>
        <c:ser>
          <c:idx val="1"/>
          <c:order val="1"/>
          <c:tx>
            <c:strRef>
              <c:f>WPAI!$D$2</c:f>
              <c:strCache>
                <c:ptCount val="1"/>
                <c:pt idx="0">
                  <c:v>Care-partners of adult with IgAN</c:v>
                </c:pt>
              </c:strCache>
            </c:strRef>
          </c:tx>
          <c:spPr>
            <a:solidFill>
              <a:srgbClr val="006BA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WPAI!$B$3:$B$6</c:f>
              <c:strCache>
                <c:ptCount val="4"/>
                <c:pt idx="0">
                  <c:v>Percent activity impairment</c:v>
                </c:pt>
                <c:pt idx="1">
                  <c:v>Percent overall work impairment</c:v>
                </c:pt>
                <c:pt idx="2">
                  <c:v>Presenteeism</c:v>
                </c:pt>
                <c:pt idx="3">
                  <c:v>Absenteeism</c:v>
                </c:pt>
              </c:strCache>
            </c:strRef>
          </c:cat>
          <c:val>
            <c:numRef>
              <c:f>WPAI!$D$3:$D$6</c:f>
              <c:numCache>
                <c:formatCode>0.0%</c:formatCode>
                <c:ptCount val="4"/>
                <c:pt idx="0">
                  <c:v>0.186</c:v>
                </c:pt>
                <c:pt idx="1">
                  <c:v>9.9000000000000005E-2</c:v>
                </c:pt>
                <c:pt idx="2">
                  <c:v>9.2999999999999999E-2</c:v>
                </c:pt>
                <c:pt idx="3">
                  <c:v>0.14199999999999999</c:v>
                </c:pt>
              </c:numCache>
            </c:numRef>
          </c:val>
          <c:extLst>
            <c:ext xmlns:c16="http://schemas.microsoft.com/office/drawing/2014/chart" uri="{C3380CC4-5D6E-409C-BE32-E72D297353CC}">
              <c16:uniqueId val="{00000001-0114-C646-9785-B354BB165E91}"/>
            </c:ext>
          </c:extLst>
        </c:ser>
        <c:dLbls>
          <c:showLegendKey val="0"/>
          <c:showVal val="0"/>
          <c:showCatName val="0"/>
          <c:showSerName val="0"/>
          <c:showPercent val="0"/>
          <c:showBubbleSize val="0"/>
        </c:dLbls>
        <c:gapWidth val="75"/>
        <c:axId val="781783320"/>
        <c:axId val="781786200"/>
      </c:barChart>
      <c:catAx>
        <c:axId val="781783320"/>
        <c:scaling>
          <c:orientation val="minMax"/>
        </c:scaling>
        <c:delete val="0"/>
        <c:axPos val="l"/>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lgn="r">
              <a:defRPr sz="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1786200"/>
        <c:crosses val="autoZero"/>
        <c:auto val="1"/>
        <c:lblAlgn val="ctr"/>
        <c:lblOffset val="100"/>
        <c:noMultiLvlLbl val="0"/>
      </c:catAx>
      <c:valAx>
        <c:axId val="781786200"/>
        <c:scaling>
          <c:orientation val="minMax"/>
        </c:scaling>
        <c:delete val="1"/>
        <c:axPos val="b"/>
        <c:numFmt formatCode="0.0%" sourceLinked="1"/>
        <c:majorTickMark val="none"/>
        <c:minorTickMark val="none"/>
        <c:tickLblPos val="nextTo"/>
        <c:crossAx val="781783320"/>
        <c:crosses val="autoZero"/>
        <c:crossBetween val="between"/>
      </c:valAx>
      <c:spPr>
        <a:noFill/>
        <a:ln>
          <a:noFill/>
        </a:ln>
        <a:effectLst/>
      </c:spPr>
    </c:plotArea>
    <c:legend>
      <c:legendPos val="tr"/>
      <c:layout>
        <c:manualLayout>
          <c:xMode val="edge"/>
          <c:yMode val="edge"/>
          <c:x val="0.82018211562749288"/>
          <c:y val="0.14047545261784375"/>
          <c:w val="0.15764537837103801"/>
          <c:h val="0.43732919196884884"/>
        </c:manualLayout>
      </c:layout>
      <c:overlay val="0"/>
      <c:spPr>
        <a:solidFill>
          <a:schemeClr val="bg1"/>
        </a:solidFill>
        <a:ln w="3175">
          <a:noFill/>
        </a:ln>
        <a:effectLst/>
      </c:spPr>
      <c:txPr>
        <a:bodyPr rot="0" spcFirstLastPara="1" vertOverflow="ellipsis" vert="horz" wrap="square" anchor="ctr" anchorCtr="1"/>
        <a:lstStyle/>
        <a:p>
          <a:pPr>
            <a:defRPr sz="6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4">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4">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chemeClr val="accent4"/>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4">
                  <a:lumMod val="75000"/>
                </a:schemeClr>
              </a:solidFill>
              <a:ln w="12700">
                <a:noFill/>
              </a:ln>
              <a:effectLst/>
            </c:spPr>
            <c:extLst>
              <c:ext xmlns:c16="http://schemas.microsoft.com/office/drawing/2014/chart" uri="{C3380CC4-5D6E-409C-BE32-E72D297353CC}">
                <c16:uniqueId val="{00000004-FC08-234C-9816-4D1D414DF5B4}"/>
              </c:ext>
            </c:extLst>
          </c:dPt>
          <c:dLbls>
            <c:dLbl>
              <c:idx val="0"/>
              <c:layout>
                <c:manualLayout>
                  <c:x val="0.13181071820459936"/>
                  <c:y val="-0.20722065379432644"/>
                </c:manualLayout>
              </c:layout>
              <c:showLegendKey val="0"/>
              <c:showVal val="1"/>
              <c:showCatName val="0"/>
              <c:showSerName val="0"/>
              <c:showPercent val="0"/>
              <c:showBubbleSize val="0"/>
              <c:extLst>
                <c:ext xmlns:c15="http://schemas.microsoft.com/office/drawing/2012/chart" uri="{CE6537A1-D6FC-4f65-9D91-7224C49458BB}">
                  <c15:layout>
                    <c:manualLayout>
                      <c:w val="0.27073292014491562"/>
                      <c:h val="0.23136857955145199"/>
                    </c:manualLayout>
                  </c15:layout>
                </c:ext>
                <c:ext xmlns:c16="http://schemas.microsoft.com/office/drawing/2014/chart" uri="{C3380CC4-5D6E-409C-BE32-E72D297353CC}">
                  <c16:uniqueId val="{00000001-FC08-234C-9816-4D1D414DF5B4}"/>
                </c:ext>
              </c:extLst>
            </c:dLbl>
            <c:dLbl>
              <c:idx val="1"/>
              <c:layout>
                <c:manualLayout>
                  <c:x val="0.24552472493206559"/>
                  <c:y val="0.10992908837721142"/>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0439312857710482"/>
                      <c:h val="0.13341480611045828"/>
                    </c:manualLayout>
                  </c15:layout>
                </c:ext>
                <c:ext xmlns:c16="http://schemas.microsoft.com/office/drawing/2014/chart" uri="{C3380CC4-5D6E-409C-BE32-E72D297353CC}">
                  <c16:uniqueId val="{00000002-FC08-234C-9816-4D1D414DF5B4}"/>
                </c:ext>
              </c:extLst>
            </c:dLbl>
            <c:dLbl>
              <c:idx val="2"/>
              <c:layout>
                <c:manualLayout>
                  <c:x val="-0.10331720208062381"/>
                  <c:y val="-0.22743732235796396"/>
                </c:manualLayout>
              </c:layout>
              <c:spPr>
                <a:noFill/>
                <a:ln>
                  <a:noFill/>
                </a:ln>
                <a:effectLst/>
              </c:spPr>
              <c:txPr>
                <a:bodyPr rot="0" spcFirstLastPara="1" vertOverflow="ellipsis" vert="horz" wrap="square" lIns="38100" tIns="19050" rIns="38100" bIns="19050" anchor="ctr" anchorCtr="0">
                  <a:noAutofit/>
                </a:bodyPr>
                <a:lstStyle/>
                <a:p>
                  <a:pPr algn="l">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720848873999744"/>
                      <c:h val="0.14290817300197756"/>
                    </c:manualLayout>
                  </c15:layout>
                </c:ext>
                <c:ext xmlns:c16="http://schemas.microsoft.com/office/drawing/2014/chart" uri="{C3380CC4-5D6E-409C-BE32-E72D297353CC}">
                  <c16:uniqueId val="{00000003-FC08-234C-9816-4D1D414DF5B4}"/>
                </c:ext>
              </c:extLst>
            </c:dLbl>
            <c:dLbl>
              <c:idx val="3"/>
              <c:layout>
                <c:manualLayout>
                  <c:x val="-4.5026022113248979E-2"/>
                  <c:y val="-0.2186462552601145"/>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706782212341303"/>
                      <c:h val="0.13951172765759648"/>
                    </c:manualLayout>
                  </c15:layout>
                </c:ext>
                <c:ext xmlns:c16="http://schemas.microsoft.com/office/drawing/2014/chart" uri="{C3380CC4-5D6E-409C-BE32-E72D297353CC}">
                  <c16:uniqueId val="{00000004-FC08-234C-9816-4D1D414DF5B4}"/>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Minimal (0-4)</c:v>
                </c:pt>
                <c:pt idx="1">
                  <c:v>Mild (5-9)</c:v>
                </c:pt>
                <c:pt idx="2">
                  <c:v>Moderate (10-14)</c:v>
                </c:pt>
                <c:pt idx="3">
                  <c:v>Severe (15-21)</c:v>
                </c:pt>
              </c:strCache>
            </c:strRef>
          </c:cat>
          <c:val>
            <c:numRef>
              <c:f>Sheet1!$B$2:$B$5</c:f>
              <c:numCache>
                <c:formatCode>0.0%</c:formatCode>
                <c:ptCount val="4"/>
                <c:pt idx="0">
                  <c:v>0.22220000000000001</c:v>
                </c:pt>
                <c:pt idx="1">
                  <c:v>0.44440000000000002</c:v>
                </c:pt>
                <c:pt idx="2">
                  <c:v>0.22220000000000001</c:v>
                </c:pt>
                <c:pt idx="3">
                  <c:v>0.1111</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26141361882385"/>
          <c:y val="0.18729430136685374"/>
          <c:w val="0.66723010333688593"/>
          <c:h val="0.74194735866041484"/>
        </c:manualLayout>
      </c:layout>
      <c:doughnutChart>
        <c:varyColors val="1"/>
        <c:ser>
          <c:idx val="0"/>
          <c:order val="0"/>
          <c:tx>
            <c:strRef>
              <c:f>Sheet1!$B$1</c:f>
              <c:strCache>
                <c:ptCount val="1"/>
                <c:pt idx="0">
                  <c:v>Column1</c:v>
                </c:pt>
              </c:strCache>
            </c:strRef>
          </c:tx>
          <c:spPr>
            <a:ln w="12700">
              <a:noFill/>
            </a:ln>
          </c:spPr>
          <c:dPt>
            <c:idx val="0"/>
            <c:bubble3D val="0"/>
            <c:spPr>
              <a:solidFill>
                <a:schemeClr val="accent4">
                  <a:lumMod val="20000"/>
                  <a:lumOff val="80000"/>
                </a:schemeClr>
              </a:solidFill>
              <a:ln w="12700">
                <a:noFill/>
              </a:ln>
              <a:effectLst/>
            </c:spPr>
            <c:extLst>
              <c:ext xmlns:c16="http://schemas.microsoft.com/office/drawing/2014/chart" uri="{C3380CC4-5D6E-409C-BE32-E72D297353CC}">
                <c16:uniqueId val="{00000001-FC08-234C-9816-4D1D414DF5B4}"/>
              </c:ext>
            </c:extLst>
          </c:dPt>
          <c:dPt>
            <c:idx val="1"/>
            <c:bubble3D val="0"/>
            <c:spPr>
              <a:solidFill>
                <a:schemeClr val="accent4">
                  <a:lumMod val="60000"/>
                  <a:lumOff val="40000"/>
                </a:schemeClr>
              </a:solidFill>
              <a:ln w="12700">
                <a:noFill/>
              </a:ln>
              <a:effectLst/>
            </c:spPr>
            <c:extLst>
              <c:ext xmlns:c16="http://schemas.microsoft.com/office/drawing/2014/chart" uri="{C3380CC4-5D6E-409C-BE32-E72D297353CC}">
                <c16:uniqueId val="{00000002-FC08-234C-9816-4D1D414DF5B4}"/>
              </c:ext>
            </c:extLst>
          </c:dPt>
          <c:dPt>
            <c:idx val="2"/>
            <c:bubble3D val="0"/>
            <c:spPr>
              <a:solidFill>
                <a:schemeClr val="accent4"/>
              </a:solidFill>
              <a:ln w="12700">
                <a:noFill/>
              </a:ln>
              <a:effectLst/>
            </c:spPr>
            <c:extLst>
              <c:ext xmlns:c16="http://schemas.microsoft.com/office/drawing/2014/chart" uri="{C3380CC4-5D6E-409C-BE32-E72D297353CC}">
                <c16:uniqueId val="{00000003-FC08-234C-9816-4D1D414DF5B4}"/>
              </c:ext>
            </c:extLst>
          </c:dPt>
          <c:dPt>
            <c:idx val="3"/>
            <c:bubble3D val="0"/>
            <c:spPr>
              <a:solidFill>
                <a:schemeClr val="accent4">
                  <a:lumMod val="75000"/>
                </a:schemeClr>
              </a:solidFill>
              <a:ln w="12700">
                <a:noFill/>
              </a:ln>
              <a:effectLst/>
            </c:spPr>
            <c:extLst>
              <c:ext xmlns:c16="http://schemas.microsoft.com/office/drawing/2014/chart" uri="{C3380CC4-5D6E-409C-BE32-E72D297353CC}">
                <c16:uniqueId val="{00000004-FC08-234C-9816-4D1D414DF5B4}"/>
              </c:ext>
            </c:extLst>
          </c:dPt>
          <c:dPt>
            <c:idx val="4"/>
            <c:bubble3D val="0"/>
            <c:spPr>
              <a:solidFill>
                <a:schemeClr val="accent4">
                  <a:lumMod val="50000"/>
                </a:schemeClr>
              </a:solidFill>
              <a:ln w="12700">
                <a:noFill/>
              </a:ln>
              <a:effectLst/>
            </c:spPr>
            <c:extLst>
              <c:ext xmlns:c16="http://schemas.microsoft.com/office/drawing/2014/chart" uri="{C3380CC4-5D6E-409C-BE32-E72D297353CC}">
                <c16:uniqueId val="{00000008-9D50-2E48-8D08-D373EDAF3ED2}"/>
              </c:ext>
            </c:extLst>
          </c:dPt>
          <c:dLbls>
            <c:dLbl>
              <c:idx val="0"/>
              <c:layout>
                <c:manualLayout>
                  <c:x val="0.14897546628975891"/>
                  <c:y val="-0.19490160547043806"/>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436862286438652"/>
                      <c:h val="0.14039362012879766"/>
                    </c:manualLayout>
                  </c15:layout>
                </c:ext>
                <c:ext xmlns:c16="http://schemas.microsoft.com/office/drawing/2014/chart" uri="{C3380CC4-5D6E-409C-BE32-E72D297353CC}">
                  <c16:uniqueId val="{00000001-FC08-234C-9816-4D1D414DF5B4}"/>
                </c:ext>
              </c:extLst>
            </c:dLbl>
            <c:dLbl>
              <c:idx val="1"/>
              <c:layout>
                <c:manualLayout>
                  <c:x val="0.18571656964164263"/>
                  <c:y val="0.15300937530725153"/>
                </c:manualLayout>
              </c:layout>
              <c:spPr>
                <a:noFill/>
                <a:ln>
                  <a:noFill/>
                </a:ln>
                <a:effectLst/>
              </c:spPr>
              <c:txPr>
                <a:bodyPr rot="0" spcFirstLastPara="1" vertOverflow="ellipsis" vert="horz" wrap="square" lIns="38100" tIns="19050" rIns="38100" bIns="19050" anchor="ctr" anchorCtr="0">
                  <a:noAutofit/>
                </a:bodyPr>
                <a:lstStyle/>
                <a:p>
                  <a:pPr algn="l">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1115316983269503"/>
                      <c:h val="9.8274970622796692E-2"/>
                    </c:manualLayout>
                  </c15:layout>
                </c:ext>
                <c:ext xmlns:c16="http://schemas.microsoft.com/office/drawing/2014/chart" uri="{C3380CC4-5D6E-409C-BE32-E72D297353CC}">
                  <c16:uniqueId val="{00000002-FC08-234C-9816-4D1D414DF5B4}"/>
                </c:ext>
              </c:extLst>
            </c:dLbl>
            <c:dLbl>
              <c:idx val="2"/>
              <c:layout>
                <c:manualLayout>
                  <c:x val="-0.10786239308959179"/>
                  <c:y val="0.27292522459206503"/>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8720848873999744"/>
                      <c:h val="0.14290817300197756"/>
                    </c:manualLayout>
                  </c15:layout>
                </c:ext>
                <c:ext xmlns:c16="http://schemas.microsoft.com/office/drawing/2014/chart" uri="{C3380CC4-5D6E-409C-BE32-E72D297353CC}">
                  <c16:uniqueId val="{00000003-FC08-234C-9816-4D1D414DF5B4}"/>
                </c:ext>
              </c:extLst>
            </c:dLbl>
            <c:dLbl>
              <c:idx val="3"/>
              <c:layout>
                <c:manualLayout>
                  <c:x val="-0.19206724634049036"/>
                  <c:y val="-0.12087919570325127"/>
                </c:manualLayout>
              </c:layout>
              <c:spPr>
                <a:noFill/>
                <a:ln>
                  <a:noFill/>
                </a:ln>
                <a:effectLst/>
              </c:spPr>
              <c:txPr>
                <a:bodyPr rot="0" spcFirstLastPara="1" vertOverflow="ellipsis" vert="horz" wrap="square" lIns="38100" tIns="19050" rIns="38100" bIns="19050" anchor="ctr" anchorCtr="1">
                  <a:no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7343224909650904"/>
                      <c:h val="0.12434922623486834"/>
                    </c:manualLayout>
                  </c15:layout>
                </c:ext>
                <c:ext xmlns:c16="http://schemas.microsoft.com/office/drawing/2014/chart" uri="{C3380CC4-5D6E-409C-BE32-E72D297353CC}">
                  <c16:uniqueId val="{00000004-FC08-234C-9816-4D1D414DF5B4}"/>
                </c:ext>
              </c:extLst>
            </c:dLbl>
            <c:dLbl>
              <c:idx val="4"/>
              <c:delete val="1"/>
              <c:extLst>
                <c:ext xmlns:c15="http://schemas.microsoft.com/office/drawing/2012/chart" uri="{CE6537A1-D6FC-4f65-9D91-7224C49458BB}">
                  <c15:layout>
                    <c:manualLayout>
                      <c:w val="0.22280526325961059"/>
                      <c:h val="0.16865755749214612"/>
                    </c:manualLayout>
                  </c15:layout>
                </c:ext>
                <c:ext xmlns:c16="http://schemas.microsoft.com/office/drawing/2014/chart" uri="{C3380CC4-5D6E-409C-BE32-E72D297353CC}">
                  <c16:uniqueId val="{00000008-9D50-2E48-8D08-D373EDAF3ED2}"/>
                </c:ext>
              </c:extLst>
            </c:dLbl>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Minimal (0-4)</c:v>
                </c:pt>
                <c:pt idx="1">
                  <c:v>Mild (5-9)</c:v>
                </c:pt>
                <c:pt idx="2">
                  <c:v>Moderate (10-14)</c:v>
                </c:pt>
                <c:pt idx="3">
                  <c:v>Moderately severe (15-19)</c:v>
                </c:pt>
                <c:pt idx="4">
                  <c:v>Severe (20-27)</c:v>
                </c:pt>
              </c:strCache>
            </c:strRef>
          </c:cat>
          <c:val>
            <c:numRef>
              <c:f>Sheet1!$B$2:$B$6</c:f>
              <c:numCache>
                <c:formatCode>0.0%</c:formatCode>
                <c:ptCount val="5"/>
                <c:pt idx="0">
                  <c:v>0.22220000000000001</c:v>
                </c:pt>
                <c:pt idx="1">
                  <c:v>0.33329999999999999</c:v>
                </c:pt>
                <c:pt idx="2">
                  <c:v>0.33329999999999999</c:v>
                </c:pt>
                <c:pt idx="3">
                  <c:v>0.1111</c:v>
                </c:pt>
                <c:pt idx="4">
                  <c:v>0</c:v>
                </c:pt>
              </c:numCache>
            </c:numRef>
          </c:val>
          <c:extLst>
            <c:ext xmlns:c16="http://schemas.microsoft.com/office/drawing/2014/chart" uri="{C3380CC4-5D6E-409C-BE32-E72D297353CC}">
              <c16:uniqueId val="{00000000-FC08-234C-9816-4D1D414DF5B4}"/>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B3A04F-D7D7-FA48-8D80-83EE3F646DA3}" type="datetimeFigureOut">
              <a:rPr lang="en-US" smtClean="0"/>
              <a:t>8/5/24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C686D5-A9D3-8A48-9077-C033B925DBA2}" type="slidenum">
              <a:rPr lang="en-US" smtClean="0"/>
              <a:t>‹#›</a:t>
            </a:fld>
            <a:endParaRPr lang="en-US"/>
          </a:p>
        </p:txBody>
      </p:sp>
    </p:spTree>
    <p:extLst>
      <p:ext uri="{BB962C8B-B14F-4D97-AF65-F5344CB8AC3E}">
        <p14:creationId xmlns:p14="http://schemas.microsoft.com/office/powerpoint/2010/main" val="3811112874"/>
      </p:ext>
    </p:extLst>
  </p:cSld>
  <p:clrMap bg1="lt1" tx1="dk1" bg2="lt2" tx2="dk2" accent1="accent1" accent2="accent2" accent3="accent3" accent4="accent4" accent5="accent5" accent6="accent6" hlink="hlink" folHlink="folHlink"/>
  <p:notesStyle>
    <a:lvl1pPr marL="0" algn="l" defTabSz="310164" rtl="0" eaLnBrk="1" latinLnBrk="0" hangingPunct="1">
      <a:defRPr sz="407" kern="1200">
        <a:solidFill>
          <a:schemeClr val="tx1"/>
        </a:solidFill>
        <a:latin typeface="+mn-lt"/>
        <a:ea typeface="+mn-ea"/>
        <a:cs typeface="+mn-cs"/>
      </a:defRPr>
    </a:lvl1pPr>
    <a:lvl2pPr marL="155082" algn="l" defTabSz="310164" rtl="0" eaLnBrk="1" latinLnBrk="0" hangingPunct="1">
      <a:defRPr sz="407" kern="1200">
        <a:solidFill>
          <a:schemeClr val="tx1"/>
        </a:solidFill>
        <a:latin typeface="+mn-lt"/>
        <a:ea typeface="+mn-ea"/>
        <a:cs typeface="+mn-cs"/>
      </a:defRPr>
    </a:lvl2pPr>
    <a:lvl3pPr marL="310164" algn="l" defTabSz="310164" rtl="0" eaLnBrk="1" latinLnBrk="0" hangingPunct="1">
      <a:defRPr sz="407" kern="1200">
        <a:solidFill>
          <a:schemeClr val="tx1"/>
        </a:solidFill>
        <a:latin typeface="+mn-lt"/>
        <a:ea typeface="+mn-ea"/>
        <a:cs typeface="+mn-cs"/>
      </a:defRPr>
    </a:lvl3pPr>
    <a:lvl4pPr marL="465247" algn="l" defTabSz="310164" rtl="0" eaLnBrk="1" latinLnBrk="0" hangingPunct="1">
      <a:defRPr sz="407" kern="1200">
        <a:solidFill>
          <a:schemeClr val="tx1"/>
        </a:solidFill>
        <a:latin typeface="+mn-lt"/>
        <a:ea typeface="+mn-ea"/>
        <a:cs typeface="+mn-cs"/>
      </a:defRPr>
    </a:lvl4pPr>
    <a:lvl5pPr marL="620329" algn="l" defTabSz="310164" rtl="0" eaLnBrk="1" latinLnBrk="0" hangingPunct="1">
      <a:defRPr sz="407" kern="1200">
        <a:solidFill>
          <a:schemeClr val="tx1"/>
        </a:solidFill>
        <a:latin typeface="+mn-lt"/>
        <a:ea typeface="+mn-ea"/>
        <a:cs typeface="+mn-cs"/>
      </a:defRPr>
    </a:lvl5pPr>
    <a:lvl6pPr marL="775411" algn="l" defTabSz="310164" rtl="0" eaLnBrk="1" latinLnBrk="0" hangingPunct="1">
      <a:defRPr sz="407" kern="1200">
        <a:solidFill>
          <a:schemeClr val="tx1"/>
        </a:solidFill>
        <a:latin typeface="+mn-lt"/>
        <a:ea typeface="+mn-ea"/>
        <a:cs typeface="+mn-cs"/>
      </a:defRPr>
    </a:lvl6pPr>
    <a:lvl7pPr marL="930493" algn="l" defTabSz="310164" rtl="0" eaLnBrk="1" latinLnBrk="0" hangingPunct="1">
      <a:defRPr sz="407" kern="1200">
        <a:solidFill>
          <a:schemeClr val="tx1"/>
        </a:solidFill>
        <a:latin typeface="+mn-lt"/>
        <a:ea typeface="+mn-ea"/>
        <a:cs typeface="+mn-cs"/>
      </a:defRPr>
    </a:lvl7pPr>
    <a:lvl8pPr marL="1085576" algn="l" defTabSz="310164" rtl="0" eaLnBrk="1" latinLnBrk="0" hangingPunct="1">
      <a:defRPr sz="407" kern="1200">
        <a:solidFill>
          <a:schemeClr val="tx1"/>
        </a:solidFill>
        <a:latin typeface="+mn-lt"/>
        <a:ea typeface="+mn-ea"/>
        <a:cs typeface="+mn-cs"/>
      </a:defRPr>
    </a:lvl8pPr>
    <a:lvl9pPr marL="1240658" algn="l" defTabSz="310164" rtl="0" eaLnBrk="1" latinLnBrk="0" hangingPunct="1">
      <a:defRPr sz="40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C686D5-A9D3-8A48-9077-C033B925DBA2}" type="slidenum">
              <a:rPr lang="en-US" smtClean="0"/>
              <a:t>1</a:t>
            </a:fld>
            <a:endParaRPr lang="en-US"/>
          </a:p>
        </p:txBody>
      </p:sp>
    </p:spTree>
    <p:extLst>
      <p:ext uri="{BB962C8B-B14F-4D97-AF65-F5344CB8AC3E}">
        <p14:creationId xmlns:p14="http://schemas.microsoft.com/office/powerpoint/2010/main" val="1481271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A938AB-8BB9-4F3B-8C49-49A68C0F7E86}" type="datetimeFigureOut">
              <a:rPr lang="en-GB" smtClean="0"/>
              <a:t>05/08/2024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3C2EC-B6F7-4652-B696-8FFE332BFAC5}" type="slidenum">
              <a:rPr lang="en-GB" smtClean="0"/>
              <a:t>‹#›</a:t>
            </a:fld>
            <a:endParaRPr lang="en-GB"/>
          </a:p>
        </p:txBody>
      </p:sp>
    </p:spTree>
    <p:extLst>
      <p:ext uri="{BB962C8B-B14F-4D97-AF65-F5344CB8AC3E}">
        <p14:creationId xmlns:p14="http://schemas.microsoft.com/office/powerpoint/2010/main" val="159820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8/5/24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6073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8/5/24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0300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8/5/24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631058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8/5/24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18778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8/5/24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530513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8/5/24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97063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t>8/5/24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51258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8/5/24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71235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8/5/24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879009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8/5/24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838961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8/5/24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a:p>
        </p:txBody>
      </p:sp>
      <p:pic>
        <p:nvPicPr>
          <p:cNvPr id="7" name="Picture 6">
            <a:extLst>
              <a:ext uri="{FF2B5EF4-FFF2-40B4-BE49-F238E27FC236}">
                <a16:creationId xmlns:a16="http://schemas.microsoft.com/office/drawing/2014/main" id="{4E2B6F2E-7612-803E-342B-64242FB4409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755733"/>
            <a:ext cx="12192089" cy="102267"/>
          </a:xfrm>
          <a:prstGeom prst="rect">
            <a:avLst/>
          </a:prstGeom>
        </p:spPr>
      </p:pic>
    </p:spTree>
    <p:extLst>
      <p:ext uri="{BB962C8B-B14F-4D97-AF65-F5344CB8AC3E}">
        <p14:creationId xmlns:p14="http://schemas.microsoft.com/office/powerpoint/2010/main" val="421112469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13" Type="http://schemas.openxmlformats.org/officeDocument/2006/relationships/chart" Target="../charts/chart8.xml"/><Relationship Id="rId3" Type="http://schemas.openxmlformats.org/officeDocument/2006/relationships/chart" Target="../charts/chart1.xml"/><Relationship Id="rId7" Type="http://schemas.openxmlformats.org/officeDocument/2006/relationships/chart" Target="../charts/chart5.xml"/><Relationship Id="rId12"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11" Type="http://schemas.openxmlformats.org/officeDocument/2006/relationships/image" Target="../media/image3.png"/><Relationship Id="rId5" Type="http://schemas.openxmlformats.org/officeDocument/2006/relationships/chart" Target="../charts/chart3.xml"/><Relationship Id="rId15" Type="http://schemas.openxmlformats.org/officeDocument/2006/relationships/image" Target="../media/image4.png"/><Relationship Id="rId10" Type="http://schemas.openxmlformats.org/officeDocument/2006/relationships/hyperlink" Target="mailto:Mark.Bensink@travere.com" TargetMode="External"/><Relationship Id="rId4" Type="http://schemas.openxmlformats.org/officeDocument/2006/relationships/chart" Target="../charts/chart2.xml"/><Relationship Id="rId9" Type="http://schemas.openxmlformats.org/officeDocument/2006/relationships/image" Target="../media/image2.jpeg"/><Relationship Id="rId1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2680041-20E0-7078-E66B-B176AC32E251}"/>
              </a:ext>
            </a:extLst>
          </p:cNvPr>
          <p:cNvGrpSpPr/>
          <p:nvPr/>
        </p:nvGrpSpPr>
        <p:grpSpPr>
          <a:xfrm>
            <a:off x="3648075" y="2446420"/>
            <a:ext cx="6353881" cy="2827514"/>
            <a:chOff x="4118170" y="2446420"/>
            <a:chExt cx="5883786" cy="2827514"/>
          </a:xfrm>
        </p:grpSpPr>
        <p:grpSp>
          <p:nvGrpSpPr>
            <p:cNvPr id="150" name="Group 149">
              <a:extLst>
                <a:ext uri="{FF2B5EF4-FFF2-40B4-BE49-F238E27FC236}">
                  <a16:creationId xmlns:a16="http://schemas.microsoft.com/office/drawing/2014/main" id="{ADEE6559-D5FA-7B2E-6402-F01D4C6DABEE}"/>
                </a:ext>
              </a:extLst>
            </p:cNvPr>
            <p:cNvGrpSpPr/>
            <p:nvPr/>
          </p:nvGrpSpPr>
          <p:grpSpPr>
            <a:xfrm>
              <a:off x="7850042" y="2796201"/>
              <a:ext cx="2151914" cy="2463553"/>
              <a:chOff x="4814687" y="2810381"/>
              <a:chExt cx="2174787" cy="2463553"/>
            </a:xfrm>
          </p:grpSpPr>
          <p:sp>
            <p:nvSpPr>
              <p:cNvPr id="159" name="Rectangle 158">
                <a:extLst>
                  <a:ext uri="{FF2B5EF4-FFF2-40B4-BE49-F238E27FC236}">
                    <a16:creationId xmlns:a16="http://schemas.microsoft.com/office/drawing/2014/main" id="{BEA7248F-B764-2859-E980-2EC22DF58D10}"/>
                  </a:ext>
                </a:extLst>
              </p:cNvPr>
              <p:cNvSpPr/>
              <p:nvPr/>
            </p:nvSpPr>
            <p:spPr>
              <a:xfrm>
                <a:off x="4814687" y="2810381"/>
                <a:ext cx="1086891" cy="2463553"/>
              </a:xfrm>
              <a:prstGeom prst="rect">
                <a:avLst/>
              </a:prstGeom>
              <a:solidFill>
                <a:schemeClr val="bg1">
                  <a:lumMod val="85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58" name="Rectangle 157">
                <a:extLst>
                  <a:ext uri="{FF2B5EF4-FFF2-40B4-BE49-F238E27FC236}">
                    <a16:creationId xmlns:a16="http://schemas.microsoft.com/office/drawing/2014/main" id="{1C068AB1-0FE9-FD04-918C-D79CD5DD7971}"/>
                  </a:ext>
                </a:extLst>
              </p:cNvPr>
              <p:cNvSpPr/>
              <p:nvPr/>
            </p:nvSpPr>
            <p:spPr>
              <a:xfrm>
                <a:off x="5907202" y="2810381"/>
                <a:ext cx="1082272" cy="2463553"/>
              </a:xfrm>
              <a:prstGeom prst="rect">
                <a:avLst/>
              </a:prstGeom>
              <a:solidFill>
                <a:schemeClr val="bg1">
                  <a:lumMod val="65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grpSp>
        <p:sp>
          <p:nvSpPr>
            <p:cNvPr id="93" name="Rectangle 92">
              <a:extLst>
                <a:ext uri="{FF2B5EF4-FFF2-40B4-BE49-F238E27FC236}">
                  <a16:creationId xmlns:a16="http://schemas.microsoft.com/office/drawing/2014/main" id="{9E62BC07-E0C8-2988-96FA-DCD327526E90}"/>
                </a:ext>
              </a:extLst>
            </p:cNvPr>
            <p:cNvSpPr/>
            <p:nvPr/>
          </p:nvSpPr>
          <p:spPr>
            <a:xfrm>
              <a:off x="7081438" y="2446420"/>
              <a:ext cx="2920518" cy="2813333"/>
            </a:xfrm>
            <a:prstGeom prst="rect">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cxnSp>
          <p:nvCxnSpPr>
            <p:cNvPr id="97" name="Straight Connector 96">
              <a:extLst>
                <a:ext uri="{FF2B5EF4-FFF2-40B4-BE49-F238E27FC236}">
                  <a16:creationId xmlns:a16="http://schemas.microsoft.com/office/drawing/2014/main" id="{2928F38E-09CD-22CB-86C7-E32E046A878D}"/>
                </a:ext>
              </a:extLst>
            </p:cNvPr>
            <p:cNvCxnSpPr>
              <a:cxnSpLocks/>
            </p:cNvCxnSpPr>
            <p:nvPr/>
          </p:nvCxnSpPr>
          <p:spPr>
            <a:xfrm>
              <a:off x="7109347" y="4020567"/>
              <a:ext cx="2821740"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F120B97-9AF5-64D8-BBC5-B414E1C986D0}"/>
                </a:ext>
              </a:extLst>
            </p:cNvPr>
            <p:cNvCxnSpPr>
              <a:cxnSpLocks/>
            </p:cNvCxnSpPr>
            <p:nvPr/>
          </p:nvCxnSpPr>
          <p:spPr>
            <a:xfrm>
              <a:off x="7082453" y="2808821"/>
              <a:ext cx="291848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8ED47E90-3B1B-5DD1-DBF4-5E355865F22D}"/>
                </a:ext>
              </a:extLst>
            </p:cNvPr>
            <p:cNvSpPr/>
            <p:nvPr/>
          </p:nvSpPr>
          <p:spPr>
            <a:xfrm>
              <a:off x="4119725" y="2449555"/>
              <a:ext cx="2920518" cy="2813331"/>
            </a:xfrm>
            <a:prstGeom prst="rect">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grpSp>
          <p:nvGrpSpPr>
            <p:cNvPr id="146" name="Group 145">
              <a:extLst>
                <a:ext uri="{FF2B5EF4-FFF2-40B4-BE49-F238E27FC236}">
                  <a16:creationId xmlns:a16="http://schemas.microsoft.com/office/drawing/2014/main" id="{A26CE48D-D1F5-8C22-C979-E32528CF6F10}"/>
                </a:ext>
              </a:extLst>
            </p:cNvPr>
            <p:cNvGrpSpPr/>
            <p:nvPr/>
          </p:nvGrpSpPr>
          <p:grpSpPr>
            <a:xfrm>
              <a:off x="4885553" y="2810381"/>
              <a:ext cx="2151914" cy="2463553"/>
              <a:chOff x="4814687" y="2810381"/>
              <a:chExt cx="2174787" cy="2463553"/>
            </a:xfrm>
          </p:grpSpPr>
          <p:sp>
            <p:nvSpPr>
              <p:cNvPr id="119" name="Rectangle 118">
                <a:extLst>
                  <a:ext uri="{FF2B5EF4-FFF2-40B4-BE49-F238E27FC236}">
                    <a16:creationId xmlns:a16="http://schemas.microsoft.com/office/drawing/2014/main" id="{46D05817-984D-6FF2-1B1C-D2ACD3004E9F}"/>
                  </a:ext>
                </a:extLst>
              </p:cNvPr>
              <p:cNvSpPr/>
              <p:nvPr/>
            </p:nvSpPr>
            <p:spPr>
              <a:xfrm>
                <a:off x="5907202" y="2810381"/>
                <a:ext cx="1082272" cy="2463553"/>
              </a:xfrm>
              <a:prstGeom prst="rect">
                <a:avLst/>
              </a:prstGeom>
              <a:solidFill>
                <a:schemeClr val="bg1">
                  <a:lumMod val="65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18" name="Rectangle 117">
                <a:extLst>
                  <a:ext uri="{FF2B5EF4-FFF2-40B4-BE49-F238E27FC236}">
                    <a16:creationId xmlns:a16="http://schemas.microsoft.com/office/drawing/2014/main" id="{64527A5D-77A3-E3DF-8A7F-3A04C4237FAC}"/>
                  </a:ext>
                </a:extLst>
              </p:cNvPr>
              <p:cNvSpPr/>
              <p:nvPr/>
            </p:nvSpPr>
            <p:spPr>
              <a:xfrm>
                <a:off x="4814687" y="2810381"/>
                <a:ext cx="1086891" cy="2463553"/>
              </a:xfrm>
              <a:prstGeom prst="rect">
                <a:avLst/>
              </a:prstGeom>
              <a:solidFill>
                <a:schemeClr val="bg1">
                  <a:lumMod val="85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grpSp>
        <p:cxnSp>
          <p:nvCxnSpPr>
            <p:cNvPr id="17" name="Straight Connector 16">
              <a:extLst>
                <a:ext uri="{FF2B5EF4-FFF2-40B4-BE49-F238E27FC236}">
                  <a16:creationId xmlns:a16="http://schemas.microsoft.com/office/drawing/2014/main" id="{905F3F84-8727-31AE-DDB8-CFCCEDDCE039}"/>
                </a:ext>
              </a:extLst>
            </p:cNvPr>
            <p:cNvCxnSpPr>
              <a:cxnSpLocks/>
            </p:cNvCxnSpPr>
            <p:nvPr/>
          </p:nvCxnSpPr>
          <p:spPr>
            <a:xfrm>
              <a:off x="4169590" y="4023701"/>
              <a:ext cx="2821741"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D3F8173-B06B-BB18-70DF-A632484B78C2}"/>
                </a:ext>
              </a:extLst>
            </p:cNvPr>
            <p:cNvCxnSpPr>
              <a:cxnSpLocks/>
            </p:cNvCxnSpPr>
            <p:nvPr/>
          </p:nvCxnSpPr>
          <p:spPr>
            <a:xfrm flipV="1">
              <a:off x="4118170" y="2808821"/>
              <a:ext cx="2918487"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5" name="Group 184">
            <a:extLst>
              <a:ext uri="{FF2B5EF4-FFF2-40B4-BE49-F238E27FC236}">
                <a16:creationId xmlns:a16="http://schemas.microsoft.com/office/drawing/2014/main" id="{ABC6948D-110E-1FD1-7202-9835A87B14F8}"/>
              </a:ext>
            </a:extLst>
          </p:cNvPr>
          <p:cNvGrpSpPr/>
          <p:nvPr/>
        </p:nvGrpSpPr>
        <p:grpSpPr>
          <a:xfrm>
            <a:off x="7702647" y="2873618"/>
            <a:ext cx="1085324" cy="1101484"/>
            <a:chOff x="7821343" y="2850367"/>
            <a:chExt cx="1085324" cy="1101484"/>
          </a:xfrm>
        </p:grpSpPr>
        <p:graphicFrame>
          <p:nvGraphicFramePr>
            <p:cNvPr id="100" name="Chart 99">
              <a:extLst>
                <a:ext uri="{FF2B5EF4-FFF2-40B4-BE49-F238E27FC236}">
                  <a16:creationId xmlns:a16="http://schemas.microsoft.com/office/drawing/2014/main" id="{23E5B626-7C81-A772-98E5-0E503B5129BA}"/>
                </a:ext>
              </a:extLst>
            </p:cNvPr>
            <p:cNvGraphicFramePr/>
            <p:nvPr/>
          </p:nvGraphicFramePr>
          <p:xfrm>
            <a:off x="7821343" y="2850367"/>
            <a:ext cx="1085324" cy="1101484"/>
          </p:xfrm>
          <a:graphic>
            <a:graphicData uri="http://schemas.openxmlformats.org/drawingml/2006/chart">
              <c:chart xmlns:c="http://schemas.openxmlformats.org/drawingml/2006/chart" xmlns:r="http://schemas.openxmlformats.org/officeDocument/2006/relationships" r:id="rId3"/>
            </a:graphicData>
          </a:graphic>
        </p:graphicFrame>
        <p:sp>
          <p:nvSpPr>
            <p:cNvPr id="148" name="Freeform 147">
              <a:extLst>
                <a:ext uri="{FF2B5EF4-FFF2-40B4-BE49-F238E27FC236}">
                  <a16:creationId xmlns:a16="http://schemas.microsoft.com/office/drawing/2014/main" id="{9CF6A479-572C-E842-6E9D-C1B38D223E46}"/>
                </a:ext>
              </a:extLst>
            </p:cNvPr>
            <p:cNvSpPr/>
            <p:nvPr/>
          </p:nvSpPr>
          <p:spPr>
            <a:xfrm rot="16200000" flipH="1">
              <a:off x="8629945" y="3574522"/>
              <a:ext cx="112674" cy="97463"/>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cxnSp>
          <p:nvCxnSpPr>
            <p:cNvPr id="149" name="Straight Connector 148">
              <a:extLst>
                <a:ext uri="{FF2B5EF4-FFF2-40B4-BE49-F238E27FC236}">
                  <a16:creationId xmlns:a16="http://schemas.microsoft.com/office/drawing/2014/main" id="{D2F9B088-9430-98C3-7988-4AE20D9FCA05}"/>
                </a:ext>
              </a:extLst>
            </p:cNvPr>
            <p:cNvCxnSpPr>
              <a:cxnSpLocks/>
            </p:cNvCxnSpPr>
            <p:nvPr/>
          </p:nvCxnSpPr>
          <p:spPr>
            <a:xfrm>
              <a:off x="8329677" y="2976244"/>
              <a:ext cx="0" cy="134494"/>
            </a:xfrm>
            <a:prstGeom prst="line">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151" name="Freeform 150">
              <a:extLst>
                <a:ext uri="{FF2B5EF4-FFF2-40B4-BE49-F238E27FC236}">
                  <a16:creationId xmlns:a16="http://schemas.microsoft.com/office/drawing/2014/main" id="{0018B821-158E-FD27-1981-189B29BA47ED}"/>
                </a:ext>
              </a:extLst>
            </p:cNvPr>
            <p:cNvSpPr/>
            <p:nvPr/>
          </p:nvSpPr>
          <p:spPr>
            <a:xfrm rot="5400000">
              <a:off x="7938715" y="3524187"/>
              <a:ext cx="112674" cy="97463"/>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52" name="Freeform 151">
              <a:extLst>
                <a:ext uri="{FF2B5EF4-FFF2-40B4-BE49-F238E27FC236}">
                  <a16:creationId xmlns:a16="http://schemas.microsoft.com/office/drawing/2014/main" id="{4F83CF8E-ED4D-6D00-9D93-53673C480F70}"/>
                </a:ext>
              </a:extLst>
            </p:cNvPr>
            <p:cNvSpPr/>
            <p:nvPr/>
          </p:nvSpPr>
          <p:spPr>
            <a:xfrm>
              <a:off x="8131256" y="3064591"/>
              <a:ext cx="99841" cy="87343"/>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68" name="Content Placeholder 2">
              <a:extLst>
                <a:ext uri="{FF2B5EF4-FFF2-40B4-BE49-F238E27FC236}">
                  <a16:creationId xmlns:a16="http://schemas.microsoft.com/office/drawing/2014/main" id="{A950C3C7-86E2-BD84-6468-958EEBB36157}"/>
                </a:ext>
              </a:extLst>
            </p:cNvPr>
            <p:cNvSpPr txBox="1">
              <a:spLocks/>
            </p:cNvSpPr>
            <p:nvPr/>
          </p:nvSpPr>
          <p:spPr>
            <a:xfrm>
              <a:off x="8285014" y="3383946"/>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dirty="0">
                  <a:latin typeface="Arial" panose="020B0604020202020204" pitchFamily="34" charset="0"/>
                  <a:cs typeface="Arial" panose="020B0604020202020204" pitchFamily="34" charset="0"/>
                </a:rPr>
                <a:t>A</a:t>
              </a:r>
            </a:p>
          </p:txBody>
        </p:sp>
      </p:grpSp>
      <p:grpSp>
        <p:nvGrpSpPr>
          <p:cNvPr id="184" name="Group 183">
            <a:extLst>
              <a:ext uri="{FF2B5EF4-FFF2-40B4-BE49-F238E27FC236}">
                <a16:creationId xmlns:a16="http://schemas.microsoft.com/office/drawing/2014/main" id="{C7310300-4EE5-015A-2624-B21FF0656E20}"/>
              </a:ext>
            </a:extLst>
          </p:cNvPr>
          <p:cNvGrpSpPr/>
          <p:nvPr/>
        </p:nvGrpSpPr>
        <p:grpSpPr>
          <a:xfrm>
            <a:off x="8898327" y="2873618"/>
            <a:ext cx="1085324" cy="1101484"/>
            <a:chOff x="8902369" y="2850367"/>
            <a:chExt cx="1085324" cy="1101484"/>
          </a:xfrm>
        </p:grpSpPr>
        <p:graphicFrame>
          <p:nvGraphicFramePr>
            <p:cNvPr id="117" name="Chart 116">
              <a:extLst>
                <a:ext uri="{FF2B5EF4-FFF2-40B4-BE49-F238E27FC236}">
                  <a16:creationId xmlns:a16="http://schemas.microsoft.com/office/drawing/2014/main" id="{1B6D6CF9-F7EA-63F1-8B95-C37BF482883B}"/>
                </a:ext>
              </a:extLst>
            </p:cNvPr>
            <p:cNvGraphicFramePr/>
            <p:nvPr/>
          </p:nvGraphicFramePr>
          <p:xfrm>
            <a:off x="8902369" y="2850367"/>
            <a:ext cx="1085324" cy="1101484"/>
          </p:xfrm>
          <a:graphic>
            <a:graphicData uri="http://schemas.openxmlformats.org/drawingml/2006/chart">
              <c:chart xmlns:c="http://schemas.openxmlformats.org/drawingml/2006/chart" xmlns:r="http://schemas.openxmlformats.org/officeDocument/2006/relationships" r:id="rId4"/>
            </a:graphicData>
          </a:graphic>
        </p:graphicFrame>
        <p:sp>
          <p:nvSpPr>
            <p:cNvPr id="153" name="Freeform 152">
              <a:extLst>
                <a:ext uri="{FF2B5EF4-FFF2-40B4-BE49-F238E27FC236}">
                  <a16:creationId xmlns:a16="http://schemas.microsoft.com/office/drawing/2014/main" id="{4369A4E6-CF64-6F97-992E-2D64E614910A}"/>
                </a:ext>
              </a:extLst>
            </p:cNvPr>
            <p:cNvSpPr/>
            <p:nvPr/>
          </p:nvSpPr>
          <p:spPr>
            <a:xfrm rot="16200000" flipH="1">
              <a:off x="9712652" y="3559166"/>
              <a:ext cx="112674" cy="97463"/>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54" name="Freeform 153">
              <a:extLst>
                <a:ext uri="{FF2B5EF4-FFF2-40B4-BE49-F238E27FC236}">
                  <a16:creationId xmlns:a16="http://schemas.microsoft.com/office/drawing/2014/main" id="{640690C0-A450-2D67-EF65-662D15940B8A}"/>
                </a:ext>
              </a:extLst>
            </p:cNvPr>
            <p:cNvSpPr/>
            <p:nvPr/>
          </p:nvSpPr>
          <p:spPr>
            <a:xfrm>
              <a:off x="9143327" y="3110851"/>
              <a:ext cx="99841" cy="10999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69" name="Content Placeholder 2">
              <a:extLst>
                <a:ext uri="{FF2B5EF4-FFF2-40B4-BE49-F238E27FC236}">
                  <a16:creationId xmlns:a16="http://schemas.microsoft.com/office/drawing/2014/main" id="{B5F0A355-A0D0-E21D-AD4A-82619453EECB}"/>
                </a:ext>
              </a:extLst>
            </p:cNvPr>
            <p:cNvSpPr txBox="1">
              <a:spLocks/>
            </p:cNvSpPr>
            <p:nvPr/>
          </p:nvSpPr>
          <p:spPr>
            <a:xfrm>
              <a:off x="9366039" y="3383946"/>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dirty="0">
                  <a:latin typeface="Arial" panose="020B0604020202020204" pitchFamily="34" charset="0"/>
                  <a:cs typeface="Arial" panose="020B0604020202020204" pitchFamily="34" charset="0"/>
                </a:rPr>
                <a:t>B</a:t>
              </a:r>
            </a:p>
          </p:txBody>
        </p:sp>
      </p:grpSp>
      <p:grpSp>
        <p:nvGrpSpPr>
          <p:cNvPr id="187" name="Group 186">
            <a:extLst>
              <a:ext uri="{FF2B5EF4-FFF2-40B4-BE49-F238E27FC236}">
                <a16:creationId xmlns:a16="http://schemas.microsoft.com/office/drawing/2014/main" id="{7D8C1B1A-1342-A140-0354-686801FDCA97}"/>
              </a:ext>
            </a:extLst>
          </p:cNvPr>
          <p:cNvGrpSpPr/>
          <p:nvPr/>
        </p:nvGrpSpPr>
        <p:grpSpPr>
          <a:xfrm>
            <a:off x="4521191" y="2873618"/>
            <a:ext cx="1085323" cy="1101484"/>
            <a:chOff x="4878335" y="2873423"/>
            <a:chExt cx="1085323" cy="1101484"/>
          </a:xfrm>
        </p:grpSpPr>
        <p:graphicFrame>
          <p:nvGraphicFramePr>
            <p:cNvPr id="49" name="Chart 48">
              <a:extLst>
                <a:ext uri="{FF2B5EF4-FFF2-40B4-BE49-F238E27FC236}">
                  <a16:creationId xmlns:a16="http://schemas.microsoft.com/office/drawing/2014/main" id="{CA9620DA-7B16-F277-BD42-CE5DC5797379}"/>
                </a:ext>
              </a:extLst>
            </p:cNvPr>
            <p:cNvGraphicFramePr/>
            <p:nvPr/>
          </p:nvGraphicFramePr>
          <p:xfrm>
            <a:off x="4878335" y="2873423"/>
            <a:ext cx="1085323" cy="1101484"/>
          </p:xfrm>
          <a:graphic>
            <a:graphicData uri="http://schemas.openxmlformats.org/drawingml/2006/chart">
              <c:chart xmlns:c="http://schemas.openxmlformats.org/drawingml/2006/chart" xmlns:r="http://schemas.openxmlformats.org/officeDocument/2006/relationships" r:id="rId5"/>
            </a:graphicData>
          </a:graphic>
        </p:graphicFrame>
        <p:sp>
          <p:nvSpPr>
            <p:cNvPr id="124" name="Freeform 123">
              <a:extLst>
                <a:ext uri="{FF2B5EF4-FFF2-40B4-BE49-F238E27FC236}">
                  <a16:creationId xmlns:a16="http://schemas.microsoft.com/office/drawing/2014/main" id="{F7AB7B29-6362-B117-C94B-6B91B089A874}"/>
                </a:ext>
              </a:extLst>
            </p:cNvPr>
            <p:cNvSpPr/>
            <p:nvPr/>
          </p:nvSpPr>
          <p:spPr>
            <a:xfrm>
              <a:off x="5020276" y="3220843"/>
              <a:ext cx="99841" cy="10999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25" name="Freeform 124">
              <a:extLst>
                <a:ext uri="{FF2B5EF4-FFF2-40B4-BE49-F238E27FC236}">
                  <a16:creationId xmlns:a16="http://schemas.microsoft.com/office/drawing/2014/main" id="{823CEF47-06C6-4884-D371-0EF251FE02D7}"/>
                </a:ext>
              </a:extLst>
            </p:cNvPr>
            <p:cNvSpPr/>
            <p:nvPr/>
          </p:nvSpPr>
          <p:spPr>
            <a:xfrm flipH="1">
              <a:off x="5640427" y="3144166"/>
              <a:ext cx="127444" cy="135551"/>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26" name="Freeform 125">
              <a:extLst>
                <a:ext uri="{FF2B5EF4-FFF2-40B4-BE49-F238E27FC236}">
                  <a16:creationId xmlns:a16="http://schemas.microsoft.com/office/drawing/2014/main" id="{F5FDA178-76AA-06DB-0573-557F5AFEEDED}"/>
                </a:ext>
              </a:extLst>
            </p:cNvPr>
            <p:cNvSpPr/>
            <p:nvPr/>
          </p:nvSpPr>
          <p:spPr>
            <a:xfrm flipH="1">
              <a:off x="5185586" y="3709515"/>
              <a:ext cx="102160" cy="151817"/>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cxnSp>
          <p:nvCxnSpPr>
            <p:cNvPr id="128" name="Straight Connector 127">
              <a:extLst>
                <a:ext uri="{FF2B5EF4-FFF2-40B4-BE49-F238E27FC236}">
                  <a16:creationId xmlns:a16="http://schemas.microsoft.com/office/drawing/2014/main" id="{FB990A73-6052-6D31-B58E-FD4241A63673}"/>
                </a:ext>
              </a:extLst>
            </p:cNvPr>
            <p:cNvCxnSpPr>
              <a:cxnSpLocks/>
            </p:cNvCxnSpPr>
            <p:nvPr/>
          </p:nvCxnSpPr>
          <p:spPr>
            <a:xfrm>
              <a:off x="5310509" y="3041838"/>
              <a:ext cx="18720" cy="135552"/>
            </a:xfrm>
            <a:prstGeom prst="line">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37" name="Content Placeholder 2">
              <a:extLst>
                <a:ext uri="{FF2B5EF4-FFF2-40B4-BE49-F238E27FC236}">
                  <a16:creationId xmlns:a16="http://schemas.microsoft.com/office/drawing/2014/main" id="{89F981D4-9719-E441-D94C-66D767C08852}"/>
                </a:ext>
              </a:extLst>
            </p:cNvPr>
            <p:cNvSpPr txBox="1">
              <a:spLocks/>
            </p:cNvSpPr>
            <p:nvPr/>
          </p:nvSpPr>
          <p:spPr>
            <a:xfrm>
              <a:off x="5341808" y="3405409"/>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a:latin typeface="Arial" panose="020B0604020202020204" pitchFamily="34" charset="0"/>
                  <a:cs typeface="Arial" panose="020B0604020202020204" pitchFamily="34" charset="0"/>
                </a:rPr>
                <a:t>A</a:t>
              </a:r>
            </a:p>
          </p:txBody>
        </p:sp>
      </p:grpSp>
      <p:grpSp>
        <p:nvGrpSpPr>
          <p:cNvPr id="183" name="Group 182">
            <a:extLst>
              <a:ext uri="{FF2B5EF4-FFF2-40B4-BE49-F238E27FC236}">
                <a16:creationId xmlns:a16="http://schemas.microsoft.com/office/drawing/2014/main" id="{2C796B2E-7B84-B1A1-33A7-9BE9C944433A}"/>
              </a:ext>
            </a:extLst>
          </p:cNvPr>
          <p:cNvGrpSpPr/>
          <p:nvPr/>
        </p:nvGrpSpPr>
        <p:grpSpPr>
          <a:xfrm>
            <a:off x="4521191" y="4088058"/>
            <a:ext cx="1085323" cy="1101484"/>
            <a:chOff x="4878335" y="4101348"/>
            <a:chExt cx="1085323" cy="1101484"/>
          </a:xfrm>
        </p:grpSpPr>
        <p:graphicFrame>
          <p:nvGraphicFramePr>
            <p:cNvPr id="75" name="Chart 74">
              <a:extLst>
                <a:ext uri="{FF2B5EF4-FFF2-40B4-BE49-F238E27FC236}">
                  <a16:creationId xmlns:a16="http://schemas.microsoft.com/office/drawing/2014/main" id="{08AB77FC-4EAF-0521-BE2F-11ABDCD0C1C7}"/>
                </a:ext>
              </a:extLst>
            </p:cNvPr>
            <p:cNvGraphicFramePr/>
            <p:nvPr/>
          </p:nvGraphicFramePr>
          <p:xfrm>
            <a:off x="4878335" y="4101348"/>
            <a:ext cx="1085323" cy="1101484"/>
          </p:xfrm>
          <a:graphic>
            <a:graphicData uri="http://schemas.openxmlformats.org/drawingml/2006/chart">
              <c:chart xmlns:c="http://schemas.openxmlformats.org/drawingml/2006/chart" xmlns:r="http://schemas.openxmlformats.org/officeDocument/2006/relationships" r:id="rId6"/>
            </a:graphicData>
          </a:graphic>
        </p:graphicFrame>
        <p:sp>
          <p:nvSpPr>
            <p:cNvPr id="137" name="Freeform 136">
              <a:extLst>
                <a:ext uri="{FF2B5EF4-FFF2-40B4-BE49-F238E27FC236}">
                  <a16:creationId xmlns:a16="http://schemas.microsoft.com/office/drawing/2014/main" id="{AF9E9183-A218-00B5-CCE3-B4FF296EDC7C}"/>
                </a:ext>
              </a:extLst>
            </p:cNvPr>
            <p:cNvSpPr/>
            <p:nvPr/>
          </p:nvSpPr>
          <p:spPr>
            <a:xfrm flipH="1">
              <a:off x="5190050" y="4950549"/>
              <a:ext cx="99841" cy="104295"/>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38" name="Freeform 137">
              <a:extLst>
                <a:ext uri="{FF2B5EF4-FFF2-40B4-BE49-F238E27FC236}">
                  <a16:creationId xmlns:a16="http://schemas.microsoft.com/office/drawing/2014/main" id="{BAD39A7E-3DEF-4B6F-E64F-5D1625360B40}"/>
                </a:ext>
              </a:extLst>
            </p:cNvPr>
            <p:cNvSpPr/>
            <p:nvPr/>
          </p:nvSpPr>
          <p:spPr>
            <a:xfrm rot="16200000" flipH="1">
              <a:off x="5682328" y="4915284"/>
              <a:ext cx="112674" cy="94379"/>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39" name="Freeform 138">
              <a:extLst>
                <a:ext uri="{FF2B5EF4-FFF2-40B4-BE49-F238E27FC236}">
                  <a16:creationId xmlns:a16="http://schemas.microsoft.com/office/drawing/2014/main" id="{C89C77CA-138B-341B-2EFD-20609CC12FA8}"/>
                </a:ext>
              </a:extLst>
            </p:cNvPr>
            <p:cNvSpPr/>
            <p:nvPr/>
          </p:nvSpPr>
          <p:spPr>
            <a:xfrm rot="5400000">
              <a:off x="5327421" y="4290681"/>
              <a:ext cx="112674" cy="6646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41" name="Freeform 140">
              <a:extLst>
                <a:ext uri="{FF2B5EF4-FFF2-40B4-BE49-F238E27FC236}">
                  <a16:creationId xmlns:a16="http://schemas.microsoft.com/office/drawing/2014/main" id="{77B49AB9-4481-0AA8-AC6E-D46A5502F976}"/>
                </a:ext>
              </a:extLst>
            </p:cNvPr>
            <p:cNvSpPr/>
            <p:nvPr/>
          </p:nvSpPr>
          <p:spPr>
            <a:xfrm rot="5400000" flipH="1">
              <a:off x="5005160" y="4573670"/>
              <a:ext cx="67528" cy="116686"/>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cxnSp>
          <p:nvCxnSpPr>
            <p:cNvPr id="142" name="Straight Connector 141">
              <a:extLst>
                <a:ext uri="{FF2B5EF4-FFF2-40B4-BE49-F238E27FC236}">
                  <a16:creationId xmlns:a16="http://schemas.microsoft.com/office/drawing/2014/main" id="{D8447DAC-9E10-D2DB-CF7C-BAA87350B810}"/>
                </a:ext>
              </a:extLst>
            </p:cNvPr>
            <p:cNvCxnSpPr>
              <a:cxnSpLocks/>
            </p:cNvCxnSpPr>
            <p:nvPr/>
          </p:nvCxnSpPr>
          <p:spPr>
            <a:xfrm>
              <a:off x="5134964" y="4377979"/>
              <a:ext cx="64447" cy="104295"/>
            </a:xfrm>
            <a:prstGeom prst="line">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166" name="Content Placeholder 2">
              <a:extLst>
                <a:ext uri="{FF2B5EF4-FFF2-40B4-BE49-F238E27FC236}">
                  <a16:creationId xmlns:a16="http://schemas.microsoft.com/office/drawing/2014/main" id="{68C877F2-CC57-4D2A-5214-2B514872D73C}"/>
                </a:ext>
              </a:extLst>
            </p:cNvPr>
            <p:cNvSpPr txBox="1">
              <a:spLocks/>
            </p:cNvSpPr>
            <p:nvPr/>
          </p:nvSpPr>
          <p:spPr>
            <a:xfrm>
              <a:off x="5341808" y="4633786"/>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dirty="0">
                  <a:latin typeface="Arial" panose="020B0604020202020204" pitchFamily="34" charset="0"/>
                  <a:cs typeface="Arial" panose="020B0604020202020204" pitchFamily="34" charset="0"/>
                </a:rPr>
                <a:t>C</a:t>
              </a:r>
            </a:p>
          </p:txBody>
        </p:sp>
      </p:grpSp>
      <p:sp>
        <p:nvSpPr>
          <p:cNvPr id="101" name="Content Placeholder 2">
            <a:extLst>
              <a:ext uri="{FF2B5EF4-FFF2-40B4-BE49-F238E27FC236}">
                <a16:creationId xmlns:a16="http://schemas.microsoft.com/office/drawing/2014/main" id="{7E3A2DC1-B78A-C133-FE72-3A185F5D4544}"/>
              </a:ext>
            </a:extLst>
          </p:cNvPr>
          <p:cNvSpPr txBox="1">
            <a:spLocks/>
          </p:cNvSpPr>
          <p:nvPr/>
        </p:nvSpPr>
        <p:spPr>
          <a:xfrm>
            <a:off x="7911422" y="2523841"/>
            <a:ext cx="667774" cy="289324"/>
          </a:xfrm>
          <a:prstGeom prst="rect">
            <a:avLst/>
          </a:prstGeom>
          <a:noFill/>
        </p:spPr>
        <p:txBody>
          <a:bodyPr vert="horz" lIns="12192" tIns="15484" rIns="12192" bIns="15484" rtlCol="0" anchor="ctr">
            <a:noAutofit/>
          </a:bodyPr>
          <a:lstStyle>
            <a:defPPr>
              <a:defRPr lang="en-US"/>
            </a:defPPr>
            <a:lvl1pPr indent="0" algn="ctr" defTabSz="2687970">
              <a:lnSpc>
                <a:spcPct val="90000"/>
              </a:lnSpc>
              <a:spcBef>
                <a:spcPts val="0"/>
              </a:spcBef>
              <a:buFont typeface="Arial" panose="020B0604020202020204" pitchFamily="34" charset="0"/>
              <a:buNone/>
              <a:defRPr sz="610" b="1">
                <a:solidFill>
                  <a:schemeClr val="tx1">
                    <a:lumMod val="75000"/>
                    <a:lumOff val="25000"/>
                  </a:schemeClr>
                </a:solidFill>
                <a:latin typeface="Arial" panose="020B0604020202020204" pitchFamily="34" charset="0"/>
                <a:cs typeface="Arial" panose="020B0604020202020204" pitchFamily="34" charset="0"/>
              </a:defRPr>
            </a:lvl1pPr>
            <a:lvl2pPr marL="1343985" indent="0" algn="ctr" defTabSz="2687970">
              <a:lnSpc>
                <a:spcPct val="90000"/>
              </a:lnSpc>
              <a:spcBef>
                <a:spcPts val="1470"/>
              </a:spcBef>
              <a:buFont typeface="Arial" panose="020B0604020202020204" pitchFamily="34" charset="0"/>
              <a:buNone/>
              <a:defRPr sz="5879"/>
            </a:lvl2pPr>
            <a:lvl3pPr marL="2687970" indent="0" algn="ctr" defTabSz="2687970">
              <a:lnSpc>
                <a:spcPct val="90000"/>
              </a:lnSpc>
              <a:spcBef>
                <a:spcPts val="1470"/>
              </a:spcBef>
              <a:buFont typeface="Arial" panose="020B0604020202020204" pitchFamily="34" charset="0"/>
              <a:buNone/>
              <a:defRPr sz="5291"/>
            </a:lvl3pPr>
            <a:lvl4pPr marL="4031955" indent="0" algn="ctr" defTabSz="2687970">
              <a:lnSpc>
                <a:spcPct val="90000"/>
              </a:lnSpc>
              <a:spcBef>
                <a:spcPts val="1470"/>
              </a:spcBef>
              <a:buFont typeface="Arial" panose="020B0604020202020204" pitchFamily="34" charset="0"/>
              <a:buNone/>
              <a:defRPr sz="4703"/>
            </a:lvl4pPr>
            <a:lvl5pPr marL="5375940" indent="0" algn="ctr" defTabSz="2687970">
              <a:lnSpc>
                <a:spcPct val="90000"/>
              </a:lnSpc>
              <a:spcBef>
                <a:spcPts val="1470"/>
              </a:spcBef>
              <a:buFont typeface="Arial" panose="020B0604020202020204" pitchFamily="34" charset="0"/>
              <a:buNone/>
              <a:defRPr sz="4703"/>
            </a:lvl5pPr>
            <a:lvl6pPr marL="6719926" indent="0" algn="ctr" defTabSz="2687970">
              <a:lnSpc>
                <a:spcPct val="90000"/>
              </a:lnSpc>
              <a:spcBef>
                <a:spcPts val="1470"/>
              </a:spcBef>
              <a:buFont typeface="Arial" panose="020B0604020202020204" pitchFamily="34" charset="0"/>
              <a:buNone/>
              <a:defRPr sz="4703"/>
            </a:lvl6pPr>
            <a:lvl7pPr marL="8063911" indent="0" algn="ctr" defTabSz="2687970">
              <a:lnSpc>
                <a:spcPct val="90000"/>
              </a:lnSpc>
              <a:spcBef>
                <a:spcPts val="1470"/>
              </a:spcBef>
              <a:buFont typeface="Arial" panose="020B0604020202020204" pitchFamily="34" charset="0"/>
              <a:buNone/>
              <a:defRPr sz="4703"/>
            </a:lvl7pPr>
            <a:lvl8pPr marL="9407896" indent="0" algn="ctr" defTabSz="2687970">
              <a:lnSpc>
                <a:spcPct val="90000"/>
              </a:lnSpc>
              <a:spcBef>
                <a:spcPts val="1470"/>
              </a:spcBef>
              <a:buFont typeface="Arial" panose="020B0604020202020204" pitchFamily="34" charset="0"/>
              <a:buNone/>
              <a:defRPr sz="4703"/>
            </a:lvl8pPr>
            <a:lvl9pPr marL="10751881" indent="0" algn="ctr" defTabSz="2687970">
              <a:lnSpc>
                <a:spcPct val="90000"/>
              </a:lnSpc>
              <a:spcBef>
                <a:spcPts val="1470"/>
              </a:spcBef>
              <a:buFont typeface="Arial" panose="020B0604020202020204" pitchFamily="34" charset="0"/>
              <a:buNone/>
              <a:defRPr sz="4703"/>
            </a:lvl9pPr>
          </a:lstStyle>
          <a:p>
            <a:r>
              <a:rPr lang="en-US" dirty="0" err="1"/>
              <a:t>IgAN</a:t>
            </a:r>
            <a:r>
              <a:rPr lang="en-US" dirty="0"/>
              <a:t>,</a:t>
            </a:r>
          </a:p>
          <a:p>
            <a:r>
              <a:rPr lang="en-US" dirty="0"/>
              <a:t>N = 22</a:t>
            </a:r>
          </a:p>
        </p:txBody>
      </p:sp>
      <p:sp>
        <p:nvSpPr>
          <p:cNvPr id="102" name="Content Placeholder 2">
            <a:extLst>
              <a:ext uri="{FF2B5EF4-FFF2-40B4-BE49-F238E27FC236}">
                <a16:creationId xmlns:a16="http://schemas.microsoft.com/office/drawing/2014/main" id="{417C2FF1-7601-F508-05FA-0BB80856E709}"/>
              </a:ext>
            </a:extLst>
          </p:cNvPr>
          <p:cNvSpPr txBox="1">
            <a:spLocks/>
          </p:cNvSpPr>
          <p:nvPr/>
        </p:nvSpPr>
        <p:spPr>
          <a:xfrm>
            <a:off x="9072975" y="2522787"/>
            <a:ext cx="736029" cy="291432"/>
          </a:xfrm>
          <a:prstGeom prst="rect">
            <a:avLst/>
          </a:prstGeom>
          <a:noFill/>
        </p:spPr>
        <p:txBody>
          <a:bodyPr vert="horz" lIns="12192" tIns="15484" rIns="12192" bIns="15484" rtlCol="0" anchor="ctr">
            <a:noAutofit/>
          </a:bodyPr>
          <a:lstStyle>
            <a:defPPr>
              <a:defRPr lang="en-US"/>
            </a:defPPr>
            <a:lvl1pPr indent="0" algn="ctr" defTabSz="2687970">
              <a:lnSpc>
                <a:spcPct val="90000"/>
              </a:lnSpc>
              <a:spcBef>
                <a:spcPts val="0"/>
              </a:spcBef>
              <a:buFont typeface="Arial" panose="020B0604020202020204" pitchFamily="34" charset="0"/>
              <a:buNone/>
              <a:defRPr sz="610" b="1">
                <a:solidFill>
                  <a:schemeClr val="tx1">
                    <a:lumMod val="75000"/>
                    <a:lumOff val="25000"/>
                  </a:schemeClr>
                </a:solidFill>
                <a:latin typeface="Arial" panose="020B0604020202020204" pitchFamily="34" charset="0"/>
                <a:cs typeface="Arial" panose="020B0604020202020204" pitchFamily="34" charset="0"/>
              </a:defRPr>
            </a:lvl1pPr>
            <a:lvl2pPr marL="1343985" indent="0" algn="ctr" defTabSz="2687970">
              <a:lnSpc>
                <a:spcPct val="90000"/>
              </a:lnSpc>
              <a:spcBef>
                <a:spcPts val="1470"/>
              </a:spcBef>
              <a:buFont typeface="Arial" panose="020B0604020202020204" pitchFamily="34" charset="0"/>
              <a:buNone/>
              <a:defRPr sz="5879"/>
            </a:lvl2pPr>
            <a:lvl3pPr marL="2687970" indent="0" algn="ctr" defTabSz="2687970">
              <a:lnSpc>
                <a:spcPct val="90000"/>
              </a:lnSpc>
              <a:spcBef>
                <a:spcPts val="1470"/>
              </a:spcBef>
              <a:buFont typeface="Arial" panose="020B0604020202020204" pitchFamily="34" charset="0"/>
              <a:buNone/>
              <a:defRPr sz="5291"/>
            </a:lvl3pPr>
            <a:lvl4pPr marL="4031955" indent="0" algn="ctr" defTabSz="2687970">
              <a:lnSpc>
                <a:spcPct val="90000"/>
              </a:lnSpc>
              <a:spcBef>
                <a:spcPts val="1470"/>
              </a:spcBef>
              <a:buFont typeface="Arial" panose="020B0604020202020204" pitchFamily="34" charset="0"/>
              <a:buNone/>
              <a:defRPr sz="4703"/>
            </a:lvl4pPr>
            <a:lvl5pPr marL="5375940" indent="0" algn="ctr" defTabSz="2687970">
              <a:lnSpc>
                <a:spcPct val="90000"/>
              </a:lnSpc>
              <a:spcBef>
                <a:spcPts val="1470"/>
              </a:spcBef>
              <a:buFont typeface="Arial" panose="020B0604020202020204" pitchFamily="34" charset="0"/>
              <a:buNone/>
              <a:defRPr sz="4703"/>
            </a:lvl5pPr>
            <a:lvl6pPr marL="6719926" indent="0" algn="ctr" defTabSz="2687970">
              <a:lnSpc>
                <a:spcPct val="90000"/>
              </a:lnSpc>
              <a:spcBef>
                <a:spcPts val="1470"/>
              </a:spcBef>
              <a:buFont typeface="Arial" panose="020B0604020202020204" pitchFamily="34" charset="0"/>
              <a:buNone/>
              <a:defRPr sz="4703"/>
            </a:lvl6pPr>
            <a:lvl7pPr marL="8063911" indent="0" algn="ctr" defTabSz="2687970">
              <a:lnSpc>
                <a:spcPct val="90000"/>
              </a:lnSpc>
              <a:spcBef>
                <a:spcPts val="1470"/>
              </a:spcBef>
              <a:buFont typeface="Arial" panose="020B0604020202020204" pitchFamily="34" charset="0"/>
              <a:buNone/>
              <a:defRPr sz="4703"/>
            </a:lvl7pPr>
            <a:lvl8pPr marL="9407896" indent="0" algn="ctr" defTabSz="2687970">
              <a:lnSpc>
                <a:spcPct val="90000"/>
              </a:lnSpc>
              <a:spcBef>
                <a:spcPts val="1470"/>
              </a:spcBef>
              <a:buFont typeface="Arial" panose="020B0604020202020204" pitchFamily="34" charset="0"/>
              <a:buNone/>
              <a:defRPr sz="4703"/>
            </a:lvl8pPr>
            <a:lvl9pPr marL="10751881" indent="0" algn="ctr" defTabSz="2687970">
              <a:lnSpc>
                <a:spcPct val="90000"/>
              </a:lnSpc>
              <a:spcBef>
                <a:spcPts val="1470"/>
              </a:spcBef>
              <a:buFont typeface="Arial" panose="020B0604020202020204" pitchFamily="34" charset="0"/>
              <a:buNone/>
              <a:defRPr sz="4703"/>
            </a:lvl9pPr>
          </a:lstStyle>
          <a:p>
            <a:r>
              <a:rPr lang="en-US" dirty="0"/>
              <a:t>FSGS,</a:t>
            </a:r>
          </a:p>
          <a:p>
            <a:r>
              <a:rPr lang="en-US" dirty="0"/>
              <a:t>N = 7</a:t>
            </a:r>
          </a:p>
        </p:txBody>
      </p:sp>
      <p:grpSp>
        <p:nvGrpSpPr>
          <p:cNvPr id="177" name="Group 176">
            <a:extLst>
              <a:ext uri="{FF2B5EF4-FFF2-40B4-BE49-F238E27FC236}">
                <a16:creationId xmlns:a16="http://schemas.microsoft.com/office/drawing/2014/main" id="{04E055D8-6D2D-12B4-4211-DDD2F1D60B59}"/>
              </a:ext>
            </a:extLst>
          </p:cNvPr>
          <p:cNvGrpSpPr/>
          <p:nvPr/>
        </p:nvGrpSpPr>
        <p:grpSpPr>
          <a:xfrm>
            <a:off x="8898327" y="4088058"/>
            <a:ext cx="1085324" cy="1101484"/>
            <a:chOff x="8902369" y="4098214"/>
            <a:chExt cx="1085324" cy="1101484"/>
          </a:xfrm>
        </p:grpSpPr>
        <p:graphicFrame>
          <p:nvGraphicFramePr>
            <p:cNvPr id="107" name="Chart 106">
              <a:extLst>
                <a:ext uri="{FF2B5EF4-FFF2-40B4-BE49-F238E27FC236}">
                  <a16:creationId xmlns:a16="http://schemas.microsoft.com/office/drawing/2014/main" id="{829D8068-C5A8-292E-3BFF-8796344B4256}"/>
                </a:ext>
              </a:extLst>
            </p:cNvPr>
            <p:cNvGraphicFramePr/>
            <p:nvPr/>
          </p:nvGraphicFramePr>
          <p:xfrm>
            <a:off x="8902369" y="4098214"/>
            <a:ext cx="1085324" cy="1101484"/>
          </p:xfrm>
          <a:graphic>
            <a:graphicData uri="http://schemas.openxmlformats.org/drawingml/2006/chart">
              <c:chart xmlns:c="http://schemas.openxmlformats.org/drawingml/2006/chart" xmlns:r="http://schemas.openxmlformats.org/officeDocument/2006/relationships" r:id="rId7"/>
            </a:graphicData>
          </a:graphic>
        </p:graphicFrame>
        <p:sp>
          <p:nvSpPr>
            <p:cNvPr id="162" name="Freeform 161">
              <a:extLst>
                <a:ext uri="{FF2B5EF4-FFF2-40B4-BE49-F238E27FC236}">
                  <a16:creationId xmlns:a16="http://schemas.microsoft.com/office/drawing/2014/main" id="{514D92D3-3E76-7BF5-CCA5-D36C50215C25}"/>
                </a:ext>
              </a:extLst>
            </p:cNvPr>
            <p:cNvSpPr/>
            <p:nvPr/>
          </p:nvSpPr>
          <p:spPr>
            <a:xfrm flipH="1">
              <a:off x="9681682" y="4402566"/>
              <a:ext cx="99841" cy="10999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63" name="Freeform 162">
              <a:extLst>
                <a:ext uri="{FF2B5EF4-FFF2-40B4-BE49-F238E27FC236}">
                  <a16:creationId xmlns:a16="http://schemas.microsoft.com/office/drawing/2014/main" id="{0FC18072-45C0-FFF5-4197-9734C26078DC}"/>
                </a:ext>
              </a:extLst>
            </p:cNvPr>
            <p:cNvSpPr/>
            <p:nvPr/>
          </p:nvSpPr>
          <p:spPr>
            <a:xfrm flipH="1">
              <a:off x="9198136" y="4919137"/>
              <a:ext cx="100902" cy="10999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64" name="Freeform 163">
              <a:extLst>
                <a:ext uri="{FF2B5EF4-FFF2-40B4-BE49-F238E27FC236}">
                  <a16:creationId xmlns:a16="http://schemas.microsoft.com/office/drawing/2014/main" id="{6954D76D-7308-6BB6-5EC7-98D3FEEC95F8}"/>
                </a:ext>
              </a:extLst>
            </p:cNvPr>
            <p:cNvSpPr/>
            <p:nvPr/>
          </p:nvSpPr>
          <p:spPr>
            <a:xfrm rot="5400000" flipH="1">
              <a:off x="9186379" y="4326587"/>
              <a:ext cx="109992" cy="86478"/>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71" name="Content Placeholder 2">
              <a:extLst>
                <a:ext uri="{FF2B5EF4-FFF2-40B4-BE49-F238E27FC236}">
                  <a16:creationId xmlns:a16="http://schemas.microsoft.com/office/drawing/2014/main" id="{AFB13469-DA97-1789-B323-EABE7E623C1D}"/>
                </a:ext>
              </a:extLst>
            </p:cNvPr>
            <p:cNvSpPr txBox="1">
              <a:spLocks/>
            </p:cNvSpPr>
            <p:nvPr/>
          </p:nvSpPr>
          <p:spPr>
            <a:xfrm>
              <a:off x="9373137" y="4632013"/>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a:latin typeface="Arial" panose="020B0604020202020204" pitchFamily="34" charset="0"/>
                  <a:cs typeface="Arial" panose="020B0604020202020204" pitchFamily="34" charset="0"/>
                </a:rPr>
                <a:t>D</a:t>
              </a:r>
            </a:p>
          </p:txBody>
        </p:sp>
      </p:grpSp>
      <p:sp>
        <p:nvSpPr>
          <p:cNvPr id="94" name="Content Placeholder 2">
            <a:extLst>
              <a:ext uri="{FF2B5EF4-FFF2-40B4-BE49-F238E27FC236}">
                <a16:creationId xmlns:a16="http://schemas.microsoft.com/office/drawing/2014/main" id="{0019B80A-1568-E5BE-50A9-17B21E9C8312}"/>
              </a:ext>
            </a:extLst>
          </p:cNvPr>
          <p:cNvSpPr txBox="1">
            <a:spLocks/>
          </p:cNvSpPr>
          <p:nvPr/>
        </p:nvSpPr>
        <p:spPr>
          <a:xfrm>
            <a:off x="6886198" y="2347296"/>
            <a:ext cx="3073221" cy="217933"/>
          </a:xfrm>
          <a:prstGeom prst="rect">
            <a:avLst/>
          </a:prstGeom>
          <a:solidFill>
            <a:schemeClr val="bg1"/>
          </a:solidFill>
        </p:spPr>
        <p:txBody>
          <a:bodyPr vert="horz" lIns="36000" tIns="15484" rIns="12192" bIns="15484"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lgn="l">
              <a:spcBef>
                <a:spcPts val="203"/>
              </a:spcBef>
              <a:spcAft>
                <a:spcPts val="203"/>
              </a:spcAft>
            </a:pPr>
            <a:r>
              <a:rPr lang="en-US" sz="600" b="1" dirty="0">
                <a:latin typeface="Arial" panose="020B0604020202020204" pitchFamily="34" charset="0"/>
                <a:cs typeface="Arial" panose="020B0604020202020204" pitchFamily="34" charset="0"/>
              </a:rPr>
              <a:t>Figure 2: Anxiety (GAD-7) and Depression (PHQ-9) Total Scores</a:t>
            </a:r>
          </a:p>
        </p:txBody>
      </p:sp>
      <p:grpSp>
        <p:nvGrpSpPr>
          <p:cNvPr id="178" name="Group 177">
            <a:extLst>
              <a:ext uri="{FF2B5EF4-FFF2-40B4-BE49-F238E27FC236}">
                <a16:creationId xmlns:a16="http://schemas.microsoft.com/office/drawing/2014/main" id="{8DCA06D8-8082-4283-C5D9-36746BB0FD51}"/>
              </a:ext>
            </a:extLst>
          </p:cNvPr>
          <p:cNvGrpSpPr/>
          <p:nvPr/>
        </p:nvGrpSpPr>
        <p:grpSpPr>
          <a:xfrm>
            <a:off x="7702647" y="4088058"/>
            <a:ext cx="1085324" cy="1101484"/>
            <a:chOff x="7821343" y="4098214"/>
            <a:chExt cx="1085324" cy="1101484"/>
          </a:xfrm>
        </p:grpSpPr>
        <p:graphicFrame>
          <p:nvGraphicFramePr>
            <p:cNvPr id="106" name="Chart 105">
              <a:extLst>
                <a:ext uri="{FF2B5EF4-FFF2-40B4-BE49-F238E27FC236}">
                  <a16:creationId xmlns:a16="http://schemas.microsoft.com/office/drawing/2014/main" id="{A2FCC280-F4A3-B22E-CA1D-5D3BAF6CF2F9}"/>
                </a:ext>
              </a:extLst>
            </p:cNvPr>
            <p:cNvGraphicFramePr/>
            <p:nvPr/>
          </p:nvGraphicFramePr>
          <p:xfrm>
            <a:off x="7821343" y="4098214"/>
            <a:ext cx="1085324" cy="1101484"/>
          </p:xfrm>
          <a:graphic>
            <a:graphicData uri="http://schemas.openxmlformats.org/drawingml/2006/chart">
              <c:chart xmlns:c="http://schemas.openxmlformats.org/drawingml/2006/chart" xmlns:r="http://schemas.openxmlformats.org/officeDocument/2006/relationships" r:id="rId8"/>
            </a:graphicData>
          </a:graphic>
        </p:graphicFrame>
        <p:sp>
          <p:nvSpPr>
            <p:cNvPr id="155" name="Freeform 154">
              <a:extLst>
                <a:ext uri="{FF2B5EF4-FFF2-40B4-BE49-F238E27FC236}">
                  <a16:creationId xmlns:a16="http://schemas.microsoft.com/office/drawing/2014/main" id="{3D6FDBEB-E7DC-AD8A-3383-287AFDB0F72F}"/>
                </a:ext>
              </a:extLst>
            </p:cNvPr>
            <p:cNvSpPr/>
            <p:nvPr/>
          </p:nvSpPr>
          <p:spPr>
            <a:xfrm rot="16200000" flipH="1">
              <a:off x="8619764" y="4773182"/>
              <a:ext cx="112674" cy="143788"/>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56" name="Freeform 155">
              <a:extLst>
                <a:ext uri="{FF2B5EF4-FFF2-40B4-BE49-F238E27FC236}">
                  <a16:creationId xmlns:a16="http://schemas.microsoft.com/office/drawing/2014/main" id="{13C5A15D-9EDC-BBAA-B1AF-8134DF11F918}"/>
                </a:ext>
              </a:extLst>
            </p:cNvPr>
            <p:cNvSpPr/>
            <p:nvPr/>
          </p:nvSpPr>
          <p:spPr>
            <a:xfrm rot="5400000">
              <a:off x="7989206" y="4784287"/>
              <a:ext cx="103452" cy="111851"/>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57" name="Freeform 156">
              <a:extLst>
                <a:ext uri="{FF2B5EF4-FFF2-40B4-BE49-F238E27FC236}">
                  <a16:creationId xmlns:a16="http://schemas.microsoft.com/office/drawing/2014/main" id="{13B74534-F9F6-F540-FC1A-BDB273B9F9C4}"/>
                </a:ext>
              </a:extLst>
            </p:cNvPr>
            <p:cNvSpPr/>
            <p:nvPr/>
          </p:nvSpPr>
          <p:spPr>
            <a:xfrm>
              <a:off x="8021915" y="4384977"/>
              <a:ext cx="126709" cy="65039"/>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61" name="Freeform 160">
              <a:extLst>
                <a:ext uri="{FF2B5EF4-FFF2-40B4-BE49-F238E27FC236}">
                  <a16:creationId xmlns:a16="http://schemas.microsoft.com/office/drawing/2014/main" id="{2C0AB557-D1BF-88B8-1BE4-E42396BC8993}"/>
                </a:ext>
              </a:extLst>
            </p:cNvPr>
            <p:cNvSpPr/>
            <p:nvPr/>
          </p:nvSpPr>
          <p:spPr>
            <a:xfrm rot="10800000" flipH="1">
              <a:off x="8310680" y="4274984"/>
              <a:ext cx="99841" cy="10999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70" name="Content Placeholder 2">
              <a:extLst>
                <a:ext uri="{FF2B5EF4-FFF2-40B4-BE49-F238E27FC236}">
                  <a16:creationId xmlns:a16="http://schemas.microsoft.com/office/drawing/2014/main" id="{14730FAF-0854-42D2-9904-9893B2B58D26}"/>
                </a:ext>
              </a:extLst>
            </p:cNvPr>
            <p:cNvSpPr txBox="1">
              <a:spLocks/>
            </p:cNvSpPr>
            <p:nvPr/>
          </p:nvSpPr>
          <p:spPr>
            <a:xfrm>
              <a:off x="8285014" y="4632013"/>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a:latin typeface="Arial" panose="020B0604020202020204" pitchFamily="34" charset="0"/>
                  <a:cs typeface="Arial" panose="020B0604020202020204" pitchFamily="34" charset="0"/>
                </a:rPr>
                <a:t>C</a:t>
              </a:r>
            </a:p>
          </p:txBody>
        </p:sp>
        <p:cxnSp>
          <p:nvCxnSpPr>
            <p:cNvPr id="181" name="Straight Connector 180">
              <a:extLst>
                <a:ext uri="{FF2B5EF4-FFF2-40B4-BE49-F238E27FC236}">
                  <a16:creationId xmlns:a16="http://schemas.microsoft.com/office/drawing/2014/main" id="{B68125B8-448D-5297-2ABF-B1808B02FE62}"/>
                </a:ext>
              </a:extLst>
            </p:cNvPr>
            <p:cNvCxnSpPr>
              <a:cxnSpLocks/>
            </p:cNvCxnSpPr>
            <p:nvPr/>
          </p:nvCxnSpPr>
          <p:spPr>
            <a:xfrm>
              <a:off x="8185619" y="4317406"/>
              <a:ext cx="37172" cy="83275"/>
            </a:xfrm>
            <a:prstGeom prst="line">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cxnSp>
      </p:grpSp>
      <p:sp>
        <p:nvSpPr>
          <p:cNvPr id="13" name="Content Placeholder 2">
            <a:extLst>
              <a:ext uri="{FF2B5EF4-FFF2-40B4-BE49-F238E27FC236}">
                <a16:creationId xmlns:a16="http://schemas.microsoft.com/office/drawing/2014/main" id="{603914F2-8A7A-A2C7-5475-9A9DF00E50DE}"/>
              </a:ext>
            </a:extLst>
          </p:cNvPr>
          <p:cNvSpPr txBox="1">
            <a:spLocks/>
          </p:cNvSpPr>
          <p:nvPr/>
        </p:nvSpPr>
        <p:spPr>
          <a:xfrm>
            <a:off x="6928292" y="2973286"/>
            <a:ext cx="449746" cy="126500"/>
          </a:xfrm>
          <a:prstGeom prst="rect">
            <a:avLst/>
          </a:prstGeom>
          <a:solidFill>
            <a:schemeClr val="bg1"/>
          </a:solidFill>
        </p:spPr>
        <p:txBody>
          <a:bodyPr vert="horz" wrap="square" lIns="0" tIns="0" rIns="0" bIns="0" rtlCol="0" anchor="ctr">
            <a:noAutofit/>
          </a:bodyPr>
          <a:lstStyle>
            <a:defPPr>
              <a:defRPr lang="en-US"/>
            </a:defPPr>
            <a:lvl1pPr indent="0" defTabSz="2687970">
              <a:lnSpc>
                <a:spcPct val="90000"/>
              </a:lnSpc>
              <a:spcBef>
                <a:spcPts val="600"/>
              </a:spcBef>
              <a:spcAft>
                <a:spcPts val="600"/>
              </a:spcAft>
              <a:buFont typeface="Arial" panose="020B0604020202020204" pitchFamily="34" charset="0"/>
              <a:buNone/>
              <a:defRPr b="1" spc="200">
                <a:solidFill>
                  <a:schemeClr val="tx1">
                    <a:lumMod val="75000"/>
                    <a:lumOff val="25000"/>
                  </a:schemeClr>
                </a:solidFill>
                <a:latin typeface="Arial" panose="020B0604020202020204" pitchFamily="34" charset="0"/>
                <a:cs typeface="Arial" panose="020B0604020202020204" pitchFamily="34" charset="0"/>
              </a:defRPr>
            </a:lvl1pPr>
            <a:lvl2pPr marL="1343985" indent="0" algn="ctr" defTabSz="2687970">
              <a:lnSpc>
                <a:spcPct val="90000"/>
              </a:lnSpc>
              <a:spcBef>
                <a:spcPts val="1470"/>
              </a:spcBef>
              <a:buFont typeface="Arial" panose="020B0604020202020204" pitchFamily="34" charset="0"/>
              <a:buNone/>
              <a:defRPr sz="5879"/>
            </a:lvl2pPr>
            <a:lvl3pPr marL="2687970" indent="0" algn="ctr" defTabSz="2687970">
              <a:lnSpc>
                <a:spcPct val="90000"/>
              </a:lnSpc>
              <a:spcBef>
                <a:spcPts val="1470"/>
              </a:spcBef>
              <a:buFont typeface="Arial" panose="020B0604020202020204" pitchFamily="34" charset="0"/>
              <a:buNone/>
              <a:defRPr sz="5291"/>
            </a:lvl3pPr>
            <a:lvl4pPr marL="4031955" indent="0" algn="ctr" defTabSz="2687970">
              <a:lnSpc>
                <a:spcPct val="90000"/>
              </a:lnSpc>
              <a:spcBef>
                <a:spcPts val="1470"/>
              </a:spcBef>
              <a:buFont typeface="Arial" panose="020B0604020202020204" pitchFamily="34" charset="0"/>
              <a:buNone/>
              <a:defRPr sz="4703"/>
            </a:lvl4pPr>
            <a:lvl5pPr marL="5375940" indent="0" algn="ctr" defTabSz="2687970">
              <a:lnSpc>
                <a:spcPct val="90000"/>
              </a:lnSpc>
              <a:spcBef>
                <a:spcPts val="1470"/>
              </a:spcBef>
              <a:buFont typeface="Arial" panose="020B0604020202020204" pitchFamily="34" charset="0"/>
              <a:buNone/>
              <a:defRPr sz="4703"/>
            </a:lvl5pPr>
            <a:lvl6pPr marL="6719926" indent="0" algn="ctr" defTabSz="2687970">
              <a:lnSpc>
                <a:spcPct val="90000"/>
              </a:lnSpc>
              <a:spcBef>
                <a:spcPts val="1470"/>
              </a:spcBef>
              <a:buFont typeface="Arial" panose="020B0604020202020204" pitchFamily="34" charset="0"/>
              <a:buNone/>
              <a:defRPr sz="4703"/>
            </a:lvl6pPr>
            <a:lvl7pPr marL="8063911" indent="0" algn="ctr" defTabSz="2687970">
              <a:lnSpc>
                <a:spcPct val="90000"/>
              </a:lnSpc>
              <a:spcBef>
                <a:spcPts val="1470"/>
              </a:spcBef>
              <a:buFont typeface="Arial" panose="020B0604020202020204" pitchFamily="34" charset="0"/>
              <a:buNone/>
              <a:defRPr sz="4703"/>
            </a:lvl7pPr>
            <a:lvl8pPr marL="9407896" indent="0" algn="ctr" defTabSz="2687970">
              <a:lnSpc>
                <a:spcPct val="90000"/>
              </a:lnSpc>
              <a:spcBef>
                <a:spcPts val="1470"/>
              </a:spcBef>
              <a:buFont typeface="Arial" panose="020B0604020202020204" pitchFamily="34" charset="0"/>
              <a:buNone/>
              <a:defRPr sz="4703"/>
            </a:lvl8pPr>
            <a:lvl9pPr marL="10751881" indent="0" algn="ctr" defTabSz="2687970">
              <a:lnSpc>
                <a:spcPct val="90000"/>
              </a:lnSpc>
              <a:spcBef>
                <a:spcPts val="1470"/>
              </a:spcBef>
              <a:buFont typeface="Arial" panose="020B0604020202020204" pitchFamily="34" charset="0"/>
              <a:buNone/>
              <a:defRPr sz="4703"/>
            </a:lvl9pPr>
          </a:lstStyle>
          <a:p>
            <a:r>
              <a:rPr lang="en-US" sz="600"/>
              <a:t>GAD-7</a:t>
            </a:r>
          </a:p>
        </p:txBody>
      </p:sp>
      <p:sp>
        <p:nvSpPr>
          <p:cNvPr id="14" name="Content Placeholder 2">
            <a:extLst>
              <a:ext uri="{FF2B5EF4-FFF2-40B4-BE49-F238E27FC236}">
                <a16:creationId xmlns:a16="http://schemas.microsoft.com/office/drawing/2014/main" id="{1FAEA369-181D-9808-66CD-C115B340D74D}"/>
              </a:ext>
            </a:extLst>
          </p:cNvPr>
          <p:cNvSpPr txBox="1">
            <a:spLocks/>
          </p:cNvSpPr>
          <p:nvPr/>
        </p:nvSpPr>
        <p:spPr>
          <a:xfrm>
            <a:off x="6922996" y="4194962"/>
            <a:ext cx="334500" cy="120945"/>
          </a:xfrm>
          <a:prstGeom prst="rect">
            <a:avLst/>
          </a:prstGeom>
          <a:solidFill>
            <a:schemeClr val="bg1"/>
          </a:solidFill>
        </p:spPr>
        <p:txBody>
          <a:bodyPr vert="horz" wrap="square" lIns="0"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600" b="1" spc="68">
                <a:solidFill>
                  <a:schemeClr val="tx1">
                    <a:lumMod val="75000"/>
                    <a:lumOff val="25000"/>
                  </a:schemeClr>
                </a:solidFill>
                <a:latin typeface="Arial" panose="020B0604020202020204" pitchFamily="34" charset="0"/>
                <a:cs typeface="Arial" panose="020B0604020202020204" pitchFamily="34" charset="0"/>
              </a:rPr>
              <a:t>PHQ-9</a:t>
            </a:r>
          </a:p>
        </p:txBody>
      </p:sp>
      <p:sp>
        <p:nvSpPr>
          <p:cNvPr id="78" name="Content Placeholder 2">
            <a:extLst>
              <a:ext uri="{FF2B5EF4-FFF2-40B4-BE49-F238E27FC236}">
                <a16:creationId xmlns:a16="http://schemas.microsoft.com/office/drawing/2014/main" id="{D4DD534D-F680-39A1-9165-2847D019AEDE}"/>
              </a:ext>
            </a:extLst>
          </p:cNvPr>
          <p:cNvSpPr txBox="1">
            <a:spLocks/>
          </p:cNvSpPr>
          <p:nvPr/>
        </p:nvSpPr>
        <p:spPr>
          <a:xfrm>
            <a:off x="3650307" y="867449"/>
            <a:ext cx="2116016" cy="144262"/>
          </a:xfrm>
          <a:prstGeom prst="rect">
            <a:avLst/>
          </a:prstGeom>
        </p:spPr>
        <p:txBody>
          <a:bodyPr vert="horz" wrap="square" lIns="0"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lgn="l">
              <a:spcBef>
                <a:spcPts val="203"/>
              </a:spcBef>
              <a:spcAft>
                <a:spcPts val="203"/>
              </a:spcAft>
            </a:pPr>
            <a:r>
              <a:rPr lang="en-US" sz="542" b="1" dirty="0">
                <a:latin typeface="Arial" panose="020B0604020202020204" pitchFamily="34" charset="0"/>
                <a:cs typeface="Arial" panose="020B0604020202020204" pitchFamily="34" charset="0"/>
              </a:rPr>
              <a:t>Table 1. Demographics</a:t>
            </a:r>
          </a:p>
        </p:txBody>
      </p:sp>
      <p:grpSp>
        <p:nvGrpSpPr>
          <p:cNvPr id="96" name="Group 95">
            <a:extLst>
              <a:ext uri="{FF2B5EF4-FFF2-40B4-BE49-F238E27FC236}">
                <a16:creationId xmlns:a16="http://schemas.microsoft.com/office/drawing/2014/main" id="{141AEA08-544A-BA8F-B013-5DD3868FD387}"/>
              </a:ext>
            </a:extLst>
          </p:cNvPr>
          <p:cNvGrpSpPr/>
          <p:nvPr/>
        </p:nvGrpSpPr>
        <p:grpSpPr>
          <a:xfrm>
            <a:off x="4432559" y="869316"/>
            <a:ext cx="1107653" cy="124876"/>
            <a:chOff x="4919452" y="851339"/>
            <a:chExt cx="1107653" cy="124876"/>
          </a:xfrm>
        </p:grpSpPr>
        <p:sp>
          <p:nvSpPr>
            <p:cNvPr id="87" name="Rectangle 86">
              <a:extLst>
                <a:ext uri="{FF2B5EF4-FFF2-40B4-BE49-F238E27FC236}">
                  <a16:creationId xmlns:a16="http://schemas.microsoft.com/office/drawing/2014/main" id="{DEAEB269-D846-2906-0306-D458EFD26582}"/>
                </a:ext>
              </a:extLst>
            </p:cNvPr>
            <p:cNvSpPr/>
            <p:nvPr/>
          </p:nvSpPr>
          <p:spPr>
            <a:xfrm>
              <a:off x="5376771" y="851339"/>
              <a:ext cx="650334" cy="124876"/>
            </a:xfrm>
            <a:prstGeom prst="rect">
              <a:avLst/>
            </a:prstGeom>
            <a:solidFill>
              <a:srgbClr val="006BAB">
                <a:alpha val="10000"/>
              </a:srgbClr>
            </a:solidFill>
            <a:ln w="6350">
              <a:solidFill>
                <a:srgbClr val="006BAB"/>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rgbClr val="006BAB"/>
                  </a:solidFill>
                  <a:latin typeface="Arial" panose="020B0604020202020204" pitchFamily="34" charset="0"/>
                  <a:cs typeface="Arial" panose="020B0604020202020204" pitchFamily="34" charset="0"/>
                </a:rPr>
                <a:t>CARE-PARTNERS</a:t>
              </a:r>
            </a:p>
          </p:txBody>
        </p:sp>
        <p:sp>
          <p:nvSpPr>
            <p:cNvPr id="86" name="Rectangle 85">
              <a:extLst>
                <a:ext uri="{FF2B5EF4-FFF2-40B4-BE49-F238E27FC236}">
                  <a16:creationId xmlns:a16="http://schemas.microsoft.com/office/drawing/2014/main" id="{992AB182-581A-D1C7-271F-D6DBB9C16E7B}"/>
                </a:ext>
              </a:extLst>
            </p:cNvPr>
            <p:cNvSpPr/>
            <p:nvPr/>
          </p:nvSpPr>
          <p:spPr>
            <a:xfrm>
              <a:off x="4919452" y="851535"/>
              <a:ext cx="409777" cy="124484"/>
            </a:xfrm>
            <a:prstGeom prst="rect">
              <a:avLst/>
            </a:prstGeom>
            <a:solidFill>
              <a:srgbClr val="FBC817">
                <a:alpha val="10000"/>
              </a:srgbClr>
            </a:solidFill>
            <a:ln w="6350">
              <a:solidFill>
                <a:srgbClr val="FBC817"/>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chemeClr val="accent4">
                      <a:lumMod val="50000"/>
                    </a:schemeClr>
                  </a:solidFill>
                  <a:latin typeface="Arial" panose="020B0604020202020204" pitchFamily="34" charset="0"/>
                  <a:cs typeface="Arial" panose="020B0604020202020204" pitchFamily="34" charset="0"/>
                </a:rPr>
                <a:t>PATIENTS</a:t>
              </a:r>
            </a:p>
          </p:txBody>
        </p:sp>
      </p:grpSp>
      <p:sp>
        <p:nvSpPr>
          <p:cNvPr id="25" name="Rectangle 24">
            <a:extLst>
              <a:ext uri="{FF2B5EF4-FFF2-40B4-BE49-F238E27FC236}">
                <a16:creationId xmlns:a16="http://schemas.microsoft.com/office/drawing/2014/main" id="{729574EB-0725-5DEF-2CD5-90D8CEA6612F}"/>
              </a:ext>
            </a:extLst>
          </p:cNvPr>
          <p:cNvSpPr>
            <a:spLocks noChangeArrowheads="1"/>
          </p:cNvSpPr>
          <p:nvPr/>
        </p:nvSpPr>
        <p:spPr bwMode="auto">
          <a:xfrm>
            <a:off x="2258184" y="826434"/>
            <a:ext cx="745038" cy="237871"/>
          </a:xfrm>
          <a:prstGeom prst="rect">
            <a:avLst/>
          </a:prstGeom>
          <a:noFill/>
          <a:ln w="12700">
            <a:noFill/>
            <a:miter lim="800000"/>
            <a:headEnd/>
            <a:tailEnd/>
          </a:ln>
          <a:effectLst/>
        </p:spPr>
        <p:txBody>
          <a:bodyPr lIns="0" tIns="61936" rIns="61936" bIns="61936" numCol="1" spcCol="720685"/>
          <a:lstStyle/>
          <a:p>
            <a:pPr defTabSz="257980" eaLnBrk="0" hangingPunct="0">
              <a:spcBef>
                <a:spcPct val="50000"/>
              </a:spcBef>
            </a:pPr>
            <a:r>
              <a:rPr lang="en-US" sz="1016" b="1" cap="all" dirty="0">
                <a:latin typeface="Arial" panose="020B0604020202020204" pitchFamily="34" charset="0"/>
                <a:cs typeface="Arial" panose="020B0604020202020204" pitchFamily="34" charset="0"/>
              </a:rPr>
              <a:t>Results</a:t>
            </a:r>
            <a:endParaRPr lang="en-AU" sz="1016" dirty="0">
              <a:latin typeface="Arial" panose="020B0604020202020204" pitchFamily="34" charset="0"/>
              <a:cs typeface="Arial" panose="020B0604020202020204" pitchFamily="34" charset="0"/>
            </a:endParaRPr>
          </a:p>
        </p:txBody>
      </p:sp>
      <p:pic>
        <p:nvPicPr>
          <p:cNvPr id="15" name="Picture 14" descr="A black and yellow text on a white background&#10;&#10;Description automatically generated">
            <a:extLst>
              <a:ext uri="{FF2B5EF4-FFF2-40B4-BE49-F238E27FC236}">
                <a16:creationId xmlns:a16="http://schemas.microsoft.com/office/drawing/2014/main" id="{C5FB8CB3-AEAB-A12A-50FD-405BF1E37232}"/>
              </a:ext>
            </a:extLst>
          </p:cNvPr>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308" y="69318"/>
            <a:ext cx="1165756" cy="756166"/>
          </a:xfrm>
          <a:prstGeom prst="rect">
            <a:avLst/>
          </a:prstGeom>
        </p:spPr>
      </p:pic>
      <p:sp>
        <p:nvSpPr>
          <p:cNvPr id="20" name="Text Box 2">
            <a:extLst>
              <a:ext uri="{FF2B5EF4-FFF2-40B4-BE49-F238E27FC236}">
                <a16:creationId xmlns:a16="http://schemas.microsoft.com/office/drawing/2014/main" id="{54D825FC-3E60-90AC-D17C-5363B20B0D6D}"/>
              </a:ext>
            </a:extLst>
          </p:cNvPr>
          <p:cNvSpPr txBox="1">
            <a:spLocks noChangeArrowheads="1"/>
          </p:cNvSpPr>
          <p:nvPr/>
        </p:nvSpPr>
        <p:spPr bwMode="auto">
          <a:xfrm>
            <a:off x="1320703" y="106187"/>
            <a:ext cx="9740738" cy="4091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0" tIns="0" rIns="0" bIns="0"/>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1200" b="1" dirty="0">
                <a:latin typeface="Arial" panose="020B0604020202020204" pitchFamily="34" charset="0"/>
                <a:cs typeface="Arial" panose="020B0604020202020204" pitchFamily="34" charset="0"/>
              </a:rPr>
              <a:t>The Humanistic Burden of Rare Kidney Diseases: Understanding the Impact of Immunoglobulin A Nephropathy (</a:t>
            </a:r>
            <a:r>
              <a:rPr lang="en-GB" sz="1200" b="1" dirty="0" err="1">
                <a:latin typeface="Arial" panose="020B0604020202020204" pitchFamily="34" charset="0"/>
                <a:cs typeface="Arial" panose="020B0604020202020204" pitchFamily="34" charset="0"/>
              </a:rPr>
              <a:t>IgAN</a:t>
            </a:r>
            <a:r>
              <a:rPr lang="en-GB" sz="1200" b="1" dirty="0">
                <a:latin typeface="Arial" panose="020B0604020202020204" pitchFamily="34" charset="0"/>
                <a:cs typeface="Arial" panose="020B0604020202020204" pitchFamily="34" charset="0"/>
              </a:rPr>
              <a:t>) and Focal Segmental Glomerulosclerosis (FSGS) on Patients and Care-Partners Study (HONUS): Results for </a:t>
            </a:r>
            <a:r>
              <a:rPr lang="en-GB" sz="1200" b="1" dirty="0" err="1">
                <a:latin typeface="Arial" panose="020B0604020202020204" pitchFamily="34" charset="0"/>
                <a:cs typeface="Arial" panose="020B0604020202020204" pitchFamily="34" charset="0"/>
              </a:rPr>
              <a:t>IgAN</a:t>
            </a:r>
            <a:r>
              <a:rPr lang="en-GB" sz="1200" b="1" dirty="0">
                <a:latin typeface="Arial" panose="020B0604020202020204" pitchFamily="34" charset="0"/>
                <a:cs typeface="Arial" panose="020B0604020202020204" pitchFamily="34" charset="0"/>
              </a:rPr>
              <a:t> and FSGS in Europe</a:t>
            </a:r>
            <a:endParaRPr lang="en-AU" sz="1200" dirty="0">
              <a:latin typeface="Arial" panose="020B0604020202020204" pitchFamily="34" charset="0"/>
              <a:cs typeface="Arial" panose="020B0604020202020204" pitchFamily="34" charset="0"/>
            </a:endParaRPr>
          </a:p>
        </p:txBody>
      </p:sp>
      <p:sp>
        <p:nvSpPr>
          <p:cNvPr id="41" name="Rectangle 28">
            <a:extLst>
              <a:ext uri="{FF2B5EF4-FFF2-40B4-BE49-F238E27FC236}">
                <a16:creationId xmlns:a16="http://schemas.microsoft.com/office/drawing/2014/main" id="{94063DCC-3C50-3B31-C8EC-58FF7144CE56}"/>
              </a:ext>
            </a:extLst>
          </p:cNvPr>
          <p:cNvSpPr>
            <a:spLocks noChangeArrowheads="1"/>
          </p:cNvSpPr>
          <p:nvPr/>
        </p:nvSpPr>
        <p:spPr bwMode="auto">
          <a:xfrm>
            <a:off x="519049" y="6512608"/>
            <a:ext cx="1417545" cy="235421"/>
          </a:xfrm>
          <a:prstGeom prst="rect">
            <a:avLst/>
          </a:prstGeom>
          <a:solidFill>
            <a:schemeClr val="bg1"/>
          </a:solidFill>
          <a:ln w="12700">
            <a:noFill/>
            <a:miter lim="800000"/>
            <a:headEnd/>
            <a:tailEnd/>
          </a:ln>
          <a:effectLst/>
        </p:spPr>
        <p:txBody>
          <a:bodyPr lIns="61936" tIns="61936" rIns="61936" bIns="61936" anchor="ctr"/>
          <a:lstStyle/>
          <a:p>
            <a:pPr defTabSz="257980" eaLnBrk="0" hangingPunct="0">
              <a:spcBef>
                <a:spcPct val="50000"/>
              </a:spcBef>
            </a:pPr>
            <a:r>
              <a:rPr lang="en-US" sz="474" b="1" cap="all">
                <a:latin typeface="Arial" panose="020B0604020202020204" pitchFamily="34" charset="0"/>
                <a:cs typeface="Arial" panose="020B0604020202020204" pitchFamily="34" charset="0"/>
              </a:rPr>
              <a:t>CONTACT INFORMATION</a:t>
            </a:r>
          </a:p>
          <a:p>
            <a:r>
              <a:rPr lang="en-AU" sz="305">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Mark.Bensink@travere.com</a:t>
            </a:r>
            <a:r>
              <a:rPr lang="en-AU" sz="305">
                <a:latin typeface="Arial" panose="020B0604020202020204" pitchFamily="34" charset="0"/>
                <a:cs typeface="Arial" panose="020B0604020202020204" pitchFamily="34" charset="0"/>
              </a:rPr>
              <a:t> </a:t>
            </a:r>
            <a:endParaRPr lang="en-US" sz="271">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5150344-31E9-DA16-E34A-E17711C177F6}"/>
              </a:ext>
            </a:extLst>
          </p:cNvPr>
          <p:cNvSpPr>
            <a:spLocks noChangeArrowheads="1"/>
          </p:cNvSpPr>
          <p:nvPr/>
        </p:nvSpPr>
        <p:spPr bwMode="auto">
          <a:xfrm>
            <a:off x="60326" y="2424221"/>
            <a:ext cx="2147887" cy="551363"/>
          </a:xfrm>
          <a:prstGeom prst="rect">
            <a:avLst/>
          </a:prstGeom>
          <a:solidFill>
            <a:srgbClr val="FBC817">
              <a:alpha val="10000"/>
            </a:srgbClr>
          </a:solidFill>
          <a:ln w="6350">
            <a:solidFill>
              <a:srgbClr val="FBC817"/>
            </a:solidFill>
          </a:ln>
          <a:effectLst/>
        </p:spPr>
        <p:txBody>
          <a:bodyPr wrap="square" lIns="144000" tIns="36000" rIns="144000" bIns="62180" anchor="ctr">
            <a:noAutofit/>
          </a:bodyPr>
          <a:lstStyle/>
          <a:p>
            <a:pPr algn="ctr" defTabSz="257980" eaLnBrk="0" hangingPunct="0">
              <a:spcBef>
                <a:spcPct val="50000"/>
              </a:spcBef>
            </a:pPr>
            <a:r>
              <a:rPr lang="en-US" sz="1016" b="1" cap="all" dirty="0">
                <a:latin typeface="Arial" panose="020B0604020202020204" pitchFamily="34" charset="0"/>
                <a:cs typeface="Arial" panose="020B0604020202020204" pitchFamily="34" charset="0"/>
              </a:rPr>
              <a:t>OBJECTIVE</a:t>
            </a:r>
          </a:p>
          <a:p>
            <a:pPr algn="ctr">
              <a:spcBef>
                <a:spcPts val="271"/>
              </a:spcBef>
              <a:spcAft>
                <a:spcPts val="203"/>
              </a:spcAft>
            </a:pPr>
            <a:r>
              <a:rPr lang="en-US" sz="600" dirty="0">
                <a:latin typeface="Arial" panose="020B0604020202020204" pitchFamily="34" charset="0"/>
                <a:cs typeface="Arial" panose="020B0604020202020204" pitchFamily="34" charset="0"/>
              </a:rPr>
              <a:t>To quantify the humanistic burden of </a:t>
            </a:r>
            <a:r>
              <a:rPr lang="en-US" sz="600" dirty="0" err="1">
                <a:latin typeface="Arial" panose="020B0604020202020204" pitchFamily="34" charset="0"/>
                <a:cs typeface="Arial" panose="020B0604020202020204" pitchFamily="34" charset="0"/>
              </a:rPr>
              <a:t>IgAN</a:t>
            </a:r>
            <a:r>
              <a:rPr lang="en-US" sz="600" dirty="0">
                <a:latin typeface="Arial" panose="020B0604020202020204" pitchFamily="34" charset="0"/>
                <a:cs typeface="Arial" panose="020B0604020202020204" pitchFamily="34" charset="0"/>
              </a:rPr>
              <a:t> and FSGS adult patients in Europe and the burden and impact of </a:t>
            </a:r>
            <a:r>
              <a:rPr lang="en-US" sz="600" dirty="0" err="1">
                <a:latin typeface="Arial" panose="020B0604020202020204" pitchFamily="34" charset="0"/>
                <a:cs typeface="Arial" panose="020B0604020202020204" pitchFamily="34" charset="0"/>
              </a:rPr>
              <a:t>IgAN</a:t>
            </a:r>
            <a:r>
              <a:rPr lang="en-US" sz="600" dirty="0">
                <a:latin typeface="Arial" panose="020B0604020202020204" pitchFamily="34" charset="0"/>
                <a:cs typeface="Arial" panose="020B0604020202020204" pitchFamily="34" charset="0"/>
              </a:rPr>
              <a:t> and FSGS from the care-partner perspective.</a:t>
            </a:r>
          </a:p>
        </p:txBody>
      </p:sp>
      <p:sp>
        <p:nvSpPr>
          <p:cNvPr id="4" name="Rectangle 3">
            <a:extLst>
              <a:ext uri="{FF2B5EF4-FFF2-40B4-BE49-F238E27FC236}">
                <a16:creationId xmlns:a16="http://schemas.microsoft.com/office/drawing/2014/main" id="{2CC70F56-348A-0BEB-7FDD-4F2DD94DCA39}"/>
              </a:ext>
            </a:extLst>
          </p:cNvPr>
          <p:cNvSpPr>
            <a:spLocks noChangeArrowheads="1"/>
          </p:cNvSpPr>
          <p:nvPr/>
        </p:nvSpPr>
        <p:spPr bwMode="auto">
          <a:xfrm>
            <a:off x="64687" y="3030920"/>
            <a:ext cx="2143526" cy="3451618"/>
          </a:xfrm>
          <a:prstGeom prst="rect">
            <a:avLst/>
          </a:prstGeom>
          <a:solidFill>
            <a:schemeClr val="bg1"/>
          </a:solidFill>
          <a:ln w="6350">
            <a:solidFill>
              <a:srgbClr val="FBC817"/>
            </a:solidFill>
          </a:ln>
          <a:effectLst/>
        </p:spPr>
        <p:txBody>
          <a:bodyPr wrap="square" lIns="36000" tIns="18000" rIns="61936" bIns="61936" numCol="2" spcCol="288000">
            <a:noAutofit/>
          </a:bodyPr>
          <a:lstStyle/>
          <a:p>
            <a:pPr defTabSz="257980" eaLnBrk="0" hangingPunct="0">
              <a:spcAft>
                <a:spcPts val="102"/>
              </a:spcAft>
            </a:pPr>
            <a:r>
              <a:rPr lang="en-US" sz="1016" b="1" cap="all" dirty="0">
                <a:latin typeface="Arial" panose="020B0604020202020204" pitchFamily="34" charset="0"/>
                <a:cs typeface="Arial" panose="020B0604020202020204" pitchFamily="34" charset="0"/>
              </a:rPr>
              <a:t>METHODS</a:t>
            </a:r>
          </a:p>
        </p:txBody>
      </p:sp>
      <p:sp>
        <p:nvSpPr>
          <p:cNvPr id="7" name="Content Placeholder 2">
            <a:extLst>
              <a:ext uri="{FF2B5EF4-FFF2-40B4-BE49-F238E27FC236}">
                <a16:creationId xmlns:a16="http://schemas.microsoft.com/office/drawing/2014/main" id="{0A687EB7-C66F-1667-34F6-FAC9779B05B5}"/>
              </a:ext>
            </a:extLst>
          </p:cNvPr>
          <p:cNvSpPr txBox="1">
            <a:spLocks/>
          </p:cNvSpPr>
          <p:nvPr/>
        </p:nvSpPr>
        <p:spPr>
          <a:xfrm>
            <a:off x="2259014" y="1055111"/>
            <a:ext cx="1351934" cy="5671300"/>
          </a:xfrm>
          <a:prstGeom prst="rect">
            <a:avLst/>
          </a:prstGeom>
        </p:spPr>
        <p:txBody>
          <a:bodyPr vert="horz" wrap="square" lIns="0" tIns="0" rIns="0" bIns="0" numCol="1" rtlCol="0">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lgn="l">
              <a:lnSpc>
                <a:spcPct val="100000"/>
              </a:lnSpc>
              <a:spcBef>
                <a:spcPts val="0"/>
              </a:spcBef>
              <a:spcAft>
                <a:spcPts val="203"/>
              </a:spcAft>
            </a:pPr>
            <a:r>
              <a:rPr lang="en-US" sz="500" b="1" i="1" dirty="0">
                <a:latin typeface="Arial" panose="020B0604020202020204" pitchFamily="34" charset="0"/>
                <a:ea typeface="Calibri" panose="020F0502020204030204" pitchFamily="34" charset="0"/>
                <a:cs typeface="Arial" panose="020B0604020202020204" pitchFamily="34" charset="0"/>
              </a:rPr>
              <a:t>Demographics and Patient Disease Characteristics</a:t>
            </a:r>
            <a:endParaRPr lang="en-US" sz="500" b="1" i="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marL="96784" indent="-96784" algn="l">
              <a:spcBef>
                <a:spcPts val="102"/>
              </a:spcBef>
              <a:buFont typeface="Arial" panose="020B0604020202020204" pitchFamily="34" charset="0"/>
              <a:buChar char="•"/>
            </a:pPr>
            <a:r>
              <a:rPr lang="en-US" sz="500" dirty="0">
                <a:latin typeface="Arial"/>
                <a:cs typeface="Arial"/>
              </a:rPr>
              <a:t>Patients (26 </a:t>
            </a:r>
            <a:r>
              <a:rPr lang="en-US" sz="500" dirty="0" err="1">
                <a:latin typeface="Arial"/>
                <a:cs typeface="Arial"/>
              </a:rPr>
              <a:t>IgAN</a:t>
            </a:r>
            <a:r>
              <a:rPr lang="en-US" sz="500" dirty="0">
                <a:latin typeface="Arial"/>
                <a:cs typeface="Arial"/>
              </a:rPr>
              <a:t>, 9 FSGS) and their care-partners (22 </a:t>
            </a:r>
            <a:r>
              <a:rPr lang="en-US" sz="500" dirty="0" err="1">
                <a:latin typeface="Arial"/>
                <a:cs typeface="Arial"/>
              </a:rPr>
              <a:t>IgAN</a:t>
            </a:r>
            <a:r>
              <a:rPr lang="en-US" sz="500" dirty="0">
                <a:latin typeface="Arial"/>
                <a:cs typeface="Arial"/>
              </a:rPr>
              <a:t>, 7 FSGS) were recruited from Germany and Spain (</a:t>
            </a:r>
            <a:r>
              <a:rPr lang="en-US" sz="500" b="1" dirty="0">
                <a:latin typeface="Arial"/>
                <a:cs typeface="Arial"/>
              </a:rPr>
              <a:t>Table 1</a:t>
            </a:r>
            <a:r>
              <a:rPr lang="en-US" sz="500" dirty="0">
                <a:latin typeface="Arial"/>
                <a:cs typeface="Arial"/>
              </a:rPr>
              <a:t>).</a:t>
            </a:r>
            <a:r>
              <a:rPr lang="en-US" sz="500" strike="sngStrike" dirty="0">
                <a:latin typeface="Arial"/>
                <a:cs typeface="Arial"/>
              </a:rPr>
              <a:t> </a:t>
            </a:r>
          </a:p>
          <a:p>
            <a:pPr marL="96784" indent="-96784" algn="l">
              <a:spcBef>
                <a:spcPts val="203"/>
              </a:spcBef>
              <a:buFont typeface="Arial" panose="020B0604020202020204" pitchFamily="34" charset="0"/>
              <a:buChar char="•"/>
            </a:pPr>
            <a:r>
              <a:rPr lang="en-US" sz="500" dirty="0" err="1">
                <a:latin typeface="Arial"/>
                <a:cs typeface="Arial"/>
              </a:rPr>
              <a:t>IgAN</a:t>
            </a:r>
            <a:r>
              <a:rPr lang="en-US" sz="500" dirty="0">
                <a:latin typeface="Arial"/>
                <a:cs typeface="Arial"/>
              </a:rPr>
              <a:t> patients had a mean (SD) age of 42.2 (11.6) years and FSGS patients of 51.4 (11.4) years; proportion female was 61.5% and 44.4% for </a:t>
            </a:r>
            <a:r>
              <a:rPr lang="en-US" sz="500" dirty="0" err="1">
                <a:latin typeface="Arial"/>
                <a:cs typeface="Arial"/>
              </a:rPr>
              <a:t>IgAN</a:t>
            </a:r>
            <a:r>
              <a:rPr lang="en-US" sz="500" dirty="0">
                <a:latin typeface="Arial"/>
                <a:cs typeface="Arial"/>
              </a:rPr>
              <a:t> and FSGS, respectively.</a:t>
            </a:r>
          </a:p>
          <a:p>
            <a:pPr marL="96784" indent="-96784" algn="l">
              <a:spcBef>
                <a:spcPts val="203"/>
              </a:spcBef>
              <a:buFont typeface="Arial" panose="020B0604020202020204" pitchFamily="34" charset="0"/>
              <a:buChar char="•"/>
            </a:pPr>
            <a:r>
              <a:rPr lang="en-US" sz="500" dirty="0">
                <a:latin typeface="Arial"/>
                <a:cs typeface="Arial"/>
              </a:rPr>
              <a:t>Average (SD) time since diagnosis (years): 9.6 (8.6) (</a:t>
            </a:r>
            <a:r>
              <a:rPr lang="en-US" sz="500" dirty="0" err="1">
                <a:latin typeface="Arial"/>
                <a:cs typeface="Arial"/>
              </a:rPr>
              <a:t>IgAN</a:t>
            </a:r>
            <a:r>
              <a:rPr lang="en-US" sz="500" dirty="0">
                <a:latin typeface="Arial"/>
                <a:cs typeface="Arial"/>
              </a:rPr>
              <a:t>), 21.9 (13.9) (FSGS)</a:t>
            </a:r>
            <a:br>
              <a:rPr lang="en-US" sz="500" dirty="0">
                <a:latin typeface="Arial"/>
                <a:cs typeface="Arial"/>
              </a:rPr>
            </a:br>
            <a:r>
              <a:rPr lang="en-US" sz="500" dirty="0">
                <a:latin typeface="Arial"/>
                <a:cs typeface="Arial"/>
              </a:rPr>
              <a:t>(</a:t>
            </a:r>
            <a:r>
              <a:rPr lang="en-US" sz="500" b="1" dirty="0">
                <a:latin typeface="Arial"/>
                <a:cs typeface="Arial"/>
              </a:rPr>
              <a:t>Table 2).</a:t>
            </a:r>
          </a:p>
          <a:p>
            <a:pPr marL="96784" indent="-96784" algn="l">
              <a:spcBef>
                <a:spcPts val="203"/>
              </a:spcBef>
              <a:spcAft>
                <a:spcPts val="203"/>
              </a:spcAft>
              <a:buFont typeface="Arial" panose="020B0604020202020204" pitchFamily="34" charset="0"/>
              <a:buChar char="•"/>
            </a:pPr>
            <a:r>
              <a:rPr lang="en-US" sz="500" dirty="0">
                <a:latin typeface="Arial"/>
                <a:cs typeface="Arial"/>
              </a:rPr>
              <a:t>Less than half of care-partners (40.9%) for </a:t>
            </a:r>
            <a:r>
              <a:rPr lang="en-US" sz="500" dirty="0" err="1">
                <a:latin typeface="Arial"/>
                <a:cs typeface="Arial"/>
              </a:rPr>
              <a:t>IgAN</a:t>
            </a:r>
            <a:r>
              <a:rPr lang="en-US" sz="500" dirty="0">
                <a:latin typeface="Arial"/>
                <a:cs typeface="Arial"/>
              </a:rPr>
              <a:t> patients were female, compared to most care partners (85.7%) for FSGS; most paired care-partners were partners of patients (</a:t>
            </a:r>
            <a:r>
              <a:rPr lang="en-US" sz="500" dirty="0" err="1">
                <a:latin typeface="Arial"/>
                <a:cs typeface="Arial"/>
              </a:rPr>
              <a:t>IgAN</a:t>
            </a:r>
            <a:r>
              <a:rPr lang="en-US" sz="500" dirty="0">
                <a:latin typeface="Arial"/>
                <a:cs typeface="Arial"/>
              </a:rPr>
              <a:t>: 81.8%, FSGS: 71.4%).</a:t>
            </a:r>
          </a:p>
          <a:p>
            <a:pPr algn="l" defTabSz="154854">
              <a:lnSpc>
                <a:spcPct val="100000"/>
              </a:lnSpc>
              <a:spcBef>
                <a:spcPts val="271"/>
              </a:spcBef>
              <a:spcAft>
                <a:spcPts val="102"/>
              </a:spcAft>
            </a:pPr>
            <a:r>
              <a:rPr lang="en-US" sz="500" b="1" i="1" dirty="0">
                <a:latin typeface="Arial" panose="020B0604020202020204" pitchFamily="34" charset="0"/>
                <a:cs typeface="Arial" panose="020B0604020202020204" pitchFamily="34" charset="0"/>
              </a:rPr>
              <a:t>Health-Related Quality of Life </a:t>
            </a:r>
          </a:p>
          <a:p>
            <a:pPr marL="96784" indent="-96784" algn="l">
              <a:spcBef>
                <a:spcPts val="102"/>
              </a:spcBef>
              <a:spcAft>
                <a:spcPts val="203"/>
              </a:spcAft>
              <a:buFont typeface="Arial" panose="020B0604020202020204" pitchFamily="34" charset="0"/>
              <a:buChar char="•"/>
            </a:pPr>
            <a:r>
              <a:rPr lang="en-US" sz="500" dirty="0" err="1">
                <a:latin typeface="Arial"/>
                <a:cs typeface="Arial"/>
              </a:rPr>
              <a:t>IgAN</a:t>
            </a:r>
            <a:r>
              <a:rPr lang="en-US" sz="500" dirty="0">
                <a:latin typeface="Arial"/>
                <a:cs typeface="Arial"/>
              </a:rPr>
              <a:t> patients were more impacted on the mental component (Mean [SD] SF-12 PCS: 47.3 [11.6], MCS: 43.2 [10.9]), while FSGS patients were more impacted on the physical (PCS: 40.6 [6.0], MCS: 43.8 [9.1]) (</a:t>
            </a:r>
            <a:r>
              <a:rPr lang="en-US" sz="500" b="1" dirty="0">
                <a:latin typeface="Arial"/>
                <a:cs typeface="Arial"/>
              </a:rPr>
              <a:t>Table 3</a:t>
            </a:r>
            <a:r>
              <a:rPr lang="en-US" sz="500" dirty="0">
                <a:latin typeface="Arial"/>
                <a:cs typeface="Arial"/>
              </a:rPr>
              <a:t>); scores reflected generally worse HRQoL than previously published European general population scores (mean 50.0 for PCS and MCS).</a:t>
            </a:r>
            <a:r>
              <a:rPr lang="en-US" sz="500" baseline="30000" dirty="0">
                <a:latin typeface="Arial"/>
                <a:cs typeface="Arial"/>
              </a:rPr>
              <a:t>10 </a:t>
            </a:r>
          </a:p>
          <a:p>
            <a:pPr marL="96784" indent="-96784" algn="l">
              <a:spcBef>
                <a:spcPts val="203"/>
              </a:spcBef>
              <a:spcAft>
                <a:spcPts val="203"/>
              </a:spcAft>
              <a:buFont typeface="Arial" panose="020B0604020202020204" pitchFamily="34" charset="0"/>
              <a:buChar char="•"/>
            </a:pPr>
            <a:r>
              <a:rPr lang="en-US" sz="500" dirty="0">
                <a:latin typeface="Arial"/>
                <a:cs typeface="Arial"/>
              </a:rPr>
              <a:t>Care-partners of </a:t>
            </a:r>
            <a:r>
              <a:rPr lang="en-US" sz="500" dirty="0" err="1">
                <a:latin typeface="Arial"/>
                <a:cs typeface="Arial"/>
              </a:rPr>
              <a:t>IgAN</a:t>
            </a:r>
            <a:r>
              <a:rPr lang="en-US" sz="500" dirty="0">
                <a:latin typeface="Arial"/>
                <a:cs typeface="Arial"/>
              </a:rPr>
              <a:t> patients were more impacted by the mental component and care-partners of FSGS patients by the physical component (</a:t>
            </a:r>
            <a:r>
              <a:rPr lang="en-US" sz="500" b="1" dirty="0">
                <a:latin typeface="Arial"/>
                <a:cs typeface="Arial"/>
              </a:rPr>
              <a:t>Table 3</a:t>
            </a:r>
            <a:r>
              <a:rPr lang="en-US" sz="500" dirty="0">
                <a:latin typeface="Arial"/>
                <a:cs typeface="Arial"/>
              </a:rPr>
              <a:t>).</a:t>
            </a:r>
          </a:p>
          <a:p>
            <a:pPr algn="l" defTabSz="154854">
              <a:lnSpc>
                <a:spcPct val="100000"/>
              </a:lnSpc>
              <a:spcBef>
                <a:spcPts val="271"/>
              </a:spcBef>
              <a:spcAft>
                <a:spcPts val="102"/>
              </a:spcAft>
            </a:pPr>
            <a:r>
              <a:rPr lang="en-CA" sz="500" b="1" i="1" dirty="0">
                <a:latin typeface="Arial" panose="020B0604020202020204" pitchFamily="34" charset="0"/>
                <a:cs typeface="Arial" panose="020B0604020202020204" pitchFamily="34" charset="0"/>
              </a:rPr>
              <a:t>Anxiety and Depression</a:t>
            </a:r>
            <a:endParaRPr lang="en-US" sz="500" dirty="0">
              <a:latin typeface="Arial"/>
              <a:cs typeface="Arial"/>
            </a:endParaRPr>
          </a:p>
          <a:p>
            <a:pPr marL="96784" indent="-96784" algn="l">
              <a:spcBef>
                <a:spcPts val="203"/>
              </a:spcBef>
              <a:spcAft>
                <a:spcPts val="203"/>
              </a:spcAft>
              <a:buFont typeface="Arial" panose="020B0604020202020204" pitchFamily="34" charset="0"/>
              <a:buChar char="•"/>
            </a:pPr>
            <a:r>
              <a:rPr lang="en-US" sz="500" dirty="0">
                <a:latin typeface="Arial"/>
                <a:cs typeface="Arial"/>
              </a:rPr>
              <a:t>Moderate to severe anxiety (recall period of 2 weeks) was reported by 30.8% of </a:t>
            </a:r>
            <a:r>
              <a:rPr lang="en-US" sz="500" dirty="0" err="1">
                <a:latin typeface="Arial"/>
                <a:cs typeface="Arial"/>
              </a:rPr>
              <a:t>IgAN</a:t>
            </a:r>
            <a:r>
              <a:rPr lang="en-US" sz="500" dirty="0">
                <a:latin typeface="Arial"/>
                <a:cs typeface="Arial"/>
              </a:rPr>
              <a:t> and 33.3% of FSGS patients (</a:t>
            </a:r>
            <a:r>
              <a:rPr lang="en-US" sz="500" b="1" dirty="0">
                <a:latin typeface="Arial"/>
                <a:cs typeface="Arial"/>
              </a:rPr>
              <a:t>Figure 1a, 1b</a:t>
            </a:r>
            <a:r>
              <a:rPr lang="en-US" sz="500" dirty="0">
                <a:latin typeface="Arial"/>
                <a:cs typeface="Arial"/>
              </a:rPr>
              <a:t>), and moderate to severe depression by 30.8% of </a:t>
            </a:r>
            <a:r>
              <a:rPr lang="en-US" sz="500" dirty="0" err="1">
                <a:latin typeface="Arial"/>
                <a:cs typeface="Arial"/>
              </a:rPr>
              <a:t>IgAN</a:t>
            </a:r>
            <a:r>
              <a:rPr lang="en-US" sz="500" dirty="0">
                <a:latin typeface="Arial"/>
                <a:cs typeface="Arial"/>
              </a:rPr>
              <a:t> and 44.4% of FSGS patients (</a:t>
            </a:r>
            <a:r>
              <a:rPr lang="en-US" sz="500" b="1" dirty="0">
                <a:latin typeface="Arial"/>
                <a:cs typeface="Arial"/>
              </a:rPr>
              <a:t>Figure 1c, 1d</a:t>
            </a:r>
            <a:r>
              <a:rPr lang="en-US" sz="500" dirty="0">
                <a:latin typeface="Arial"/>
                <a:cs typeface="Arial"/>
              </a:rPr>
              <a:t>).</a:t>
            </a:r>
          </a:p>
          <a:p>
            <a:pPr marL="96784" indent="-96784" algn="l">
              <a:spcBef>
                <a:spcPts val="203"/>
              </a:spcBef>
              <a:spcAft>
                <a:spcPts val="203"/>
              </a:spcAft>
              <a:buFont typeface="Arial" panose="020B0604020202020204" pitchFamily="34" charset="0"/>
              <a:buChar char="•"/>
            </a:pPr>
            <a:r>
              <a:rPr lang="en-US" sz="500" dirty="0">
                <a:latin typeface="Arial"/>
                <a:cs typeface="Arial"/>
              </a:rPr>
              <a:t>Moderate to severe anxiety was reported in 9.2% of </a:t>
            </a:r>
            <a:r>
              <a:rPr lang="en-US" sz="500" dirty="0" err="1">
                <a:latin typeface="Arial"/>
                <a:cs typeface="Arial"/>
              </a:rPr>
              <a:t>IgAN</a:t>
            </a:r>
            <a:r>
              <a:rPr lang="en-US" sz="500" dirty="0">
                <a:latin typeface="Arial"/>
                <a:cs typeface="Arial"/>
              </a:rPr>
              <a:t> care-partners, and no FSGS care-partners reported moderate to severe anxiety (</a:t>
            </a:r>
            <a:r>
              <a:rPr lang="en-US" sz="500" b="1" dirty="0">
                <a:latin typeface="Arial"/>
                <a:cs typeface="Arial"/>
              </a:rPr>
              <a:t>Figure 2a, 2b</a:t>
            </a:r>
            <a:r>
              <a:rPr lang="en-US" sz="500" dirty="0">
                <a:latin typeface="Arial"/>
                <a:cs typeface="Arial"/>
              </a:rPr>
              <a:t>). Moderate to severe depression was reported in 13.8% (</a:t>
            </a:r>
            <a:r>
              <a:rPr lang="en-US" sz="500" dirty="0" err="1">
                <a:latin typeface="Arial"/>
                <a:cs typeface="Arial"/>
              </a:rPr>
              <a:t>IgAN</a:t>
            </a:r>
            <a:r>
              <a:rPr lang="en-US" sz="500" dirty="0">
                <a:latin typeface="Arial"/>
                <a:cs typeface="Arial"/>
              </a:rPr>
              <a:t>) and 14.3% (FSGS) of care-partners</a:t>
            </a:r>
            <a:br>
              <a:rPr lang="en-US" sz="500" dirty="0">
                <a:latin typeface="Arial"/>
                <a:cs typeface="Arial"/>
              </a:rPr>
            </a:br>
            <a:r>
              <a:rPr lang="en-US" sz="500" dirty="0">
                <a:latin typeface="Arial"/>
                <a:cs typeface="Arial"/>
              </a:rPr>
              <a:t>(</a:t>
            </a:r>
            <a:r>
              <a:rPr lang="en-US" sz="500" b="1" dirty="0">
                <a:latin typeface="Arial"/>
                <a:cs typeface="Arial"/>
              </a:rPr>
              <a:t>Figure 2c, 2d</a:t>
            </a:r>
            <a:r>
              <a:rPr lang="en-US" sz="500" dirty="0">
                <a:latin typeface="Arial"/>
                <a:cs typeface="Arial"/>
              </a:rPr>
              <a:t>).</a:t>
            </a:r>
          </a:p>
          <a:p>
            <a:pPr algn="l" defTabSz="154854">
              <a:lnSpc>
                <a:spcPct val="100000"/>
              </a:lnSpc>
              <a:spcBef>
                <a:spcPts val="271"/>
              </a:spcBef>
              <a:spcAft>
                <a:spcPts val="102"/>
              </a:spcAft>
            </a:pPr>
            <a:r>
              <a:rPr lang="en-US" sz="500" b="1" i="1" dirty="0">
                <a:latin typeface="Arial" panose="020B0604020202020204" pitchFamily="34" charset="0"/>
                <a:cs typeface="Arial" panose="020B0604020202020204" pitchFamily="34" charset="0"/>
              </a:rPr>
              <a:t>Work Productivity</a:t>
            </a:r>
          </a:p>
          <a:p>
            <a:pPr marL="96520" indent="-96520" algn="l">
              <a:spcBef>
                <a:spcPts val="203"/>
              </a:spcBef>
              <a:spcAft>
                <a:spcPts val="203"/>
              </a:spcAft>
              <a:buFont typeface="Arial" panose="020B0604020202020204" pitchFamily="34" charset="0"/>
              <a:buChar char="•"/>
            </a:pPr>
            <a:r>
              <a:rPr lang="en-US" sz="500" dirty="0">
                <a:latin typeface="Arial"/>
                <a:cs typeface="Arial"/>
              </a:rPr>
              <a:t>Among </a:t>
            </a:r>
            <a:r>
              <a:rPr lang="en-US" sz="500" dirty="0" err="1">
                <a:latin typeface="Arial"/>
                <a:cs typeface="Arial"/>
              </a:rPr>
              <a:t>IgAN</a:t>
            </a:r>
            <a:r>
              <a:rPr lang="en-US" sz="500" dirty="0">
                <a:latin typeface="Arial"/>
                <a:cs typeface="Arial"/>
              </a:rPr>
              <a:t> patients who were employed (69.2%), mean percent absenteeism (work time missed) was 13.3%, presenteeism (impairment while working) 17.7%, and overall work productivity loss 17.7% due to </a:t>
            </a:r>
            <a:r>
              <a:rPr lang="en-US" sz="500" dirty="0" err="1">
                <a:latin typeface="Arial"/>
                <a:cs typeface="Arial"/>
              </a:rPr>
              <a:t>IgAN</a:t>
            </a:r>
            <a:r>
              <a:rPr lang="en-US" sz="500" dirty="0">
                <a:latin typeface="Arial"/>
                <a:cs typeface="Arial"/>
              </a:rPr>
              <a:t>-related reasons (</a:t>
            </a:r>
            <a:r>
              <a:rPr lang="en-US" sz="500" b="1" dirty="0">
                <a:latin typeface="Arial"/>
                <a:cs typeface="Arial"/>
              </a:rPr>
              <a:t>Figure 2</a:t>
            </a:r>
            <a:r>
              <a:rPr lang="en-US" sz="500" dirty="0">
                <a:latin typeface="Arial"/>
                <a:cs typeface="Arial"/>
              </a:rPr>
              <a:t>). Only 3 FSGS patients (33.3%) were employed (outcomes not reported due to small sample size).</a:t>
            </a:r>
          </a:p>
          <a:p>
            <a:pPr marL="96520" indent="-96520" algn="l">
              <a:spcBef>
                <a:spcPts val="203"/>
              </a:spcBef>
              <a:spcAft>
                <a:spcPts val="203"/>
              </a:spcAft>
              <a:buFont typeface="Arial" panose="020B0604020202020204" pitchFamily="34" charset="0"/>
              <a:buChar char="•"/>
            </a:pPr>
            <a:r>
              <a:rPr lang="en-US" sz="500" dirty="0">
                <a:latin typeface="Arial"/>
                <a:cs typeface="Arial"/>
              </a:rPr>
              <a:t>Among employed </a:t>
            </a:r>
            <a:r>
              <a:rPr lang="en-US" sz="500" dirty="0" err="1">
                <a:latin typeface="Arial"/>
                <a:cs typeface="Arial"/>
              </a:rPr>
              <a:t>IgAN</a:t>
            </a:r>
            <a:r>
              <a:rPr lang="en-US" sz="500" dirty="0">
                <a:latin typeface="Arial"/>
                <a:cs typeface="Arial"/>
              </a:rPr>
              <a:t> care-partners (86.4%), mean percent absenteeism was 14.2%, presenteeism 9.3%, and overall work productivity loss 9.9% due to </a:t>
            </a:r>
            <a:r>
              <a:rPr lang="en-US" sz="500" dirty="0" err="1">
                <a:latin typeface="Arial"/>
                <a:cs typeface="Arial"/>
              </a:rPr>
              <a:t>IgAN</a:t>
            </a:r>
            <a:r>
              <a:rPr lang="en-US" sz="500" dirty="0">
                <a:latin typeface="Arial"/>
                <a:cs typeface="Arial"/>
              </a:rPr>
              <a:t>-related reasons.</a:t>
            </a:r>
          </a:p>
          <a:p>
            <a:pPr marL="96520" indent="-96520" algn="l">
              <a:spcBef>
                <a:spcPts val="203"/>
              </a:spcBef>
              <a:spcAft>
                <a:spcPts val="203"/>
              </a:spcAft>
              <a:buFont typeface="Arial" panose="020B0604020202020204" pitchFamily="34" charset="0"/>
              <a:buChar char="•"/>
            </a:pPr>
            <a:r>
              <a:rPr lang="en-US" sz="500" dirty="0">
                <a:latin typeface="Arial"/>
                <a:cs typeface="Arial"/>
              </a:rPr>
              <a:t>Work productivity outcomes are not shown for FSGS due to small sample size (3 patients and 6 care-partners employed)</a:t>
            </a:r>
            <a:r>
              <a:rPr lang="en-US" sz="500" dirty="0">
                <a:solidFill>
                  <a:srgbClr val="FF0000"/>
                </a:solidFill>
                <a:latin typeface="Arial"/>
                <a:cs typeface="Arial"/>
              </a:rPr>
              <a:t>.</a:t>
            </a:r>
          </a:p>
          <a:p>
            <a:pPr algn="l" defTabSz="154854">
              <a:lnSpc>
                <a:spcPct val="100000"/>
              </a:lnSpc>
              <a:spcBef>
                <a:spcPts val="271"/>
              </a:spcBef>
              <a:spcAft>
                <a:spcPts val="102"/>
              </a:spcAft>
            </a:pPr>
            <a:r>
              <a:rPr lang="en-US" sz="500" b="1" i="1" dirty="0">
                <a:latin typeface="Arial" panose="020B0604020202020204" pitchFamily="34" charset="0"/>
                <a:cs typeface="Arial" panose="020B0604020202020204" pitchFamily="34" charset="0"/>
              </a:rPr>
              <a:t>Activity Impairment</a:t>
            </a:r>
          </a:p>
          <a:p>
            <a:pPr marL="96520" indent="-96520" algn="l">
              <a:spcBef>
                <a:spcPts val="203"/>
              </a:spcBef>
              <a:spcAft>
                <a:spcPts val="203"/>
              </a:spcAft>
              <a:buFont typeface="Arial" panose="020B0604020202020204" pitchFamily="34" charset="0"/>
              <a:buChar char="•"/>
            </a:pPr>
            <a:r>
              <a:rPr lang="en-US" sz="500" dirty="0">
                <a:latin typeface="Arial"/>
                <a:cs typeface="Arial"/>
              </a:rPr>
              <a:t>Mean percent activity impairment was reported at 27.3% in </a:t>
            </a:r>
            <a:r>
              <a:rPr lang="en-US" sz="500" dirty="0" err="1">
                <a:latin typeface="Arial"/>
                <a:cs typeface="Arial"/>
              </a:rPr>
              <a:t>IgAN</a:t>
            </a:r>
            <a:r>
              <a:rPr lang="en-US" sz="500" dirty="0">
                <a:latin typeface="Arial"/>
                <a:cs typeface="Arial"/>
              </a:rPr>
              <a:t> patients and 18.6% in their care-partners.</a:t>
            </a:r>
          </a:p>
          <a:p>
            <a:pPr marL="96520" indent="-96520" algn="l">
              <a:spcBef>
                <a:spcPts val="203"/>
              </a:spcBef>
              <a:spcAft>
                <a:spcPts val="203"/>
              </a:spcAft>
              <a:buFont typeface="Arial" panose="020B0604020202020204" pitchFamily="34" charset="0"/>
              <a:buChar char="•"/>
            </a:pPr>
            <a:r>
              <a:rPr lang="en-US" sz="500" dirty="0">
                <a:latin typeface="Arial"/>
                <a:cs typeface="Arial"/>
              </a:rPr>
              <a:t>Mean percent activity impairment was reported at 43.3% in FSGS patients and 17.1% in their care-partners.</a:t>
            </a:r>
          </a:p>
        </p:txBody>
      </p:sp>
      <p:pic>
        <p:nvPicPr>
          <p:cNvPr id="77" name="Picture 76">
            <a:extLst>
              <a:ext uri="{FF2B5EF4-FFF2-40B4-BE49-F238E27FC236}">
                <a16:creationId xmlns:a16="http://schemas.microsoft.com/office/drawing/2014/main" id="{DBDCDE26-775A-601D-0EED-E8A71D5092ED}"/>
              </a:ext>
            </a:extLst>
          </p:cNvPr>
          <p:cNvPicPr>
            <a:picLocks noChangeAspect="1"/>
          </p:cNvPicPr>
          <p:nvPr/>
        </p:nvPicPr>
        <p:blipFill rotWithShape="1">
          <a:blip r:embed="rId11"/>
          <a:srcRect l="8146" t="8771" r="5530" b="6961"/>
          <a:stretch/>
        </p:blipFill>
        <p:spPr>
          <a:xfrm>
            <a:off x="58308" y="6520616"/>
            <a:ext cx="353803" cy="186357"/>
          </a:xfrm>
          <a:prstGeom prst="rect">
            <a:avLst/>
          </a:prstGeom>
        </p:spPr>
      </p:pic>
      <p:sp>
        <p:nvSpPr>
          <p:cNvPr id="21" name="TextBox 20">
            <a:extLst>
              <a:ext uri="{FF2B5EF4-FFF2-40B4-BE49-F238E27FC236}">
                <a16:creationId xmlns:a16="http://schemas.microsoft.com/office/drawing/2014/main" id="{70592B21-574E-1D28-85E9-D05EBDA6842C}"/>
              </a:ext>
            </a:extLst>
          </p:cNvPr>
          <p:cNvSpPr txBox="1"/>
          <p:nvPr/>
        </p:nvSpPr>
        <p:spPr>
          <a:xfrm>
            <a:off x="103052" y="6145619"/>
            <a:ext cx="2075057" cy="314043"/>
          </a:xfrm>
          <a:prstGeom prst="rect">
            <a:avLst/>
          </a:prstGeom>
          <a:noFill/>
        </p:spPr>
        <p:txBody>
          <a:bodyPr wrap="square" lIns="0" tIns="0" rIns="0" bIns="0">
            <a:noAutofit/>
          </a:bodyPr>
          <a:lstStyle/>
          <a:p>
            <a:r>
              <a:rPr lang="en-US" sz="500" b="1" i="1" dirty="0">
                <a:latin typeface="Arial" panose="020B0604020202020204" pitchFamily="34" charset="0"/>
                <a:cs typeface="Arial" panose="020B0604020202020204" pitchFamily="34" charset="0"/>
              </a:rPr>
              <a:t>Analysis</a:t>
            </a:r>
          </a:p>
          <a:p>
            <a:pPr defTabSz="309707">
              <a:lnSpc>
                <a:spcPct val="90000"/>
              </a:lnSpc>
              <a:spcBef>
                <a:spcPts val="203"/>
              </a:spcBef>
            </a:pPr>
            <a:r>
              <a:rPr lang="en-US" sz="500" dirty="0">
                <a:latin typeface="Arial" panose="020B0604020202020204" pitchFamily="34" charset="0"/>
                <a:cs typeface="Arial" panose="020B0604020202020204" pitchFamily="34" charset="0"/>
              </a:rPr>
              <a:t>All outcomes were summarized descriptively. Continuous variables were summarized as mean, median, and standard deviation (SD); categorical variables were summarized as count and proportion.</a:t>
            </a:r>
          </a:p>
        </p:txBody>
      </p:sp>
      <p:sp>
        <p:nvSpPr>
          <p:cNvPr id="19" name="Text Box 40">
            <a:extLst>
              <a:ext uri="{FF2B5EF4-FFF2-40B4-BE49-F238E27FC236}">
                <a16:creationId xmlns:a16="http://schemas.microsoft.com/office/drawing/2014/main" id="{F2E9A090-AC94-C1CA-70FD-C8CD60C09F72}"/>
              </a:ext>
            </a:extLst>
          </p:cNvPr>
          <p:cNvSpPr txBox="1">
            <a:spLocks noChangeArrowheads="1"/>
          </p:cNvSpPr>
          <p:nvPr/>
        </p:nvSpPr>
        <p:spPr bwMode="auto">
          <a:xfrm>
            <a:off x="1320703" y="526303"/>
            <a:ext cx="9362857" cy="260143"/>
          </a:xfrm>
          <a:prstGeom prst="rect">
            <a:avLst/>
          </a:prstGeom>
          <a:noFill/>
          <a:ln>
            <a:noFill/>
          </a:ln>
          <a:effectLst/>
        </p:spPr>
        <p:txBody>
          <a:bodyPr lIns="0" tIns="0" rIns="0" bIns="0"/>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Aft>
                <a:spcPts val="169"/>
              </a:spcAft>
            </a:pPr>
            <a:r>
              <a:rPr lang="en-US" sz="550" b="1" dirty="0">
                <a:latin typeface="Arial" panose="020B0604020202020204" pitchFamily="34" charset="0"/>
                <a:ea typeface="SimSun" panose="02010600030101010101" pitchFamily="2" charset="-122"/>
                <a:cs typeface="Arial" panose="020B0604020202020204" pitchFamily="34" charset="0"/>
              </a:rPr>
              <a:t>Justyna Szklarzewicz</a:t>
            </a:r>
            <a:r>
              <a:rPr lang="en-US" sz="550" b="1" baseline="30000" dirty="0">
                <a:latin typeface="Arial" panose="020B0604020202020204" pitchFamily="34" charset="0"/>
                <a:ea typeface="SimSun" panose="02010600030101010101" pitchFamily="2" charset="-122"/>
                <a:cs typeface="Arial" panose="020B0604020202020204" pitchFamily="34" charset="0"/>
              </a:rPr>
              <a:t>1</a:t>
            </a:r>
            <a:r>
              <a:rPr lang="en-US" sz="550" b="1" dirty="0">
                <a:latin typeface="Arial" panose="020B0604020202020204" pitchFamily="34" charset="0"/>
                <a:ea typeface="SimSun" panose="02010600030101010101" pitchFamily="2" charset="-122"/>
                <a:cs typeface="Arial" panose="020B0604020202020204" pitchFamily="34" charset="0"/>
              </a:rPr>
              <a:t>, Ute Floege</a:t>
            </a:r>
            <a:r>
              <a:rPr lang="en-US" sz="550" b="1" baseline="30000" dirty="0">
                <a:latin typeface="Arial" panose="020B0604020202020204" pitchFamily="34" charset="0"/>
                <a:ea typeface="SimSun" panose="02010600030101010101" pitchFamily="2" charset="-122"/>
                <a:cs typeface="Arial" panose="020B0604020202020204" pitchFamily="34" charset="0"/>
              </a:rPr>
              <a:t>2</a:t>
            </a:r>
            <a:r>
              <a:rPr lang="en-US" sz="550" b="1" dirty="0">
                <a:latin typeface="Arial" panose="020B0604020202020204" pitchFamily="34" charset="0"/>
                <a:ea typeface="SimSun" panose="02010600030101010101" pitchFamily="2" charset="-122"/>
                <a:cs typeface="Arial" panose="020B0604020202020204" pitchFamily="34" charset="0"/>
              </a:rPr>
              <a:t>, Daniel Gallego</a:t>
            </a:r>
            <a:r>
              <a:rPr lang="en-US" sz="550" b="1" baseline="30000" dirty="0">
                <a:latin typeface="Arial" panose="020B0604020202020204" pitchFamily="34" charset="0"/>
                <a:ea typeface="SimSun" panose="02010600030101010101" pitchFamily="2" charset="-122"/>
                <a:cs typeface="Arial" panose="020B0604020202020204" pitchFamily="34" charset="0"/>
              </a:rPr>
              <a:t>3</a:t>
            </a:r>
            <a:r>
              <a:rPr lang="en-US" sz="550" b="1" dirty="0">
                <a:latin typeface="Arial" panose="020B0604020202020204" pitchFamily="34" charset="0"/>
                <a:ea typeface="SimSun" panose="02010600030101010101" pitchFamily="2" charset="-122"/>
                <a:cs typeface="Arial" panose="020B0604020202020204" pitchFamily="34" charset="0"/>
              </a:rPr>
              <a:t>, Keisha Gibson</a:t>
            </a:r>
            <a:r>
              <a:rPr lang="en-US" sz="550" b="1" baseline="30000" dirty="0">
                <a:latin typeface="Arial" panose="020B0604020202020204" pitchFamily="34" charset="0"/>
                <a:ea typeface="SimSun" panose="02010600030101010101" pitchFamily="2" charset="-122"/>
                <a:cs typeface="Arial" panose="020B0604020202020204" pitchFamily="34" charset="0"/>
              </a:rPr>
              <a:t>4</a:t>
            </a:r>
            <a:r>
              <a:rPr lang="en-US" sz="550" b="1" dirty="0">
                <a:latin typeface="Arial" panose="020B0604020202020204" pitchFamily="34" charset="0"/>
                <a:ea typeface="SimSun" panose="02010600030101010101" pitchFamily="2" charset="-122"/>
                <a:cs typeface="Arial" panose="020B0604020202020204" pitchFamily="34" charset="0"/>
              </a:rPr>
              <a:t>, </a:t>
            </a:r>
            <a:r>
              <a:rPr lang="en-US" sz="550" b="1" dirty="0" err="1">
                <a:latin typeface="Arial" panose="020B0604020202020204" pitchFamily="34" charset="0"/>
                <a:ea typeface="SimSun" panose="02010600030101010101" pitchFamily="2" charset="-122"/>
                <a:cs typeface="Arial" panose="020B0604020202020204" pitchFamily="34" charset="0"/>
              </a:rPr>
              <a:t>Kamyar</a:t>
            </a:r>
            <a:r>
              <a:rPr lang="en-US" sz="550" b="1" dirty="0">
                <a:latin typeface="Arial" panose="020B0604020202020204" pitchFamily="34" charset="0"/>
                <a:ea typeface="SimSun" panose="02010600030101010101" pitchFamily="2" charset="-122"/>
                <a:cs typeface="Arial" panose="020B0604020202020204" pitchFamily="34" charset="0"/>
              </a:rPr>
              <a:t> Kalantar-Zadeh</a:t>
            </a:r>
            <a:r>
              <a:rPr lang="en-US" sz="550" b="1" baseline="30000" dirty="0">
                <a:latin typeface="Arial" panose="020B0604020202020204" pitchFamily="34" charset="0"/>
                <a:ea typeface="SimSun" panose="02010600030101010101" pitchFamily="2" charset="-122"/>
                <a:cs typeface="Arial" panose="020B0604020202020204" pitchFamily="34" charset="0"/>
              </a:rPr>
              <a:t>5</a:t>
            </a:r>
            <a:r>
              <a:rPr lang="en-US" sz="550" b="1" dirty="0">
                <a:latin typeface="Arial" panose="020B0604020202020204" pitchFamily="34" charset="0"/>
                <a:ea typeface="SimSun" panose="02010600030101010101" pitchFamily="2" charset="-122"/>
                <a:cs typeface="Arial" panose="020B0604020202020204" pitchFamily="34" charset="0"/>
              </a:rPr>
              <a:t>, Kelly Helm</a:t>
            </a:r>
            <a:r>
              <a:rPr lang="en-US" sz="550" b="1" baseline="30000" dirty="0">
                <a:latin typeface="Arial" panose="020B0604020202020204" pitchFamily="34" charset="0"/>
                <a:ea typeface="SimSun" panose="02010600030101010101" pitchFamily="2" charset="-122"/>
                <a:cs typeface="Arial" panose="020B0604020202020204" pitchFamily="34" charset="0"/>
              </a:rPr>
              <a:t>6</a:t>
            </a:r>
            <a:r>
              <a:rPr lang="en-US" sz="550" b="1" dirty="0">
                <a:latin typeface="Arial" panose="020B0604020202020204" pitchFamily="34" charset="0"/>
                <a:ea typeface="SimSun" panose="02010600030101010101" pitchFamily="2" charset="-122"/>
                <a:cs typeface="Arial" panose="020B0604020202020204" pitchFamily="34" charset="0"/>
              </a:rPr>
              <a:t>, Dale Robinson</a:t>
            </a:r>
            <a:r>
              <a:rPr lang="en-US" sz="550" b="1" baseline="30000" dirty="0">
                <a:latin typeface="Arial" panose="020B0604020202020204" pitchFamily="34" charset="0"/>
                <a:ea typeface="SimSun" panose="02010600030101010101" pitchFamily="2" charset="-122"/>
                <a:cs typeface="Arial" panose="020B0604020202020204" pitchFamily="34" charset="0"/>
              </a:rPr>
              <a:t>7</a:t>
            </a:r>
            <a:r>
              <a:rPr lang="en-US" sz="550" b="1" dirty="0">
                <a:latin typeface="Arial" panose="020B0604020202020204" pitchFamily="34" charset="0"/>
                <a:ea typeface="SimSun" panose="02010600030101010101" pitchFamily="2" charset="-122"/>
                <a:cs typeface="Arial" panose="020B0604020202020204" pitchFamily="34" charset="0"/>
              </a:rPr>
              <a:t>, Bonnie Schneider</a:t>
            </a:r>
            <a:r>
              <a:rPr lang="en-US" sz="550" b="1" baseline="30000" dirty="0">
                <a:latin typeface="Arial" panose="020B0604020202020204" pitchFamily="34" charset="0"/>
                <a:ea typeface="SimSun" panose="02010600030101010101" pitchFamily="2" charset="-122"/>
                <a:cs typeface="Arial" panose="020B0604020202020204" pitchFamily="34" charset="0"/>
              </a:rPr>
              <a:t>8</a:t>
            </a:r>
            <a:r>
              <a:rPr lang="en-US" sz="550" b="1" dirty="0">
                <a:latin typeface="Arial" panose="020B0604020202020204" pitchFamily="34" charset="0"/>
                <a:ea typeface="SimSun" panose="02010600030101010101" pitchFamily="2" charset="-122"/>
                <a:cs typeface="Arial" panose="020B0604020202020204" pitchFamily="34" charset="0"/>
              </a:rPr>
              <a:t>, Philip Smith</a:t>
            </a:r>
            <a:r>
              <a:rPr lang="en-US" sz="550" b="1" baseline="30000" dirty="0">
                <a:latin typeface="Arial" panose="020B0604020202020204" pitchFamily="34" charset="0"/>
                <a:ea typeface="SimSun" panose="02010600030101010101" pitchFamily="2" charset="-122"/>
                <a:cs typeface="Arial" panose="020B0604020202020204" pitchFamily="34" charset="0"/>
              </a:rPr>
              <a:t>7</a:t>
            </a:r>
            <a:r>
              <a:rPr lang="en-US" sz="550" b="1" dirty="0">
                <a:latin typeface="Arial" panose="020B0604020202020204" pitchFamily="34" charset="0"/>
                <a:ea typeface="SimSun" panose="02010600030101010101" pitchFamily="2" charset="-122"/>
                <a:cs typeface="Arial" panose="020B0604020202020204" pitchFamily="34" charset="0"/>
              </a:rPr>
              <a:t>, </a:t>
            </a:r>
            <a:r>
              <a:rPr lang="en-US" sz="550" b="1" dirty="0" err="1">
                <a:latin typeface="Arial" panose="020B0604020202020204" pitchFamily="34" charset="0"/>
                <a:ea typeface="SimSun" panose="02010600030101010101" pitchFamily="2" charset="-122"/>
                <a:cs typeface="Arial" panose="020B0604020202020204" pitchFamily="34" charset="0"/>
              </a:rPr>
              <a:t>Kjell</a:t>
            </a:r>
            <a:r>
              <a:rPr lang="en-US" sz="550" b="1" dirty="0">
                <a:latin typeface="Arial" panose="020B0604020202020204" pitchFamily="34" charset="0"/>
                <a:ea typeface="SimSun" panose="02010600030101010101" pitchFamily="2" charset="-122"/>
                <a:cs typeface="Arial" panose="020B0604020202020204" pitchFamily="34" charset="0"/>
              </a:rPr>
              <a:t> Tullus</a:t>
            </a:r>
            <a:r>
              <a:rPr lang="en-US" sz="550" b="1" baseline="30000" dirty="0">
                <a:latin typeface="Arial" panose="020B0604020202020204" pitchFamily="34" charset="0"/>
                <a:ea typeface="SimSun" panose="02010600030101010101" pitchFamily="2" charset="-122"/>
                <a:cs typeface="Arial" panose="020B0604020202020204" pitchFamily="34" charset="0"/>
              </a:rPr>
              <a:t>9</a:t>
            </a:r>
            <a:r>
              <a:rPr lang="en-US" sz="550" b="1" dirty="0">
                <a:latin typeface="Arial" panose="020B0604020202020204" pitchFamily="34" charset="0"/>
                <a:ea typeface="SimSun" panose="02010600030101010101" pitchFamily="2" charset="-122"/>
                <a:cs typeface="Arial" panose="020B0604020202020204" pitchFamily="34" charset="0"/>
              </a:rPr>
              <a:t>, Mark Bensink</a:t>
            </a:r>
            <a:r>
              <a:rPr lang="en-US" sz="550" b="1" baseline="30000" dirty="0">
                <a:latin typeface="Arial" panose="020B0604020202020204" pitchFamily="34" charset="0"/>
                <a:ea typeface="SimSun" panose="02010600030101010101" pitchFamily="2" charset="-122"/>
                <a:cs typeface="Arial" panose="020B0604020202020204" pitchFamily="34" charset="0"/>
              </a:rPr>
              <a:t>10</a:t>
            </a:r>
            <a:r>
              <a:rPr lang="en-US" sz="550" b="1" dirty="0">
                <a:latin typeface="Arial" panose="020B0604020202020204" pitchFamily="34" charset="0"/>
                <a:ea typeface="SimSun" panose="02010600030101010101" pitchFamily="2" charset="-122"/>
                <a:cs typeface="Arial" panose="020B0604020202020204" pitchFamily="34" charset="0"/>
              </a:rPr>
              <a:t>, Bruce Hendry</a:t>
            </a:r>
            <a:r>
              <a:rPr lang="en-US" sz="550" b="1" baseline="30000" dirty="0">
                <a:latin typeface="Arial" panose="020B0604020202020204" pitchFamily="34" charset="0"/>
                <a:ea typeface="SimSun" panose="02010600030101010101" pitchFamily="2" charset="-122"/>
                <a:cs typeface="Arial" panose="020B0604020202020204" pitchFamily="34" charset="0"/>
              </a:rPr>
              <a:t>10</a:t>
            </a:r>
            <a:r>
              <a:rPr lang="en-US" sz="550" b="1" dirty="0">
                <a:latin typeface="Arial" panose="020B0604020202020204" pitchFamily="34" charset="0"/>
                <a:ea typeface="SimSun" panose="02010600030101010101" pitchFamily="2" charset="-122"/>
                <a:cs typeface="Arial" panose="020B0604020202020204" pitchFamily="34" charset="0"/>
              </a:rPr>
              <a:t>, Nisha C Hazra</a:t>
            </a:r>
            <a:r>
              <a:rPr lang="en-US" sz="550" b="1" baseline="30000" dirty="0">
                <a:latin typeface="Arial" panose="020B0604020202020204" pitchFamily="34" charset="0"/>
                <a:ea typeface="SimSun" panose="02010600030101010101" pitchFamily="2" charset="-122"/>
                <a:cs typeface="Arial" panose="020B0604020202020204" pitchFamily="34" charset="0"/>
              </a:rPr>
              <a:t>11</a:t>
            </a:r>
            <a:r>
              <a:rPr lang="en-US" sz="550" b="1" dirty="0">
                <a:latin typeface="Arial" panose="020B0604020202020204" pitchFamily="34" charset="0"/>
                <a:ea typeface="SimSun" panose="02010600030101010101" pitchFamily="2" charset="-122"/>
                <a:cs typeface="Arial" panose="020B0604020202020204" pitchFamily="34" charset="0"/>
              </a:rPr>
              <a:t>, </a:t>
            </a:r>
            <a:r>
              <a:rPr lang="en-US" sz="550" b="1" dirty="0" err="1">
                <a:latin typeface="Arial" panose="020B0604020202020204" pitchFamily="34" charset="0"/>
                <a:ea typeface="SimSun" panose="02010600030101010101" pitchFamily="2" charset="-122"/>
                <a:cs typeface="Arial" panose="020B0604020202020204" pitchFamily="34" charset="0"/>
              </a:rPr>
              <a:t>Chunyi</a:t>
            </a:r>
            <a:r>
              <a:rPr lang="en-US" sz="550" b="1" dirty="0">
                <a:latin typeface="Arial" panose="020B0604020202020204" pitchFamily="34" charset="0"/>
                <a:ea typeface="SimSun" panose="02010600030101010101" pitchFamily="2" charset="-122"/>
                <a:cs typeface="Arial" panose="020B0604020202020204" pitchFamily="34" charset="0"/>
              </a:rPr>
              <a:t> Xu</a:t>
            </a:r>
            <a:r>
              <a:rPr lang="en-US" sz="550" b="1" baseline="30000" dirty="0">
                <a:latin typeface="Arial" panose="020B0604020202020204" pitchFamily="34" charset="0"/>
                <a:ea typeface="SimSun" panose="02010600030101010101" pitchFamily="2" charset="-122"/>
                <a:cs typeface="Arial" panose="020B0604020202020204" pitchFamily="34" charset="0"/>
              </a:rPr>
              <a:t>11</a:t>
            </a:r>
            <a:r>
              <a:rPr lang="en-US" sz="550" b="1" dirty="0">
                <a:latin typeface="Arial" panose="020B0604020202020204" pitchFamily="34" charset="0"/>
                <a:ea typeface="SimSun" panose="02010600030101010101" pitchFamily="2" charset="-122"/>
                <a:cs typeface="Arial" panose="020B0604020202020204" pitchFamily="34" charset="0"/>
              </a:rPr>
              <a:t>, </a:t>
            </a:r>
            <a:r>
              <a:rPr lang="en-US" sz="550" b="1" dirty="0" err="1">
                <a:latin typeface="Arial" panose="020B0604020202020204" pitchFamily="34" charset="0"/>
                <a:ea typeface="SimSun" panose="02010600030101010101" pitchFamily="2" charset="-122"/>
                <a:cs typeface="Arial" panose="020B0604020202020204" pitchFamily="34" charset="0"/>
              </a:rPr>
              <a:t>Jingyi</a:t>
            </a:r>
            <a:r>
              <a:rPr lang="en-US" sz="550" b="1" dirty="0">
                <a:latin typeface="Arial" panose="020B0604020202020204" pitchFamily="34" charset="0"/>
                <a:ea typeface="SimSun" panose="02010600030101010101" pitchFamily="2" charset="-122"/>
                <a:cs typeface="Arial" panose="020B0604020202020204" pitchFamily="34" charset="0"/>
              </a:rPr>
              <a:t> Liu</a:t>
            </a:r>
            <a:r>
              <a:rPr lang="en-US" sz="550" b="1" baseline="30000" dirty="0">
                <a:latin typeface="Arial" panose="020B0604020202020204" pitchFamily="34" charset="0"/>
                <a:ea typeface="SimSun" panose="02010600030101010101" pitchFamily="2" charset="-122"/>
                <a:cs typeface="Arial" panose="020B0604020202020204" pitchFamily="34" charset="0"/>
              </a:rPr>
              <a:t>11</a:t>
            </a:r>
            <a:r>
              <a:rPr lang="en-US" sz="550" b="1" dirty="0">
                <a:latin typeface="Arial" panose="020B0604020202020204" pitchFamily="34" charset="0"/>
                <a:ea typeface="SimSun" panose="02010600030101010101" pitchFamily="2" charset="-122"/>
                <a:cs typeface="Arial" panose="020B0604020202020204" pitchFamily="34" charset="0"/>
              </a:rPr>
              <a:t>, Kirsten Gallant</a:t>
            </a:r>
            <a:r>
              <a:rPr lang="en-US" sz="550" b="1" baseline="30000" dirty="0">
                <a:latin typeface="Arial" panose="020B0604020202020204" pitchFamily="34" charset="0"/>
                <a:ea typeface="SimSun" panose="02010600030101010101" pitchFamily="2" charset="-122"/>
                <a:cs typeface="Arial" panose="020B0604020202020204" pitchFamily="34" charset="0"/>
              </a:rPr>
              <a:t>11</a:t>
            </a:r>
            <a:r>
              <a:rPr lang="en-US" sz="550" b="1" dirty="0">
                <a:latin typeface="Arial" panose="020B0604020202020204" pitchFamily="34" charset="0"/>
                <a:ea typeface="SimSun" panose="02010600030101010101" pitchFamily="2" charset="-122"/>
                <a:cs typeface="Arial" panose="020B0604020202020204" pitchFamily="34" charset="0"/>
              </a:rPr>
              <a:t> , Zheng-Yi Zhou</a:t>
            </a:r>
            <a:r>
              <a:rPr lang="en-US" sz="550" b="1" baseline="30000" dirty="0">
                <a:latin typeface="Arial" panose="020B0604020202020204" pitchFamily="34" charset="0"/>
                <a:ea typeface="SimSun" panose="02010600030101010101" pitchFamily="2" charset="-122"/>
                <a:cs typeface="Arial" panose="020B0604020202020204" pitchFamily="34" charset="0"/>
              </a:rPr>
              <a:t>11</a:t>
            </a:r>
          </a:p>
          <a:p>
            <a:r>
              <a:rPr lang="en-CA" sz="400" baseline="30000" dirty="0">
                <a:latin typeface="Arial" panose="020B0604020202020204" pitchFamily="34" charset="0"/>
                <a:ea typeface="Times New Roman" panose="02020603050405020304" pitchFamily="18" charset="0"/>
                <a:cs typeface="Arial" panose="020B0604020202020204" pitchFamily="34" charset="0"/>
              </a:rPr>
              <a:t>1</a:t>
            </a:r>
            <a:r>
              <a:rPr lang="en-CA" sz="400" dirty="0">
                <a:latin typeface="Arial" panose="020B0604020202020204" pitchFamily="34" charset="0"/>
                <a:ea typeface="Times New Roman" panose="02020603050405020304" pitchFamily="18" charset="0"/>
                <a:cs typeface="Arial" panose="020B0604020202020204" pitchFamily="34" charset="0"/>
              </a:rPr>
              <a:t>University Hospitals of Leicester NHS Trust, Leicester, UK; </a:t>
            </a:r>
            <a:r>
              <a:rPr lang="en-CA" sz="400" baseline="30000" dirty="0">
                <a:latin typeface="Arial" panose="020B0604020202020204" pitchFamily="34" charset="0"/>
                <a:ea typeface="Times New Roman" panose="02020603050405020304" pitchFamily="18" charset="0"/>
                <a:cs typeface="Arial" panose="020B0604020202020204" pitchFamily="34" charset="0"/>
              </a:rPr>
              <a:t>2</a:t>
            </a:r>
            <a:r>
              <a:rPr lang="en-CA" sz="400" dirty="0">
                <a:latin typeface="Arial" panose="020B0604020202020204" pitchFamily="34" charset="0"/>
                <a:ea typeface="Times New Roman" panose="02020603050405020304" pitchFamily="18" charset="0"/>
                <a:cs typeface="Arial" panose="020B0604020202020204" pitchFamily="34" charset="0"/>
              </a:rPr>
              <a:t>University Hospital of the RWTH Aachen University, Aachen, Germany; </a:t>
            </a:r>
            <a:r>
              <a:rPr lang="en-CA" sz="400" baseline="30000" dirty="0">
                <a:latin typeface="Arial" panose="020B0604020202020204" pitchFamily="34" charset="0"/>
                <a:ea typeface="Times New Roman" panose="02020603050405020304" pitchFamily="18" charset="0"/>
                <a:cs typeface="Arial" panose="020B0604020202020204" pitchFamily="34" charset="0"/>
              </a:rPr>
              <a:t>3</a:t>
            </a:r>
            <a:r>
              <a:rPr lang="en-CA" sz="400" dirty="0">
                <a:latin typeface="Arial" panose="020B0604020202020204" pitchFamily="34" charset="0"/>
                <a:ea typeface="Times New Roman" panose="02020603050405020304" pitchFamily="18" charset="0"/>
                <a:cs typeface="Arial" panose="020B0604020202020204" pitchFamily="34" charset="0"/>
              </a:rPr>
              <a:t>EKPF European Kidney Patients Federation, FEDERACION ALCER Spanish Kidney Patient Federation, Madrid, Spain; </a:t>
            </a:r>
            <a:r>
              <a:rPr lang="en-CA" sz="400" baseline="30000" dirty="0">
                <a:latin typeface="Arial" panose="020B0604020202020204" pitchFamily="34" charset="0"/>
                <a:ea typeface="Times New Roman" panose="02020603050405020304" pitchFamily="18" charset="0"/>
                <a:cs typeface="Arial" panose="020B0604020202020204" pitchFamily="34" charset="0"/>
              </a:rPr>
              <a:t>4</a:t>
            </a:r>
            <a:r>
              <a:rPr lang="en-CA" sz="400" dirty="0">
                <a:latin typeface="Arial" panose="020B0604020202020204" pitchFamily="34" charset="0"/>
                <a:ea typeface="Times New Roman" panose="02020603050405020304" pitchFamily="18" charset="0"/>
                <a:cs typeface="Arial" panose="020B0604020202020204" pitchFamily="34" charset="0"/>
              </a:rPr>
              <a:t>University of North Carolina at Chapel Hill School of Medicine, Chapel Hill, NC, USA; </a:t>
            </a:r>
            <a:r>
              <a:rPr lang="en-CA" sz="400" baseline="30000" dirty="0">
                <a:latin typeface="Arial" panose="020B0604020202020204" pitchFamily="34" charset="0"/>
                <a:ea typeface="Times New Roman" panose="02020603050405020304" pitchFamily="18" charset="0"/>
                <a:cs typeface="Arial" panose="020B0604020202020204" pitchFamily="34" charset="0"/>
              </a:rPr>
              <a:t>5</a:t>
            </a:r>
            <a:r>
              <a:rPr lang="en-CA" sz="400" dirty="0">
                <a:latin typeface="Arial" panose="020B0604020202020204" pitchFamily="34" charset="0"/>
                <a:ea typeface="Times New Roman" panose="02020603050405020304" pitchFamily="18" charset="0"/>
                <a:cs typeface="Arial" panose="020B0604020202020204" pitchFamily="34" charset="0"/>
              </a:rPr>
              <a:t>School of Medicine University of California, Irvine, CA, USA; </a:t>
            </a:r>
            <a:r>
              <a:rPr lang="en-CA" sz="400" baseline="30000" dirty="0">
                <a:latin typeface="Arial" panose="020B0604020202020204" pitchFamily="34" charset="0"/>
                <a:ea typeface="Times New Roman" panose="02020603050405020304" pitchFamily="18" charset="0"/>
                <a:cs typeface="Arial" panose="020B0604020202020204" pitchFamily="34" charset="0"/>
              </a:rPr>
              <a:t>6</a:t>
            </a:r>
            <a:r>
              <a:rPr lang="en-CA" sz="400" dirty="0">
                <a:latin typeface="Arial" panose="020B0604020202020204" pitchFamily="34" charset="0"/>
                <a:ea typeface="Times New Roman" panose="02020603050405020304" pitchFamily="18" charset="0"/>
                <a:cs typeface="Arial" panose="020B0604020202020204" pitchFamily="34" charset="0"/>
              </a:rPr>
              <a:t>NephCure Kidney International, King of Prussia, PA, USA; </a:t>
            </a:r>
            <a:r>
              <a:rPr lang="en-CA" sz="400" baseline="30000" dirty="0">
                <a:latin typeface="Arial" panose="020B0604020202020204" pitchFamily="34" charset="0"/>
                <a:ea typeface="Times New Roman" panose="02020603050405020304" pitchFamily="18" charset="0"/>
                <a:cs typeface="Arial" panose="020B0604020202020204" pitchFamily="34" charset="0"/>
              </a:rPr>
              <a:t>7</a:t>
            </a:r>
            <a:r>
              <a:rPr lang="en-CA" sz="400" dirty="0">
                <a:latin typeface="Arial" panose="020B0604020202020204" pitchFamily="34" charset="0"/>
                <a:ea typeface="Times New Roman" panose="02020603050405020304" pitchFamily="18" charset="0"/>
                <a:cs typeface="Arial" panose="020B0604020202020204" pitchFamily="34" charset="0"/>
              </a:rPr>
              <a:t>Kidney Research UK, Peterborough, UK; </a:t>
            </a:r>
            <a:r>
              <a:rPr lang="en-CA" sz="400" baseline="30000" dirty="0">
                <a:latin typeface="Arial" panose="020B0604020202020204" pitchFamily="34" charset="0"/>
                <a:ea typeface="Times New Roman" panose="02020603050405020304" pitchFamily="18" charset="0"/>
                <a:cs typeface="Arial" panose="020B0604020202020204" pitchFamily="34" charset="0"/>
              </a:rPr>
              <a:t>8</a:t>
            </a:r>
            <a:r>
              <a:rPr lang="en-CA" sz="400" dirty="0">
                <a:latin typeface="Arial" panose="020B0604020202020204" pitchFamily="34" charset="0"/>
                <a:ea typeface="Times New Roman" panose="02020603050405020304" pitchFamily="18" charset="0"/>
                <a:cs typeface="Arial" panose="020B0604020202020204" pitchFamily="34" charset="0"/>
              </a:rPr>
              <a:t>The IGA Nephropathy Foundation of America, Wall, NJ, USA; </a:t>
            </a:r>
            <a:r>
              <a:rPr lang="en-CA" sz="400" baseline="30000" dirty="0">
                <a:latin typeface="Arial" panose="020B0604020202020204" pitchFamily="34" charset="0"/>
                <a:ea typeface="Times New Roman" panose="02020603050405020304" pitchFamily="18" charset="0"/>
                <a:cs typeface="Arial" panose="020B0604020202020204" pitchFamily="34" charset="0"/>
              </a:rPr>
              <a:t>9</a:t>
            </a:r>
            <a:r>
              <a:rPr lang="en-CA" sz="400" dirty="0">
                <a:latin typeface="Arial" panose="020B0604020202020204" pitchFamily="34" charset="0"/>
                <a:ea typeface="Times New Roman" panose="02020603050405020304" pitchFamily="18" charset="0"/>
                <a:cs typeface="Arial" panose="020B0604020202020204" pitchFamily="34" charset="0"/>
              </a:rPr>
              <a:t>Great Ormond Street Hospital, London, UK; </a:t>
            </a:r>
            <a:r>
              <a:rPr lang="en-CA" sz="400" baseline="30000" dirty="0">
                <a:latin typeface="Arial" panose="020B0604020202020204" pitchFamily="34" charset="0"/>
                <a:ea typeface="Times New Roman" panose="02020603050405020304" pitchFamily="18" charset="0"/>
                <a:cs typeface="Arial" panose="020B0604020202020204" pitchFamily="34" charset="0"/>
              </a:rPr>
              <a:t>10</a:t>
            </a:r>
            <a:r>
              <a:rPr lang="en-CA" sz="400" dirty="0">
                <a:latin typeface="Arial" panose="020B0604020202020204" pitchFamily="34" charset="0"/>
                <a:ea typeface="Times New Roman" panose="02020603050405020304" pitchFamily="18" charset="0"/>
                <a:cs typeface="Arial" panose="020B0604020202020204" pitchFamily="34" charset="0"/>
              </a:rPr>
              <a:t>Travere Therapeutics, Inc., San Diego, CA, USA; </a:t>
            </a:r>
            <a:r>
              <a:rPr lang="en-CA" sz="400" baseline="30000" dirty="0">
                <a:latin typeface="Arial" panose="020B0604020202020204" pitchFamily="34" charset="0"/>
                <a:ea typeface="Times New Roman" panose="02020603050405020304" pitchFamily="18" charset="0"/>
                <a:cs typeface="Arial" panose="020B0604020202020204" pitchFamily="34" charset="0"/>
              </a:rPr>
              <a:t>11</a:t>
            </a:r>
            <a:r>
              <a:rPr lang="en-CA" sz="400" dirty="0">
                <a:latin typeface="Arial" panose="020B0604020202020204" pitchFamily="34" charset="0"/>
                <a:ea typeface="Times New Roman" panose="02020603050405020304" pitchFamily="18" charset="0"/>
                <a:cs typeface="Arial" panose="020B0604020202020204" pitchFamily="34" charset="0"/>
              </a:rPr>
              <a:t>Analysis Group, Boston, MA, USA.</a:t>
            </a:r>
            <a:endParaRPr lang="en-US" sz="400" dirty="0">
              <a:latin typeface="Arial" panose="020B0604020202020204" pitchFamily="34" charset="0"/>
              <a:ea typeface="SimSun" panose="02010600030101010101" pitchFamily="2" charset="-122"/>
              <a:cs typeface="Arial" panose="020B0604020202020204" pitchFamily="34" charset="0"/>
            </a:endParaRPr>
          </a:p>
        </p:txBody>
      </p:sp>
      <p:graphicFrame>
        <p:nvGraphicFramePr>
          <p:cNvPr id="12" name="Table 11">
            <a:extLst>
              <a:ext uri="{FF2B5EF4-FFF2-40B4-BE49-F238E27FC236}">
                <a16:creationId xmlns:a16="http://schemas.microsoft.com/office/drawing/2014/main" id="{697A8924-D9B8-D374-A203-4EFE87346586}"/>
              </a:ext>
            </a:extLst>
          </p:cNvPr>
          <p:cNvGraphicFramePr>
            <a:graphicFrameLocks noGrp="1"/>
          </p:cNvGraphicFramePr>
          <p:nvPr>
            <p:extLst>
              <p:ext uri="{D42A27DB-BD31-4B8C-83A1-F6EECF244321}">
                <p14:modId xmlns:p14="http://schemas.microsoft.com/office/powerpoint/2010/main" val="1745132312"/>
              </p:ext>
            </p:extLst>
          </p:nvPr>
        </p:nvGraphicFramePr>
        <p:xfrm>
          <a:off x="97875" y="5493052"/>
          <a:ext cx="2068648" cy="615433"/>
        </p:xfrm>
        <a:graphic>
          <a:graphicData uri="http://schemas.openxmlformats.org/drawingml/2006/table">
            <a:tbl>
              <a:tblPr firstRow="1" firstCol="1" bandRow="1"/>
              <a:tblGrid>
                <a:gridCol w="1034324">
                  <a:extLst>
                    <a:ext uri="{9D8B030D-6E8A-4147-A177-3AD203B41FA5}">
                      <a16:colId xmlns:a16="http://schemas.microsoft.com/office/drawing/2014/main" val="2944683279"/>
                    </a:ext>
                  </a:extLst>
                </a:gridCol>
                <a:gridCol w="1034324">
                  <a:extLst>
                    <a:ext uri="{9D8B030D-6E8A-4147-A177-3AD203B41FA5}">
                      <a16:colId xmlns:a16="http://schemas.microsoft.com/office/drawing/2014/main" val="4126723063"/>
                    </a:ext>
                  </a:extLst>
                </a:gridCol>
              </a:tblGrid>
              <a:tr h="130667">
                <a:tc>
                  <a:txBody>
                    <a:bodyPr/>
                    <a:lstStyle/>
                    <a:p>
                      <a:pPr algn="l">
                        <a:lnSpc>
                          <a:spcPct val="150000"/>
                        </a:lnSpc>
                        <a:spcAft>
                          <a:spcPts val="1200"/>
                        </a:spcAft>
                      </a:pPr>
                      <a:r>
                        <a:rPr lang="en-US" sz="400" b="1" kern="1200" spc="100" baseline="0" dirty="0">
                          <a:solidFill>
                            <a:schemeClr val="tx1"/>
                          </a:solidFill>
                          <a:latin typeface="Arial" panose="020B0604020202020204" pitchFamily="34" charset="0"/>
                          <a:ea typeface="+mn-ea"/>
                          <a:cs typeface="Arial" panose="020B0604020202020204" pitchFamily="34" charset="0"/>
                        </a:rPr>
                        <a:t>PATIENTS</a:t>
                      </a:r>
                      <a:endParaRPr lang="en-US" sz="300" b="1" kern="1200" spc="100" baseline="0" dirty="0">
                        <a:solidFill>
                          <a:schemeClr val="tx1"/>
                        </a:solidFill>
                        <a:latin typeface="Arial" panose="020B0604020202020204" pitchFamily="34" charset="0"/>
                        <a:ea typeface="+mn-ea"/>
                        <a:cs typeface="Arial" panose="020B0604020202020204" pitchFamily="34" charset="0"/>
                      </a:endParaRPr>
                    </a:p>
                  </a:txBody>
                  <a:tcPr marL="45720" marR="45720" marT="36000" marB="36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BC817"/>
                    </a:solidFill>
                  </a:tcPr>
                </a:tc>
                <a:tc>
                  <a:txBody>
                    <a:bodyPr/>
                    <a:lstStyle/>
                    <a:p>
                      <a:pPr marL="0" algn="l" defTabSz="2687970" rtl="0" eaLnBrk="1" latinLnBrk="0" hangingPunct="1">
                        <a:lnSpc>
                          <a:spcPct val="150000"/>
                        </a:lnSpc>
                        <a:spcAft>
                          <a:spcPts val="1200"/>
                        </a:spcAft>
                      </a:pPr>
                      <a:r>
                        <a:rPr lang="en-US" sz="400" b="1" kern="1200" spc="100" baseline="0" dirty="0">
                          <a:solidFill>
                            <a:schemeClr val="bg1"/>
                          </a:solidFill>
                          <a:latin typeface="Arial" panose="020B0604020202020204" pitchFamily="34" charset="0"/>
                          <a:ea typeface="+mn-ea"/>
                          <a:cs typeface="Arial" panose="020B0604020202020204" pitchFamily="34" charset="0"/>
                        </a:rPr>
                        <a:t>CARE-PARTNERS</a:t>
                      </a:r>
                    </a:p>
                  </a:txBody>
                  <a:tcPr marL="45720" marR="45720" marT="36000" marB="36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6BAB"/>
                    </a:solidFill>
                  </a:tcPr>
                </a:tc>
                <a:extLst>
                  <a:ext uri="{0D108BD9-81ED-4DB2-BD59-A6C34878D82A}">
                    <a16:rowId xmlns:a16="http://schemas.microsoft.com/office/drawing/2014/main" val="4017239558"/>
                  </a:ext>
                </a:extLst>
              </a:tr>
              <a:tr h="397746">
                <a:tc>
                  <a:txBody>
                    <a:bodyPr/>
                    <a:lstStyle/>
                    <a:p>
                      <a:pPr marL="92075" lvl="0" indent="-92075" algn="l" defTabSz="914400" rtl="0" eaLnBrk="1" latinLnBrk="0" hangingPunct="1">
                        <a:lnSpc>
                          <a:spcPct val="90000"/>
                        </a:lnSpc>
                        <a:spcBef>
                          <a:spcPts val="100"/>
                        </a:spcBef>
                        <a:spcAft>
                          <a:spcPts val="300"/>
                        </a:spcAft>
                        <a:buFont typeface="Arial" panose="020B0604020202020204" pitchFamily="34" charset="0"/>
                        <a:buChar char="•"/>
                        <a:tabLst/>
                      </a:pPr>
                      <a:r>
                        <a:rPr lang="en-US" sz="400" kern="1200" dirty="0">
                          <a:solidFill>
                            <a:schemeClr val="tx1"/>
                          </a:solidFill>
                          <a:effectLst/>
                          <a:latin typeface="Arial" panose="020B0604020202020204" pitchFamily="34" charset="0"/>
                          <a:ea typeface="+mn-ea"/>
                          <a:cs typeface="Arial" panose="020B0604020202020204" pitchFamily="34" charset="0"/>
                        </a:rPr>
                        <a:t>KDQoL-36 (including SF-12)</a:t>
                      </a:r>
                    </a:p>
                    <a:p>
                      <a:pPr marL="92075" lvl="0" indent="-92075" algn="l" defTabSz="914400" rtl="0" eaLnBrk="1" latinLnBrk="0" hangingPunct="1">
                        <a:lnSpc>
                          <a:spcPct val="90000"/>
                        </a:lnSpc>
                        <a:spcBef>
                          <a:spcPts val="100"/>
                        </a:spcBef>
                        <a:spcAft>
                          <a:spcPts val="300"/>
                        </a:spcAft>
                        <a:buFont typeface="Arial" panose="020B0604020202020204" pitchFamily="34" charset="0"/>
                        <a:buChar char="•"/>
                        <a:tabLst/>
                      </a:pPr>
                      <a:r>
                        <a:rPr lang="en-US" sz="400" kern="1200" dirty="0">
                          <a:solidFill>
                            <a:schemeClr val="tx1"/>
                          </a:solidFill>
                          <a:effectLst/>
                          <a:latin typeface="Arial" panose="020B0604020202020204" pitchFamily="34" charset="0"/>
                          <a:ea typeface="+mn-ea"/>
                          <a:cs typeface="Arial" panose="020B0604020202020204" pitchFamily="34" charset="0"/>
                        </a:rPr>
                        <a:t>GAD-7</a:t>
                      </a:r>
                    </a:p>
                    <a:p>
                      <a:pPr marL="92075" lvl="0" indent="-92075">
                        <a:lnSpc>
                          <a:spcPct val="90000"/>
                        </a:lnSpc>
                        <a:spcBef>
                          <a:spcPts val="100"/>
                        </a:spcBef>
                        <a:spcAft>
                          <a:spcPts val="300"/>
                        </a:spcAft>
                        <a:buFont typeface="Arial" panose="020B0604020202020204" pitchFamily="34" charset="0"/>
                        <a:buChar char="•"/>
                        <a:tabLst/>
                      </a:pPr>
                      <a:r>
                        <a:rPr lang="en-US" sz="400" kern="1200" dirty="0">
                          <a:solidFill>
                            <a:schemeClr val="tx1"/>
                          </a:solidFill>
                          <a:effectLst/>
                          <a:latin typeface="Arial" panose="020B0604020202020204" pitchFamily="34" charset="0"/>
                          <a:ea typeface="+mn-ea"/>
                          <a:cs typeface="Arial" panose="020B0604020202020204" pitchFamily="34" charset="0"/>
                        </a:rPr>
                        <a:t>PHQ-9</a:t>
                      </a:r>
                    </a:p>
                    <a:p>
                      <a:pPr marL="92075" lvl="0" indent="-92075">
                        <a:lnSpc>
                          <a:spcPct val="90000"/>
                        </a:lnSpc>
                        <a:spcBef>
                          <a:spcPts val="100"/>
                        </a:spcBef>
                        <a:spcAft>
                          <a:spcPts val="300"/>
                        </a:spcAft>
                        <a:buFont typeface="Arial" panose="020B0604020202020204" pitchFamily="34" charset="0"/>
                        <a:buChar char="•"/>
                        <a:tabLst/>
                      </a:pPr>
                      <a:r>
                        <a:rPr lang="en-US" sz="400" kern="1200" dirty="0">
                          <a:solidFill>
                            <a:schemeClr val="tx1"/>
                          </a:solidFill>
                          <a:effectLst/>
                          <a:latin typeface="Arial" panose="020B0604020202020204" pitchFamily="34" charset="0"/>
                          <a:ea typeface="+mn-ea"/>
                          <a:cs typeface="Arial" panose="020B0604020202020204" pitchFamily="34" charset="0"/>
                        </a:rPr>
                        <a:t>Productivity impairment: WPAI:SHP</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BC817">
                        <a:alpha val="10000"/>
                      </a:srgbClr>
                    </a:solidFill>
                  </a:tcPr>
                </a:tc>
                <a:tc>
                  <a:txBody>
                    <a:bodyPr/>
                    <a:lstStyle/>
                    <a:p>
                      <a:pPr marL="92075" lvl="0" indent="-92075">
                        <a:lnSpc>
                          <a:spcPct val="90000"/>
                        </a:lnSpc>
                        <a:spcBef>
                          <a:spcPts val="100"/>
                        </a:spcBef>
                        <a:spcAft>
                          <a:spcPts val="300"/>
                        </a:spcAft>
                        <a:buFont typeface="Arial" panose="020B0604020202020204" pitchFamily="34" charset="0"/>
                        <a:buChar char="•"/>
                        <a:tabLst/>
                      </a:pPr>
                      <a:r>
                        <a:rPr lang="en-US" sz="400" dirty="0">
                          <a:effectLst/>
                          <a:latin typeface="Arial" panose="020B0604020202020204" pitchFamily="34" charset="0"/>
                          <a:ea typeface="Calibri" panose="020F0502020204030204" pitchFamily="34" charset="0"/>
                          <a:cs typeface="Arial" panose="020B0604020202020204" pitchFamily="34" charset="0"/>
                        </a:rPr>
                        <a:t>SF-12</a:t>
                      </a:r>
                    </a:p>
                    <a:p>
                      <a:pPr marL="92075" lvl="0" indent="-92075">
                        <a:lnSpc>
                          <a:spcPct val="90000"/>
                        </a:lnSpc>
                        <a:spcBef>
                          <a:spcPts val="100"/>
                        </a:spcBef>
                        <a:spcAft>
                          <a:spcPts val="300"/>
                        </a:spcAft>
                        <a:buFont typeface="Arial" panose="020B0604020202020204" pitchFamily="34" charset="0"/>
                        <a:buChar char="•"/>
                        <a:tabLst/>
                      </a:pPr>
                      <a:r>
                        <a:rPr lang="en-US" sz="400" dirty="0">
                          <a:effectLst/>
                          <a:latin typeface="Arial" panose="020B0604020202020204" pitchFamily="34" charset="0"/>
                          <a:ea typeface="Calibri" panose="020F0502020204030204" pitchFamily="34" charset="0"/>
                          <a:cs typeface="Arial" panose="020B0604020202020204" pitchFamily="34" charset="0"/>
                        </a:rPr>
                        <a:t>GAD-7</a:t>
                      </a:r>
                    </a:p>
                    <a:p>
                      <a:pPr marL="92075" lvl="0" indent="-92075">
                        <a:lnSpc>
                          <a:spcPct val="90000"/>
                        </a:lnSpc>
                        <a:spcBef>
                          <a:spcPts val="100"/>
                        </a:spcBef>
                        <a:spcAft>
                          <a:spcPts val="300"/>
                        </a:spcAft>
                        <a:buFont typeface="Arial" panose="020B0604020202020204" pitchFamily="34" charset="0"/>
                        <a:buChar char="•"/>
                        <a:tabLst/>
                      </a:pPr>
                      <a:r>
                        <a:rPr lang="en-US" sz="400" dirty="0">
                          <a:effectLst/>
                          <a:latin typeface="Arial" panose="020B0604020202020204" pitchFamily="34" charset="0"/>
                          <a:ea typeface="Calibri" panose="020F0502020204030204" pitchFamily="34" charset="0"/>
                          <a:cs typeface="Arial" panose="020B0604020202020204" pitchFamily="34" charset="0"/>
                        </a:rPr>
                        <a:t>PHQ-9</a:t>
                      </a:r>
                    </a:p>
                    <a:p>
                      <a:pPr marL="92075" lvl="0" indent="-92075">
                        <a:lnSpc>
                          <a:spcPct val="90000"/>
                        </a:lnSpc>
                        <a:spcBef>
                          <a:spcPts val="100"/>
                        </a:spcBef>
                        <a:spcAft>
                          <a:spcPts val="300"/>
                        </a:spcAft>
                        <a:buFont typeface="Arial" panose="020B0604020202020204" pitchFamily="34" charset="0"/>
                        <a:buChar char="•"/>
                        <a:tabLst/>
                      </a:pPr>
                      <a:r>
                        <a:rPr lang="en-US" sz="400" dirty="0">
                          <a:effectLst/>
                          <a:latin typeface="Arial" panose="020B0604020202020204" pitchFamily="34" charset="0"/>
                          <a:ea typeface="Calibri" panose="020F0502020204030204" pitchFamily="34" charset="0"/>
                          <a:cs typeface="Arial" panose="020B0604020202020204" pitchFamily="34" charset="0"/>
                        </a:rPr>
                        <a:t>Productivity impairment: WPAI:SHP</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6BAB">
                        <a:alpha val="10000"/>
                      </a:srgbClr>
                    </a:solidFill>
                  </a:tcPr>
                </a:tc>
                <a:extLst>
                  <a:ext uri="{0D108BD9-81ED-4DB2-BD59-A6C34878D82A}">
                    <a16:rowId xmlns:a16="http://schemas.microsoft.com/office/drawing/2014/main" val="905507685"/>
                  </a:ext>
                </a:extLst>
              </a:tr>
            </a:tbl>
          </a:graphicData>
        </a:graphic>
      </p:graphicFrame>
      <p:sp>
        <p:nvSpPr>
          <p:cNvPr id="22" name="Rectangle 21">
            <a:extLst>
              <a:ext uri="{FF2B5EF4-FFF2-40B4-BE49-F238E27FC236}">
                <a16:creationId xmlns:a16="http://schemas.microsoft.com/office/drawing/2014/main" id="{B49725DC-2104-72CD-722F-37FB15278E0F}"/>
              </a:ext>
            </a:extLst>
          </p:cNvPr>
          <p:cNvSpPr>
            <a:spLocks noChangeArrowheads="1"/>
          </p:cNvSpPr>
          <p:nvPr/>
        </p:nvSpPr>
        <p:spPr bwMode="auto">
          <a:xfrm>
            <a:off x="60326" y="867220"/>
            <a:ext cx="2154304" cy="1501664"/>
          </a:xfrm>
          <a:prstGeom prst="rect">
            <a:avLst/>
          </a:prstGeom>
          <a:solidFill>
            <a:schemeClr val="bg1"/>
          </a:solidFill>
          <a:ln w="6350">
            <a:solidFill>
              <a:srgbClr val="FBC817"/>
            </a:solidFill>
          </a:ln>
          <a:effectLst/>
        </p:spPr>
        <p:txBody>
          <a:bodyPr wrap="square" lIns="36000" tIns="61936" rIns="0" bIns="0" numCol="2" spcCol="288000">
            <a:noAutofit/>
          </a:bodyPr>
          <a:lstStyle/>
          <a:p>
            <a:pPr defTabSz="257980" eaLnBrk="0" hangingPunct="0">
              <a:spcAft>
                <a:spcPts val="102"/>
              </a:spcAft>
            </a:pPr>
            <a:endParaRPr lang="en-US" sz="1016" b="1" cap="all"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32CEC675-5C36-E9A2-D2B4-2B6D8A01585B}"/>
              </a:ext>
            </a:extLst>
          </p:cNvPr>
          <p:cNvSpPr txBox="1"/>
          <p:nvPr/>
        </p:nvSpPr>
        <p:spPr>
          <a:xfrm>
            <a:off x="98964" y="1055111"/>
            <a:ext cx="2072736" cy="1281203"/>
          </a:xfrm>
          <a:prstGeom prst="rect">
            <a:avLst/>
          </a:prstGeom>
          <a:noFill/>
        </p:spPr>
        <p:txBody>
          <a:bodyPr wrap="square" lIns="0" tIns="0" rIns="0" bIns="0" numCol="2" spcCol="108000">
            <a:noAutofit/>
          </a:bodyPr>
          <a:lstStyle/>
          <a:p>
            <a:pPr marL="96784" indent="-96784">
              <a:lnSpc>
                <a:spcPct val="90000"/>
              </a:lnSpc>
              <a:spcBef>
                <a:spcPts val="203"/>
              </a:spcBef>
              <a:buFont typeface="Arial" panose="020B0604020202020204" pitchFamily="34" charset="0"/>
              <a:buChar char="•"/>
            </a:pPr>
            <a:r>
              <a:rPr lang="en-US" sz="500" dirty="0">
                <a:latin typeface="Arial" panose="020B0604020202020204" pitchFamily="34" charset="0"/>
                <a:cs typeface="Arial" panose="020B0604020202020204" pitchFamily="34" charset="0"/>
              </a:rPr>
              <a:t>Rare </a:t>
            </a:r>
            <a:r>
              <a:rPr lang="en-US" sz="500" dirty="0" err="1">
                <a:latin typeface="Arial" panose="020B0604020202020204" pitchFamily="34" charset="0"/>
                <a:cs typeface="Arial" panose="020B0604020202020204" pitchFamily="34" charset="0"/>
              </a:rPr>
              <a:t>proteinuric</a:t>
            </a:r>
            <a:r>
              <a:rPr lang="en-US" sz="500" dirty="0">
                <a:latin typeface="Arial" panose="020B0604020202020204" pitchFamily="34" charset="0"/>
                <a:cs typeface="Arial" panose="020B0604020202020204" pitchFamily="34" charset="0"/>
              </a:rPr>
              <a:t> kidney diseases are associated with clinical and economic burden including high health care costs,</a:t>
            </a:r>
            <a:r>
              <a:rPr lang="en-US" sz="500" baseline="30000" dirty="0">
                <a:latin typeface="Arial" panose="020B0604020202020204" pitchFamily="34" charset="0"/>
                <a:cs typeface="Arial" panose="020B0604020202020204" pitchFamily="34" charset="0"/>
              </a:rPr>
              <a:t>1</a:t>
            </a:r>
            <a:r>
              <a:rPr lang="en-US" sz="500" dirty="0">
                <a:latin typeface="Arial" panose="020B0604020202020204" pitchFamily="34" charset="0"/>
                <a:cs typeface="Arial" panose="020B0604020202020204" pitchFamily="34" charset="0"/>
              </a:rPr>
              <a:t> however, the humanistic burden associated with these conditions has not been directly evaluated. </a:t>
            </a:r>
          </a:p>
          <a:p>
            <a:pPr marL="96784" indent="-96784">
              <a:lnSpc>
                <a:spcPct val="90000"/>
              </a:lnSpc>
              <a:spcBef>
                <a:spcPts val="203"/>
              </a:spcBef>
              <a:buFont typeface="Arial" panose="020B0604020202020204" pitchFamily="34" charset="0"/>
              <a:buChar char="•"/>
            </a:pPr>
            <a:r>
              <a:rPr lang="en-US" sz="500" dirty="0">
                <a:latin typeface="Arial" panose="020B0604020202020204" pitchFamily="34" charset="0"/>
                <a:cs typeface="Arial" panose="020B0604020202020204" pitchFamily="34" charset="0"/>
              </a:rPr>
              <a:t>HONUS (Humanistic Burden of Rare Nephrotic Diseases: Understanding the impact of FSGS and </a:t>
            </a:r>
            <a:r>
              <a:rPr lang="en-US" sz="500" dirty="0" err="1">
                <a:latin typeface="Arial" panose="020B0604020202020204" pitchFamily="34" charset="0"/>
                <a:cs typeface="Arial" panose="020B0604020202020204" pitchFamily="34" charset="0"/>
              </a:rPr>
              <a:t>IgAN</a:t>
            </a:r>
            <a:r>
              <a:rPr lang="en-US" sz="500" dirty="0">
                <a:latin typeface="Arial" panose="020B0604020202020204" pitchFamily="34" charset="0"/>
                <a:cs typeface="Arial" panose="020B0604020202020204" pitchFamily="34" charset="0"/>
              </a:rPr>
              <a:t> on Patients and Caregivers Study) is a multi-national, cross-sectional survey study designed to evaluate the humanistic burden associated with two rare kidney diseases, immunoglobulin A nephropathy (</a:t>
            </a:r>
            <a:r>
              <a:rPr lang="en-US" sz="500" dirty="0" err="1">
                <a:latin typeface="Arial" panose="020B0604020202020204" pitchFamily="34" charset="0"/>
                <a:cs typeface="Arial" panose="020B0604020202020204" pitchFamily="34" charset="0"/>
              </a:rPr>
              <a:t>IgAN</a:t>
            </a:r>
            <a:r>
              <a:rPr lang="en-US" sz="500" dirty="0">
                <a:latin typeface="Arial" panose="020B0604020202020204" pitchFamily="34" charset="0"/>
                <a:cs typeface="Arial" panose="020B0604020202020204" pitchFamily="34" charset="0"/>
              </a:rPr>
              <a:t>) and focal segmental glomerulosclerosis (FSGS), from the patient and caregiver perspectives in the United States (US) and Europe.</a:t>
            </a:r>
            <a:r>
              <a:rPr lang="en-US" sz="500" baseline="30000" dirty="0">
                <a:latin typeface="Arial" panose="020B0604020202020204" pitchFamily="34" charset="0"/>
                <a:cs typeface="Arial" panose="020B0604020202020204" pitchFamily="34" charset="0"/>
              </a:rPr>
              <a:t>2</a:t>
            </a:r>
          </a:p>
          <a:p>
            <a:pPr marL="96784" indent="-96784">
              <a:lnSpc>
                <a:spcPct val="90000"/>
              </a:lnSpc>
              <a:spcBef>
                <a:spcPts val="203"/>
              </a:spcBef>
              <a:buFont typeface="Arial" panose="020B0604020202020204" pitchFamily="34" charset="0"/>
              <a:buChar char="•"/>
            </a:pPr>
            <a:r>
              <a:rPr lang="en-US" sz="500" dirty="0">
                <a:latin typeface="Arial" panose="020B0604020202020204" pitchFamily="34" charset="0"/>
                <a:cs typeface="Arial" panose="020B0604020202020204" pitchFamily="34" charset="0"/>
              </a:rPr>
              <a:t>Previous US results have been published for the HONUS population</a:t>
            </a:r>
            <a:r>
              <a:rPr lang="en-US" sz="500" baseline="30000" dirty="0">
                <a:latin typeface="Arial" panose="020B0604020202020204" pitchFamily="34" charset="0"/>
                <a:cs typeface="Arial" panose="020B0604020202020204" pitchFamily="34" charset="0"/>
              </a:rPr>
              <a:t>3,4</a:t>
            </a:r>
            <a:r>
              <a:rPr lang="en-US" sz="500" dirty="0">
                <a:latin typeface="Arial" panose="020B0604020202020204" pitchFamily="34" charset="0"/>
                <a:cs typeface="Arial" panose="020B0604020202020204" pitchFamily="34" charset="0"/>
              </a:rPr>
              <a:t>; the current analysis focuses on results from adults with </a:t>
            </a:r>
            <a:r>
              <a:rPr lang="en-US" sz="500" dirty="0" err="1">
                <a:latin typeface="Arial" panose="020B0604020202020204" pitchFamily="34" charset="0"/>
                <a:cs typeface="Arial" panose="020B0604020202020204" pitchFamily="34" charset="0"/>
              </a:rPr>
              <a:t>IgAN</a:t>
            </a:r>
            <a:r>
              <a:rPr lang="en-US" sz="500" dirty="0">
                <a:latin typeface="Arial" panose="020B0604020202020204" pitchFamily="34" charset="0"/>
                <a:cs typeface="Arial" panose="020B0604020202020204" pitchFamily="34" charset="0"/>
              </a:rPr>
              <a:t> or FSGS and their care-partners in Spain, Germany, France, or the United Kingdom who participated in HONUS between January and October 2023.</a:t>
            </a:r>
          </a:p>
        </p:txBody>
      </p:sp>
      <p:sp>
        <p:nvSpPr>
          <p:cNvPr id="32" name="TextBox 31">
            <a:extLst>
              <a:ext uri="{FF2B5EF4-FFF2-40B4-BE49-F238E27FC236}">
                <a16:creationId xmlns:a16="http://schemas.microsoft.com/office/drawing/2014/main" id="{E78474B7-C8E9-F215-BF7C-692967A1D044}"/>
              </a:ext>
            </a:extLst>
          </p:cNvPr>
          <p:cNvSpPr txBox="1"/>
          <p:nvPr/>
        </p:nvSpPr>
        <p:spPr>
          <a:xfrm>
            <a:off x="103052" y="3223575"/>
            <a:ext cx="2068648" cy="2255950"/>
          </a:xfrm>
          <a:prstGeom prst="rect">
            <a:avLst/>
          </a:prstGeom>
          <a:noFill/>
        </p:spPr>
        <p:txBody>
          <a:bodyPr wrap="square" lIns="0" tIns="0" rIns="0" bIns="0" numCol="2" spcCol="108000">
            <a:noAutofit/>
          </a:bodyPr>
          <a:lstStyle/>
          <a:p>
            <a:pPr>
              <a:lnSpc>
                <a:spcPct val="90000"/>
              </a:lnSpc>
              <a:spcAft>
                <a:spcPts val="102"/>
              </a:spcAft>
            </a:pPr>
            <a:r>
              <a:rPr lang="en-US" sz="500" dirty="0">
                <a:latin typeface="Arial" panose="020B0604020202020204" pitchFamily="34" charset="0"/>
                <a:ea typeface="Arial" panose="020B0604020202020204" pitchFamily="34" charset="0"/>
                <a:cs typeface="Arial" panose="020B0604020202020204" pitchFamily="34" charset="0"/>
              </a:rPr>
              <a:t>Adult patients with </a:t>
            </a:r>
            <a:r>
              <a:rPr lang="en-US" sz="500" dirty="0" err="1">
                <a:latin typeface="Arial" panose="020B0604020202020204" pitchFamily="34" charset="0"/>
                <a:ea typeface="Arial" panose="020B0604020202020204" pitchFamily="34" charset="0"/>
                <a:cs typeface="Arial" panose="020B0604020202020204" pitchFamily="34" charset="0"/>
              </a:rPr>
              <a:t>IgAN</a:t>
            </a:r>
            <a:r>
              <a:rPr lang="en-US" sz="500" dirty="0">
                <a:latin typeface="Arial" panose="020B0604020202020204" pitchFamily="34" charset="0"/>
                <a:ea typeface="Arial" panose="020B0604020202020204" pitchFamily="34" charset="0"/>
                <a:cs typeface="Arial" panose="020B0604020202020204" pitchFamily="34" charset="0"/>
              </a:rPr>
              <a:t> or FSGS and their care-partners were recruited from one medical center in Germany (</a:t>
            </a:r>
            <a:r>
              <a:rPr lang="en-US" sz="500" dirty="0" err="1">
                <a:latin typeface="Arial" panose="020B0604020202020204" pitchFamily="34" charset="0"/>
                <a:ea typeface="Arial" panose="020B0604020202020204" pitchFamily="34" charset="0"/>
                <a:cs typeface="Arial" panose="020B0604020202020204" pitchFamily="34" charset="0"/>
              </a:rPr>
              <a:t>Nephrologisches</a:t>
            </a:r>
            <a:r>
              <a:rPr lang="en-US" sz="500" dirty="0">
                <a:latin typeface="Arial" panose="020B0604020202020204" pitchFamily="34" charset="0"/>
                <a:ea typeface="Arial" panose="020B0604020202020204" pitchFamily="34" charset="0"/>
                <a:cs typeface="Arial" panose="020B0604020202020204" pitchFamily="34" charset="0"/>
              </a:rPr>
              <a:t> </a:t>
            </a:r>
            <a:r>
              <a:rPr lang="en-US" sz="500" dirty="0" err="1">
                <a:latin typeface="Arial" panose="020B0604020202020204" pitchFamily="34" charset="0"/>
                <a:ea typeface="Arial" panose="020B0604020202020204" pitchFamily="34" charset="0"/>
                <a:cs typeface="Arial" panose="020B0604020202020204" pitchFamily="34" charset="0"/>
              </a:rPr>
              <a:t>Zentrum</a:t>
            </a:r>
            <a:r>
              <a:rPr lang="en-US" sz="500" dirty="0">
                <a:latin typeface="Arial" panose="020B0604020202020204" pitchFamily="34" charset="0"/>
                <a:ea typeface="Arial" panose="020B0604020202020204" pitchFamily="34" charset="0"/>
                <a:cs typeface="Arial" panose="020B0604020202020204" pitchFamily="34" charset="0"/>
              </a:rPr>
              <a:t> Villingen-Schwenningen) and one patient advocacy group in Spain (</a:t>
            </a:r>
            <a:r>
              <a:rPr lang="en-US" sz="500" dirty="0" err="1">
                <a:latin typeface="Arial" panose="020B0604020202020204" pitchFamily="34" charset="0"/>
                <a:ea typeface="Arial" panose="020B0604020202020204" pitchFamily="34" charset="0"/>
                <a:cs typeface="Arial" panose="020B0604020202020204" pitchFamily="34" charset="0"/>
              </a:rPr>
              <a:t>Federacion</a:t>
            </a:r>
            <a:r>
              <a:rPr lang="en-US" sz="500" dirty="0">
                <a:latin typeface="Arial" panose="020B0604020202020204" pitchFamily="34" charset="0"/>
                <a:ea typeface="Arial" panose="020B0604020202020204" pitchFamily="34" charset="0"/>
                <a:cs typeface="Arial" panose="020B0604020202020204" pitchFamily="34" charset="0"/>
              </a:rPr>
              <a:t> Nacional </a:t>
            </a:r>
            <a:r>
              <a:rPr lang="en-US" sz="500" dirty="0" err="1">
                <a:latin typeface="Arial" panose="020B0604020202020204" pitchFamily="34" charset="0"/>
                <a:ea typeface="Arial" panose="020B0604020202020204" pitchFamily="34" charset="0"/>
                <a:cs typeface="Arial" panose="020B0604020202020204" pitchFamily="34" charset="0"/>
              </a:rPr>
              <a:t>Asociaciones</a:t>
            </a:r>
            <a:r>
              <a:rPr lang="en-US" sz="500" dirty="0">
                <a:latin typeface="Arial" panose="020B0604020202020204" pitchFamily="34" charset="0"/>
                <a:ea typeface="Arial" panose="020B0604020202020204" pitchFamily="34" charset="0"/>
                <a:cs typeface="Arial" panose="020B0604020202020204" pitchFamily="34" charset="0"/>
              </a:rPr>
              <a:t> ALCER). Additionally, one patient living in Europe was recruited from a patient advocacy group based in the US (the IGA Nephropathy Foundation of America). </a:t>
            </a:r>
          </a:p>
          <a:p>
            <a:pPr>
              <a:lnSpc>
                <a:spcPct val="90000"/>
              </a:lnSpc>
              <a:spcAft>
                <a:spcPts val="102"/>
              </a:spcAft>
            </a:pPr>
            <a:endParaRPr lang="en-US" sz="500" dirty="0">
              <a:latin typeface="Arial" panose="020B0604020202020204" pitchFamily="34" charset="0"/>
              <a:ea typeface="Arial" panose="020B0604020202020204" pitchFamily="34" charset="0"/>
              <a:cs typeface="Arial" panose="020B0604020202020204" pitchFamily="34" charset="0"/>
            </a:endParaRPr>
          </a:p>
          <a:p>
            <a:pPr>
              <a:lnSpc>
                <a:spcPct val="90000"/>
              </a:lnSpc>
              <a:spcBef>
                <a:spcPts val="271"/>
              </a:spcBef>
              <a:spcAft>
                <a:spcPts val="102"/>
              </a:spcAft>
            </a:pPr>
            <a:r>
              <a:rPr lang="en-US" sz="500" b="1" i="1" dirty="0">
                <a:latin typeface="Arial" panose="020B0604020202020204" pitchFamily="34" charset="0"/>
                <a:cs typeface="Arial" panose="020B0604020202020204" pitchFamily="34" charset="0"/>
              </a:rPr>
              <a:t>Study Population</a:t>
            </a:r>
          </a:p>
          <a:p>
            <a:pPr marL="115835" indent="-115835">
              <a:spcAft>
                <a:spcPts val="102"/>
              </a:spcAft>
            </a:pPr>
            <a:r>
              <a:rPr lang="en-US" sz="500" u="sng" dirty="0">
                <a:latin typeface="Arial" panose="020B0604020202020204" pitchFamily="34" charset="0"/>
                <a:cs typeface="Arial" panose="020B0604020202020204" pitchFamily="34" charset="0"/>
              </a:rPr>
              <a:t>Inclusion criteria</a:t>
            </a:r>
          </a:p>
          <a:p>
            <a:pPr marL="115835" lvl="1" indent="-115835">
              <a:spcBef>
                <a:spcPts val="203"/>
              </a:spcBef>
              <a:spcAft>
                <a:spcPts val="102"/>
              </a:spcAft>
              <a:buFont typeface="Arial" panose="020B0604020202020204" pitchFamily="34" charset="0"/>
              <a:buChar char="•"/>
            </a:pPr>
            <a:r>
              <a:rPr lang="en-US" sz="500" dirty="0">
                <a:latin typeface="Arial" panose="020B0604020202020204" pitchFamily="34" charset="0"/>
                <a:cs typeface="Arial" panose="020B0604020202020204" pitchFamily="34" charset="0"/>
              </a:rPr>
              <a:t>Adult patients (≥ 18 years old) and their paired adult care-partners in Spain, Germany, France, or the United Kingdom who had a self-reported physician-provided diagnosis of </a:t>
            </a:r>
            <a:r>
              <a:rPr lang="en-US" sz="500" dirty="0" err="1">
                <a:latin typeface="Arial" panose="020B0604020202020204" pitchFamily="34" charset="0"/>
                <a:cs typeface="Arial" panose="020B0604020202020204" pitchFamily="34" charset="0"/>
              </a:rPr>
              <a:t>IgAN</a:t>
            </a:r>
            <a:r>
              <a:rPr lang="en-US" sz="500" dirty="0">
                <a:latin typeface="Arial" panose="020B0604020202020204" pitchFamily="34" charset="0"/>
                <a:cs typeface="Arial" panose="020B0604020202020204" pitchFamily="34" charset="0"/>
              </a:rPr>
              <a:t> (with renal biopsy confirmation of the diagnosis) or FSGS, and were able to provide informed consent</a:t>
            </a:r>
          </a:p>
          <a:p>
            <a:pPr marL="115835" indent="-115835">
              <a:spcBef>
                <a:spcPts val="271"/>
              </a:spcBef>
              <a:spcAft>
                <a:spcPts val="102"/>
              </a:spcAft>
            </a:pPr>
            <a:endParaRPr lang="en-US" sz="500" u="sng" dirty="0">
              <a:latin typeface="Arial" panose="020B0604020202020204" pitchFamily="34" charset="0"/>
              <a:cs typeface="Arial" panose="020B0604020202020204" pitchFamily="34" charset="0"/>
            </a:endParaRPr>
          </a:p>
          <a:p>
            <a:pPr marL="115835" indent="-115835">
              <a:spcBef>
                <a:spcPts val="271"/>
              </a:spcBef>
              <a:spcAft>
                <a:spcPts val="102"/>
              </a:spcAft>
            </a:pPr>
            <a:endParaRPr lang="en-US" sz="500" u="sng" dirty="0">
              <a:latin typeface="Arial" panose="020B0604020202020204" pitchFamily="34" charset="0"/>
              <a:cs typeface="Arial" panose="020B0604020202020204" pitchFamily="34" charset="0"/>
            </a:endParaRPr>
          </a:p>
          <a:p>
            <a:pPr marL="115835" indent="-115835">
              <a:spcBef>
                <a:spcPts val="271"/>
              </a:spcBef>
              <a:spcAft>
                <a:spcPts val="102"/>
              </a:spcAft>
            </a:pPr>
            <a:r>
              <a:rPr lang="en-US" sz="500" u="sng" dirty="0">
                <a:latin typeface="Arial" panose="020B0604020202020204" pitchFamily="34" charset="0"/>
                <a:cs typeface="Arial" panose="020B0604020202020204" pitchFamily="34" charset="0"/>
              </a:rPr>
              <a:t>Exclusion criteria</a:t>
            </a:r>
          </a:p>
          <a:p>
            <a:pPr>
              <a:spcAft>
                <a:spcPts val="102"/>
              </a:spcAft>
            </a:pPr>
            <a:r>
              <a:rPr lang="en-US" sz="500" dirty="0">
                <a:latin typeface="Arial" panose="020B0604020202020204" pitchFamily="34" charset="0"/>
                <a:cs typeface="Arial" panose="020B0604020202020204" pitchFamily="34" charset="0"/>
              </a:rPr>
              <a:t>The following patients (and their care-partners) were excluded from the study:</a:t>
            </a:r>
          </a:p>
          <a:p>
            <a:pPr marL="171450" indent="-171450">
              <a:lnSpc>
                <a:spcPct val="90000"/>
              </a:lnSpc>
              <a:spcAft>
                <a:spcPts val="102"/>
              </a:spcAft>
              <a:buFont typeface="Arial" panose="020B0604020202020204" pitchFamily="34" charset="0"/>
              <a:buChar char="•"/>
            </a:pPr>
            <a:r>
              <a:rPr lang="en-US" sz="500" dirty="0">
                <a:latin typeface="Arial" panose="020B0604020202020204" pitchFamily="34" charset="0"/>
                <a:cs typeface="Arial" panose="020B0604020202020204" pitchFamily="34" charset="0"/>
              </a:rPr>
              <a:t>Had </a:t>
            </a:r>
            <a:r>
              <a:rPr lang="en-US" sz="500" dirty="0" err="1">
                <a:latin typeface="Arial" panose="020B0604020202020204" pitchFamily="34" charset="0"/>
                <a:cs typeface="Arial" panose="020B0604020202020204" pitchFamily="34" charset="0"/>
              </a:rPr>
              <a:t>IgAN</a:t>
            </a:r>
            <a:r>
              <a:rPr lang="en-US" sz="500" dirty="0">
                <a:latin typeface="Arial" panose="020B0604020202020204" pitchFamily="34" charset="0"/>
                <a:cs typeface="Arial" panose="020B0604020202020204" pitchFamily="34" charset="0"/>
              </a:rPr>
              <a:t> or FSGS secondary to another condition</a:t>
            </a:r>
          </a:p>
          <a:p>
            <a:pPr marL="171450" indent="-171450">
              <a:lnSpc>
                <a:spcPct val="90000"/>
              </a:lnSpc>
              <a:spcAft>
                <a:spcPts val="102"/>
              </a:spcAft>
              <a:buFont typeface="Arial" panose="020B0604020202020204" pitchFamily="34" charset="0"/>
              <a:buChar char="•"/>
            </a:pPr>
            <a:r>
              <a:rPr lang="en-US" sz="500" dirty="0">
                <a:latin typeface="Arial" panose="020B0604020202020204" pitchFamily="34" charset="0"/>
                <a:cs typeface="Arial" panose="020B0604020202020204" pitchFamily="34" charset="0"/>
              </a:rPr>
              <a:t>Had a history of malignancy other than adequately treated basal cell or squamous cell skin cancer </a:t>
            </a:r>
          </a:p>
          <a:p>
            <a:pPr marL="171450" indent="-171450">
              <a:lnSpc>
                <a:spcPct val="90000"/>
              </a:lnSpc>
              <a:spcAft>
                <a:spcPts val="102"/>
              </a:spcAft>
              <a:buFont typeface="Arial" panose="020B0604020202020204" pitchFamily="34" charset="0"/>
              <a:buChar char="•"/>
            </a:pPr>
            <a:r>
              <a:rPr lang="en-US" sz="500" dirty="0">
                <a:latin typeface="Arial" panose="020B0604020202020204" pitchFamily="34" charset="0"/>
                <a:cs typeface="Arial" panose="020B0604020202020204" pitchFamily="34" charset="0"/>
              </a:rPr>
              <a:t>Had a co-existing glomerular disease (e.g., membranous nephropathy or lupus nephritis)</a:t>
            </a:r>
          </a:p>
          <a:p>
            <a:pPr marL="171450" indent="-171450">
              <a:lnSpc>
                <a:spcPct val="90000"/>
              </a:lnSpc>
              <a:spcAft>
                <a:spcPts val="102"/>
              </a:spcAft>
              <a:buFont typeface="Arial" panose="020B0604020202020204" pitchFamily="34" charset="0"/>
              <a:buChar char="•"/>
            </a:pPr>
            <a:r>
              <a:rPr lang="en-US" sz="500" dirty="0">
                <a:latin typeface="Arial" panose="020B0604020202020204" pitchFamily="34" charset="0"/>
                <a:cs typeface="Arial" panose="020B0604020202020204" pitchFamily="34" charset="0"/>
              </a:rPr>
              <a:t>Participated in a kidney disease clinical trial, and potentially have received active treatment as part of the trial at the time of recruitment</a:t>
            </a:r>
          </a:p>
          <a:p>
            <a:pPr>
              <a:spcBef>
                <a:spcPts val="271"/>
              </a:spcBef>
              <a:spcAft>
                <a:spcPts val="102"/>
              </a:spcAft>
            </a:pPr>
            <a:r>
              <a:rPr lang="en-US" sz="500" b="1" i="1" dirty="0">
                <a:latin typeface="Arial" panose="020B0604020202020204" pitchFamily="34" charset="0"/>
                <a:ea typeface="Arial" panose="020B0604020202020204" pitchFamily="34" charset="0"/>
                <a:cs typeface="Arial" panose="020B0604020202020204" pitchFamily="34" charset="0"/>
              </a:rPr>
              <a:t>Study outcomes</a:t>
            </a:r>
          </a:p>
          <a:p>
            <a:pPr marL="115835" lvl="1" indent="-115835">
              <a:spcBef>
                <a:spcPts val="203"/>
              </a:spcBef>
              <a:spcAft>
                <a:spcPts val="102"/>
              </a:spcAft>
              <a:buFont typeface="Arial" panose="020B0604020202020204" pitchFamily="34" charset="0"/>
              <a:buChar char="•"/>
            </a:pPr>
            <a:r>
              <a:rPr lang="en-US" sz="500" dirty="0">
                <a:latin typeface="Arial" panose="020B0604020202020204" pitchFamily="34" charset="0"/>
                <a:cs typeface="Arial" panose="020B0604020202020204" pitchFamily="34" charset="0"/>
              </a:rPr>
              <a:t>All patients and care-partners completed an online survey, with questions on demographics, clinical characteristics and the following validated questionnaires:</a:t>
            </a:r>
          </a:p>
        </p:txBody>
      </p:sp>
      <p:sp>
        <p:nvSpPr>
          <p:cNvPr id="48" name="TextBox 47">
            <a:extLst>
              <a:ext uri="{FF2B5EF4-FFF2-40B4-BE49-F238E27FC236}">
                <a16:creationId xmlns:a16="http://schemas.microsoft.com/office/drawing/2014/main" id="{34E2AD99-089E-DD5D-BA3B-E5EA505833E1}"/>
              </a:ext>
            </a:extLst>
          </p:cNvPr>
          <p:cNvSpPr txBox="1"/>
          <p:nvPr/>
        </p:nvSpPr>
        <p:spPr>
          <a:xfrm>
            <a:off x="3645126" y="6432738"/>
            <a:ext cx="6345011" cy="266641"/>
          </a:xfrm>
          <a:prstGeom prst="rect">
            <a:avLst/>
          </a:prstGeom>
          <a:noFill/>
        </p:spPr>
        <p:txBody>
          <a:bodyPr wrap="square" lIns="0" tIns="0" rIns="0" bIns="0">
            <a:noAutofit/>
          </a:bodyPr>
          <a:lstStyle/>
          <a:p>
            <a:pPr>
              <a:lnSpc>
                <a:spcPct val="90000"/>
              </a:lnSpc>
              <a:spcBef>
                <a:spcPts val="102"/>
              </a:spcBef>
            </a:pPr>
            <a:r>
              <a:rPr lang="en-US" sz="339" b="1" dirty="0">
                <a:latin typeface="Arial" panose="020B0604020202020204" pitchFamily="34" charset="0"/>
                <a:cs typeface="Arial" panose="020B0604020202020204" pitchFamily="34" charset="0"/>
              </a:rPr>
              <a:t>Notes:</a:t>
            </a:r>
          </a:p>
          <a:p>
            <a:pPr marL="129248" indent="-73159">
              <a:lnSpc>
                <a:spcPct val="90000"/>
              </a:lnSpc>
              <a:spcBef>
                <a:spcPts val="102"/>
              </a:spcBef>
              <a:buFont typeface="+mj-lt"/>
              <a:buAutoNum type="arabicPeriod"/>
            </a:pPr>
            <a:r>
              <a:rPr lang="en-US" sz="339" dirty="0">
                <a:latin typeface="Arial" panose="020B0604020202020204" pitchFamily="34" charset="0"/>
                <a:cs typeface="Arial" panose="020B0604020202020204" pitchFamily="34" charset="0"/>
              </a:rPr>
              <a:t>18 (69.2%) </a:t>
            </a:r>
            <a:r>
              <a:rPr lang="en-US" sz="339" dirty="0" err="1">
                <a:latin typeface="Arial" panose="020B0604020202020204" pitchFamily="34" charset="0"/>
                <a:cs typeface="Arial" panose="020B0604020202020204" pitchFamily="34" charset="0"/>
              </a:rPr>
              <a:t>IgAN</a:t>
            </a:r>
            <a:r>
              <a:rPr lang="en-US" sz="339" dirty="0">
                <a:latin typeface="Arial" panose="020B0604020202020204" pitchFamily="34" charset="0"/>
                <a:cs typeface="Arial" panose="020B0604020202020204" pitchFamily="34" charset="0"/>
              </a:rPr>
              <a:t> patients and 19 (86.4%) </a:t>
            </a:r>
            <a:r>
              <a:rPr lang="en-US" sz="339" dirty="0" err="1">
                <a:latin typeface="Arial" panose="020B0604020202020204" pitchFamily="34" charset="0"/>
                <a:cs typeface="Arial" panose="020B0604020202020204" pitchFamily="34" charset="0"/>
              </a:rPr>
              <a:t>IgAN</a:t>
            </a:r>
            <a:r>
              <a:rPr lang="en-US" sz="339" dirty="0">
                <a:latin typeface="Arial" panose="020B0604020202020204" pitchFamily="34" charset="0"/>
                <a:cs typeface="Arial" panose="020B0604020202020204" pitchFamily="34" charset="0"/>
              </a:rPr>
              <a:t> care-partners were employed.</a:t>
            </a:r>
          </a:p>
          <a:p>
            <a:pPr marL="129248" indent="-73159">
              <a:lnSpc>
                <a:spcPct val="90000"/>
              </a:lnSpc>
              <a:spcBef>
                <a:spcPts val="102"/>
              </a:spcBef>
              <a:buFont typeface="+mj-lt"/>
              <a:buAutoNum type="arabicPeriod"/>
            </a:pPr>
            <a:r>
              <a:rPr lang="en-US" sz="339" dirty="0">
                <a:latin typeface="Arial" panose="020B0604020202020204" pitchFamily="34" charset="0"/>
                <a:cs typeface="Arial" panose="020B0604020202020204" pitchFamily="34" charset="0"/>
              </a:rPr>
              <a:t>Percent work time missed (absenteeism) and overall work impairment were only assessed among respondents who were employed at the time of survey. Impairment while working (presenteeism) was assessed among respondents who were employed and worked &gt;0 </a:t>
            </a:r>
            <a:r>
              <a:rPr lang="en-US" sz="339" dirty="0" err="1">
                <a:latin typeface="Arial" panose="020B0604020202020204" pitchFamily="34" charset="0"/>
                <a:cs typeface="Arial" panose="020B0604020202020204" pitchFamily="34" charset="0"/>
              </a:rPr>
              <a:t>hrs</a:t>
            </a:r>
            <a:r>
              <a:rPr lang="en-US" sz="339" dirty="0">
                <a:latin typeface="Arial" panose="020B0604020202020204" pitchFamily="34" charset="0"/>
                <a:cs typeface="Arial" panose="020B0604020202020204" pitchFamily="34" charset="0"/>
              </a:rPr>
              <a:t> in the past 7 days. Activity impairment was assessed amongst all respondents.</a:t>
            </a:r>
          </a:p>
          <a:p>
            <a:pPr marL="129248" indent="-73159">
              <a:lnSpc>
                <a:spcPct val="90000"/>
              </a:lnSpc>
              <a:spcBef>
                <a:spcPts val="102"/>
              </a:spcBef>
              <a:buFont typeface="+mj-lt"/>
              <a:buAutoNum type="arabicPeriod"/>
            </a:pPr>
            <a:r>
              <a:rPr lang="en-US" sz="339" dirty="0">
                <a:latin typeface="Arial" panose="020B0604020202020204" pitchFamily="34" charset="0"/>
                <a:cs typeface="Arial" panose="020B0604020202020204" pitchFamily="34" charset="0"/>
              </a:rPr>
              <a:t>The recall period is the past 7 days.</a:t>
            </a:r>
          </a:p>
        </p:txBody>
      </p:sp>
      <p:grpSp>
        <p:nvGrpSpPr>
          <p:cNvPr id="51" name="Group 50">
            <a:extLst>
              <a:ext uri="{FF2B5EF4-FFF2-40B4-BE49-F238E27FC236}">
                <a16:creationId xmlns:a16="http://schemas.microsoft.com/office/drawing/2014/main" id="{494AAA30-0556-DD83-C71E-C71F791E6C94}"/>
              </a:ext>
            </a:extLst>
          </p:cNvPr>
          <p:cNvGrpSpPr/>
          <p:nvPr/>
        </p:nvGrpSpPr>
        <p:grpSpPr>
          <a:xfrm>
            <a:off x="3648076" y="5356751"/>
            <a:ext cx="6351059" cy="1035548"/>
            <a:chOff x="6621136" y="5250323"/>
            <a:chExt cx="3279729" cy="1055974"/>
          </a:xfrm>
        </p:grpSpPr>
        <p:graphicFrame>
          <p:nvGraphicFramePr>
            <p:cNvPr id="45" name="Chart 44">
              <a:extLst>
                <a:ext uri="{FF2B5EF4-FFF2-40B4-BE49-F238E27FC236}">
                  <a16:creationId xmlns:a16="http://schemas.microsoft.com/office/drawing/2014/main" id="{CBD70107-BAB1-9BE9-B020-7D94496F3EC9}"/>
                </a:ext>
              </a:extLst>
            </p:cNvPr>
            <p:cNvGraphicFramePr>
              <a:graphicFrameLocks/>
            </p:cNvGraphicFramePr>
            <p:nvPr>
              <p:extLst>
                <p:ext uri="{D42A27DB-BD31-4B8C-83A1-F6EECF244321}">
                  <p14:modId xmlns:p14="http://schemas.microsoft.com/office/powerpoint/2010/main" val="3656982533"/>
                </p:ext>
              </p:extLst>
            </p:nvPr>
          </p:nvGraphicFramePr>
          <p:xfrm>
            <a:off x="6666578" y="5335299"/>
            <a:ext cx="3181216" cy="938408"/>
          </p:xfrm>
          <a:graphic>
            <a:graphicData uri="http://schemas.openxmlformats.org/drawingml/2006/chart">
              <c:chart xmlns:c="http://schemas.openxmlformats.org/drawingml/2006/chart" xmlns:r="http://schemas.openxmlformats.org/officeDocument/2006/relationships" r:id="rId12"/>
            </a:graphicData>
          </a:graphic>
        </p:graphicFrame>
        <p:sp>
          <p:nvSpPr>
            <p:cNvPr id="53" name="Rectangle 52">
              <a:extLst>
                <a:ext uri="{FF2B5EF4-FFF2-40B4-BE49-F238E27FC236}">
                  <a16:creationId xmlns:a16="http://schemas.microsoft.com/office/drawing/2014/main" id="{60BB60CC-30A0-1843-E7BC-49EBF56584E6}"/>
                </a:ext>
              </a:extLst>
            </p:cNvPr>
            <p:cNvSpPr/>
            <p:nvPr/>
          </p:nvSpPr>
          <p:spPr>
            <a:xfrm>
              <a:off x="6621136" y="5250323"/>
              <a:ext cx="3279729" cy="1055974"/>
            </a:xfrm>
            <a:prstGeom prst="rect">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grpSp>
      <p:sp>
        <p:nvSpPr>
          <p:cNvPr id="31" name="Content Placeholder 2">
            <a:extLst>
              <a:ext uri="{FF2B5EF4-FFF2-40B4-BE49-F238E27FC236}">
                <a16:creationId xmlns:a16="http://schemas.microsoft.com/office/drawing/2014/main" id="{D406840A-F1CE-2E57-9B1E-5977E4051212}"/>
              </a:ext>
            </a:extLst>
          </p:cNvPr>
          <p:cNvSpPr txBox="1">
            <a:spLocks/>
          </p:cNvSpPr>
          <p:nvPr/>
        </p:nvSpPr>
        <p:spPr>
          <a:xfrm>
            <a:off x="3679548" y="5305528"/>
            <a:ext cx="2219602" cy="131655"/>
          </a:xfrm>
          <a:prstGeom prst="rect">
            <a:avLst/>
          </a:prstGeom>
          <a:solidFill>
            <a:schemeClr val="bg1"/>
          </a:solidFill>
        </p:spPr>
        <p:txBody>
          <a:bodyPr vert="horz" lIns="36000" tIns="15484" rIns="12192" bIns="15484" rtlCol="0" anchor="ctr">
            <a:noAutofit/>
          </a:bodyPr>
          <a:lstStyle>
            <a:defPPr>
              <a:defRPr lang="en-US"/>
            </a:defPPr>
            <a:lvl1pPr indent="0" defTabSz="2687970">
              <a:lnSpc>
                <a:spcPct val="90000"/>
              </a:lnSpc>
              <a:spcBef>
                <a:spcPts val="203"/>
              </a:spcBef>
              <a:spcAft>
                <a:spcPts val="203"/>
              </a:spcAft>
              <a:buFont typeface="Arial" panose="020B0604020202020204" pitchFamily="34" charset="0"/>
              <a:buNone/>
              <a:defRPr sz="600" b="1">
                <a:latin typeface="Arial" panose="020B0604020202020204" pitchFamily="34" charset="0"/>
                <a:cs typeface="Arial" panose="020B0604020202020204" pitchFamily="34" charset="0"/>
              </a:defRPr>
            </a:lvl1pPr>
            <a:lvl2pPr marL="1343985" indent="0" algn="ctr" defTabSz="2687970">
              <a:lnSpc>
                <a:spcPct val="90000"/>
              </a:lnSpc>
              <a:spcBef>
                <a:spcPts val="1470"/>
              </a:spcBef>
              <a:buFont typeface="Arial" panose="020B0604020202020204" pitchFamily="34" charset="0"/>
              <a:buNone/>
              <a:defRPr sz="5879"/>
            </a:lvl2pPr>
            <a:lvl3pPr marL="2687970" indent="0" algn="ctr" defTabSz="2687970">
              <a:lnSpc>
                <a:spcPct val="90000"/>
              </a:lnSpc>
              <a:spcBef>
                <a:spcPts val="1470"/>
              </a:spcBef>
              <a:buFont typeface="Arial" panose="020B0604020202020204" pitchFamily="34" charset="0"/>
              <a:buNone/>
              <a:defRPr sz="5291"/>
            </a:lvl3pPr>
            <a:lvl4pPr marL="4031955" indent="0" algn="ctr" defTabSz="2687970">
              <a:lnSpc>
                <a:spcPct val="90000"/>
              </a:lnSpc>
              <a:spcBef>
                <a:spcPts val="1470"/>
              </a:spcBef>
              <a:buFont typeface="Arial" panose="020B0604020202020204" pitchFamily="34" charset="0"/>
              <a:buNone/>
              <a:defRPr sz="4703"/>
            </a:lvl4pPr>
            <a:lvl5pPr marL="5375940" indent="0" algn="ctr" defTabSz="2687970">
              <a:lnSpc>
                <a:spcPct val="90000"/>
              </a:lnSpc>
              <a:spcBef>
                <a:spcPts val="1470"/>
              </a:spcBef>
              <a:buFont typeface="Arial" panose="020B0604020202020204" pitchFamily="34" charset="0"/>
              <a:buNone/>
              <a:defRPr sz="4703"/>
            </a:lvl5pPr>
            <a:lvl6pPr marL="6719926" indent="0" algn="ctr" defTabSz="2687970">
              <a:lnSpc>
                <a:spcPct val="90000"/>
              </a:lnSpc>
              <a:spcBef>
                <a:spcPts val="1470"/>
              </a:spcBef>
              <a:buFont typeface="Arial" panose="020B0604020202020204" pitchFamily="34" charset="0"/>
              <a:buNone/>
              <a:defRPr sz="4703"/>
            </a:lvl6pPr>
            <a:lvl7pPr marL="8063911" indent="0" algn="ctr" defTabSz="2687970">
              <a:lnSpc>
                <a:spcPct val="90000"/>
              </a:lnSpc>
              <a:spcBef>
                <a:spcPts val="1470"/>
              </a:spcBef>
              <a:buFont typeface="Arial" panose="020B0604020202020204" pitchFamily="34" charset="0"/>
              <a:buNone/>
              <a:defRPr sz="4703"/>
            </a:lvl7pPr>
            <a:lvl8pPr marL="9407896" indent="0" algn="ctr" defTabSz="2687970">
              <a:lnSpc>
                <a:spcPct val="90000"/>
              </a:lnSpc>
              <a:spcBef>
                <a:spcPts val="1470"/>
              </a:spcBef>
              <a:buFont typeface="Arial" panose="020B0604020202020204" pitchFamily="34" charset="0"/>
              <a:buNone/>
              <a:defRPr sz="4703"/>
            </a:lvl8pPr>
            <a:lvl9pPr marL="10751881" indent="0" algn="ctr" defTabSz="2687970">
              <a:lnSpc>
                <a:spcPct val="90000"/>
              </a:lnSpc>
              <a:spcBef>
                <a:spcPts val="1470"/>
              </a:spcBef>
              <a:buFont typeface="Arial" panose="020B0604020202020204" pitchFamily="34" charset="0"/>
              <a:buNone/>
              <a:defRPr sz="4703"/>
            </a:lvl9pPr>
          </a:lstStyle>
          <a:p>
            <a:r>
              <a:rPr lang="en-US" dirty="0"/>
              <a:t>Figure 3: WPAI: SHP (</a:t>
            </a:r>
            <a:r>
              <a:rPr lang="en-US" dirty="0" err="1"/>
              <a:t>IgAN</a:t>
            </a:r>
            <a:r>
              <a:rPr lang="en-US" dirty="0"/>
              <a:t>)</a:t>
            </a:r>
          </a:p>
        </p:txBody>
      </p:sp>
      <p:grpSp>
        <p:nvGrpSpPr>
          <p:cNvPr id="66" name="Group 65">
            <a:extLst>
              <a:ext uri="{FF2B5EF4-FFF2-40B4-BE49-F238E27FC236}">
                <a16:creationId xmlns:a16="http://schemas.microsoft.com/office/drawing/2014/main" id="{F373F4E6-CD47-E1AF-022B-856574FFEB10}"/>
              </a:ext>
            </a:extLst>
          </p:cNvPr>
          <p:cNvGrpSpPr/>
          <p:nvPr/>
        </p:nvGrpSpPr>
        <p:grpSpPr>
          <a:xfrm>
            <a:off x="3761691" y="3193577"/>
            <a:ext cx="76677" cy="508121"/>
            <a:chOff x="16361544" y="8596160"/>
            <a:chExt cx="106041" cy="702712"/>
          </a:xfrm>
        </p:grpSpPr>
        <p:sp>
          <p:nvSpPr>
            <p:cNvPr id="56" name="Rectangle 55">
              <a:extLst>
                <a:ext uri="{FF2B5EF4-FFF2-40B4-BE49-F238E27FC236}">
                  <a16:creationId xmlns:a16="http://schemas.microsoft.com/office/drawing/2014/main" id="{BB5F300B-EB68-1554-A969-1B9334284A38}"/>
                </a:ext>
              </a:extLst>
            </p:cNvPr>
            <p:cNvSpPr/>
            <p:nvPr/>
          </p:nvSpPr>
          <p:spPr>
            <a:xfrm>
              <a:off x="16361544" y="8596160"/>
              <a:ext cx="106041" cy="1044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dirty="0">
                  <a:solidFill>
                    <a:schemeClr val="tx1">
                      <a:lumMod val="75000"/>
                      <a:lumOff val="25000"/>
                    </a:schemeClr>
                  </a:solidFill>
                  <a:latin typeface="Arial" panose="020B0604020202020204" pitchFamily="34" charset="0"/>
                  <a:cs typeface="Arial" panose="020B0604020202020204" pitchFamily="34" charset="0"/>
                </a:rPr>
                <a:t>Minimal (0-4)</a:t>
              </a:r>
            </a:p>
          </p:txBody>
        </p:sp>
        <p:sp>
          <p:nvSpPr>
            <p:cNvPr id="58" name="Rectangle 57">
              <a:extLst>
                <a:ext uri="{FF2B5EF4-FFF2-40B4-BE49-F238E27FC236}">
                  <a16:creationId xmlns:a16="http://schemas.microsoft.com/office/drawing/2014/main" id="{38004EFF-D4AA-6939-9B31-536E31B5D91E}"/>
                </a:ext>
              </a:extLst>
            </p:cNvPr>
            <p:cNvSpPr/>
            <p:nvPr/>
          </p:nvSpPr>
          <p:spPr>
            <a:xfrm>
              <a:off x="16361544" y="8795597"/>
              <a:ext cx="106041" cy="104400"/>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dirty="0">
                  <a:solidFill>
                    <a:schemeClr val="tx1">
                      <a:lumMod val="75000"/>
                      <a:lumOff val="25000"/>
                    </a:schemeClr>
                  </a:solidFill>
                  <a:latin typeface="Arial" panose="020B0604020202020204" pitchFamily="34" charset="0"/>
                  <a:cs typeface="Arial" panose="020B0604020202020204" pitchFamily="34" charset="0"/>
                </a:rPr>
                <a:t>Mild (5-9)</a:t>
              </a:r>
            </a:p>
          </p:txBody>
        </p:sp>
        <p:sp>
          <p:nvSpPr>
            <p:cNvPr id="64" name="Rectangle 63">
              <a:extLst>
                <a:ext uri="{FF2B5EF4-FFF2-40B4-BE49-F238E27FC236}">
                  <a16:creationId xmlns:a16="http://schemas.microsoft.com/office/drawing/2014/main" id="{584AB31D-AC0C-BBAF-76EA-82F6BBFDAB15}"/>
                </a:ext>
              </a:extLst>
            </p:cNvPr>
            <p:cNvSpPr/>
            <p:nvPr/>
          </p:nvSpPr>
          <p:spPr>
            <a:xfrm>
              <a:off x="16361544" y="8995034"/>
              <a:ext cx="106041" cy="1044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Moderate (10-14)</a:t>
              </a:r>
            </a:p>
          </p:txBody>
        </p:sp>
        <p:sp>
          <p:nvSpPr>
            <p:cNvPr id="65" name="Rectangle 64">
              <a:extLst>
                <a:ext uri="{FF2B5EF4-FFF2-40B4-BE49-F238E27FC236}">
                  <a16:creationId xmlns:a16="http://schemas.microsoft.com/office/drawing/2014/main" id="{03E23E5D-6AC8-FEC6-796E-5281BE3584CB}"/>
                </a:ext>
              </a:extLst>
            </p:cNvPr>
            <p:cNvSpPr/>
            <p:nvPr/>
          </p:nvSpPr>
          <p:spPr>
            <a:xfrm>
              <a:off x="16361544" y="9194472"/>
              <a:ext cx="106041" cy="104400"/>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Severe (15-21)</a:t>
              </a:r>
            </a:p>
          </p:txBody>
        </p:sp>
      </p:grpSp>
      <p:grpSp>
        <p:nvGrpSpPr>
          <p:cNvPr id="68" name="Group 67">
            <a:extLst>
              <a:ext uri="{FF2B5EF4-FFF2-40B4-BE49-F238E27FC236}">
                <a16:creationId xmlns:a16="http://schemas.microsoft.com/office/drawing/2014/main" id="{78C1F944-E84E-16D0-B61D-ECBA81B6B6A1}"/>
              </a:ext>
            </a:extLst>
          </p:cNvPr>
          <p:cNvGrpSpPr/>
          <p:nvPr/>
        </p:nvGrpSpPr>
        <p:grpSpPr>
          <a:xfrm>
            <a:off x="3761691" y="4413005"/>
            <a:ext cx="76679" cy="651807"/>
            <a:chOff x="16361541" y="8596160"/>
            <a:chExt cx="106044" cy="901425"/>
          </a:xfrm>
        </p:grpSpPr>
        <p:sp>
          <p:nvSpPr>
            <p:cNvPr id="69" name="Rectangle 68">
              <a:extLst>
                <a:ext uri="{FF2B5EF4-FFF2-40B4-BE49-F238E27FC236}">
                  <a16:creationId xmlns:a16="http://schemas.microsoft.com/office/drawing/2014/main" id="{3C4154D8-E831-AC0D-52C8-DE3F60F1AAD3}"/>
                </a:ext>
              </a:extLst>
            </p:cNvPr>
            <p:cNvSpPr/>
            <p:nvPr/>
          </p:nvSpPr>
          <p:spPr>
            <a:xfrm>
              <a:off x="16361544" y="8596160"/>
              <a:ext cx="106041" cy="1044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dirty="0">
                  <a:solidFill>
                    <a:schemeClr val="tx1">
                      <a:lumMod val="75000"/>
                      <a:lumOff val="25000"/>
                    </a:schemeClr>
                  </a:solidFill>
                  <a:latin typeface="Arial" panose="020B0604020202020204" pitchFamily="34" charset="0"/>
                  <a:cs typeface="Arial" panose="020B0604020202020204" pitchFamily="34" charset="0"/>
                </a:rPr>
                <a:t>Minimal (0-4)</a:t>
              </a:r>
            </a:p>
          </p:txBody>
        </p:sp>
        <p:sp>
          <p:nvSpPr>
            <p:cNvPr id="70" name="Rectangle 69">
              <a:extLst>
                <a:ext uri="{FF2B5EF4-FFF2-40B4-BE49-F238E27FC236}">
                  <a16:creationId xmlns:a16="http://schemas.microsoft.com/office/drawing/2014/main" id="{682678E2-2198-BA23-93A9-0A75FE7B29A0}"/>
                </a:ext>
              </a:extLst>
            </p:cNvPr>
            <p:cNvSpPr/>
            <p:nvPr/>
          </p:nvSpPr>
          <p:spPr>
            <a:xfrm>
              <a:off x="16361544" y="8795597"/>
              <a:ext cx="106041" cy="104400"/>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Mild (5-9)</a:t>
              </a:r>
            </a:p>
          </p:txBody>
        </p:sp>
        <p:sp>
          <p:nvSpPr>
            <p:cNvPr id="72" name="Rectangle 71">
              <a:extLst>
                <a:ext uri="{FF2B5EF4-FFF2-40B4-BE49-F238E27FC236}">
                  <a16:creationId xmlns:a16="http://schemas.microsoft.com/office/drawing/2014/main" id="{9EBF8354-2F85-8D4A-6849-52B2248B337C}"/>
                </a:ext>
              </a:extLst>
            </p:cNvPr>
            <p:cNvSpPr/>
            <p:nvPr/>
          </p:nvSpPr>
          <p:spPr>
            <a:xfrm>
              <a:off x="16361544" y="8995034"/>
              <a:ext cx="106041" cy="1044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dirty="0">
                  <a:solidFill>
                    <a:schemeClr val="tx1">
                      <a:lumMod val="75000"/>
                      <a:lumOff val="25000"/>
                    </a:schemeClr>
                  </a:solidFill>
                  <a:latin typeface="Arial" panose="020B0604020202020204" pitchFamily="34" charset="0"/>
                  <a:cs typeface="Arial" panose="020B0604020202020204" pitchFamily="34" charset="0"/>
                </a:rPr>
                <a:t>Moderate (10-14)</a:t>
              </a:r>
            </a:p>
          </p:txBody>
        </p:sp>
        <p:sp>
          <p:nvSpPr>
            <p:cNvPr id="73" name="Rectangle 72">
              <a:extLst>
                <a:ext uri="{FF2B5EF4-FFF2-40B4-BE49-F238E27FC236}">
                  <a16:creationId xmlns:a16="http://schemas.microsoft.com/office/drawing/2014/main" id="{CF33E4E6-FB95-AA8E-A1B5-DA02E3F0FCAB}"/>
                </a:ext>
              </a:extLst>
            </p:cNvPr>
            <p:cNvSpPr/>
            <p:nvPr/>
          </p:nvSpPr>
          <p:spPr>
            <a:xfrm>
              <a:off x="16361544" y="9194472"/>
              <a:ext cx="106041" cy="104400"/>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Moderately severe (15-19)</a:t>
              </a:r>
            </a:p>
          </p:txBody>
        </p:sp>
        <p:sp>
          <p:nvSpPr>
            <p:cNvPr id="74" name="Rectangle 73">
              <a:extLst>
                <a:ext uri="{FF2B5EF4-FFF2-40B4-BE49-F238E27FC236}">
                  <a16:creationId xmlns:a16="http://schemas.microsoft.com/office/drawing/2014/main" id="{22C91787-9A43-642B-7BC3-DE0A909CD412}"/>
                </a:ext>
              </a:extLst>
            </p:cNvPr>
            <p:cNvSpPr/>
            <p:nvPr/>
          </p:nvSpPr>
          <p:spPr>
            <a:xfrm>
              <a:off x="16361541" y="9393185"/>
              <a:ext cx="106041" cy="104400"/>
            </a:xfrm>
            <a:prstGeom prst="rect">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Severe (20-27)</a:t>
              </a:r>
            </a:p>
          </p:txBody>
        </p:sp>
      </p:grpSp>
      <p:grpSp>
        <p:nvGrpSpPr>
          <p:cNvPr id="130" name="Group 129">
            <a:extLst>
              <a:ext uri="{FF2B5EF4-FFF2-40B4-BE49-F238E27FC236}">
                <a16:creationId xmlns:a16="http://schemas.microsoft.com/office/drawing/2014/main" id="{DC7FEE85-3F5F-B17C-EDF8-A1C2CA17273C}"/>
              </a:ext>
            </a:extLst>
          </p:cNvPr>
          <p:cNvGrpSpPr/>
          <p:nvPr/>
        </p:nvGrpSpPr>
        <p:grpSpPr>
          <a:xfrm>
            <a:off x="10049933" y="867220"/>
            <a:ext cx="2082682" cy="5814262"/>
            <a:chOff x="9991255" y="882374"/>
            <a:chExt cx="2141360" cy="5814262"/>
          </a:xfrm>
        </p:grpSpPr>
        <p:sp>
          <p:nvSpPr>
            <p:cNvPr id="36" name="Rectangle 35">
              <a:extLst>
                <a:ext uri="{FF2B5EF4-FFF2-40B4-BE49-F238E27FC236}">
                  <a16:creationId xmlns:a16="http://schemas.microsoft.com/office/drawing/2014/main" id="{89A58BA8-6031-724E-5F47-86E2CAB14CA7}"/>
                </a:ext>
              </a:extLst>
            </p:cNvPr>
            <p:cNvSpPr>
              <a:spLocks noChangeArrowheads="1"/>
            </p:cNvSpPr>
            <p:nvPr/>
          </p:nvSpPr>
          <p:spPr bwMode="auto">
            <a:xfrm>
              <a:off x="9991255" y="882374"/>
              <a:ext cx="2141360" cy="1284309"/>
            </a:xfrm>
            <a:prstGeom prst="rect">
              <a:avLst/>
            </a:prstGeom>
            <a:solidFill>
              <a:srgbClr val="FBC817">
                <a:alpha val="10000"/>
              </a:srgbClr>
            </a:solidFill>
            <a:ln w="6350">
              <a:solidFill>
                <a:srgbClr val="FBC817"/>
              </a:solidFill>
              <a:miter lim="800000"/>
              <a:headEnd/>
              <a:tailEnd/>
            </a:ln>
            <a:effectLst/>
          </p:spPr>
          <p:txBody>
            <a:bodyPr wrap="square" lIns="61936" tIns="28800" rIns="108000" bIns="61936" anchor="t">
              <a:noAutofit/>
            </a:bodyPr>
            <a:lstStyle/>
            <a:p>
              <a:pPr defTabSz="257980" eaLnBrk="0" hangingPunct="0">
                <a:spcBef>
                  <a:spcPct val="50000"/>
                </a:spcBef>
              </a:pPr>
              <a:r>
                <a:rPr lang="en-US" sz="1016" b="1" cap="all" dirty="0">
                  <a:latin typeface="Arial" panose="020B0604020202020204" pitchFamily="34" charset="0"/>
                  <a:cs typeface="Arial" panose="020B0604020202020204" pitchFamily="34" charset="0"/>
                </a:rPr>
                <a:t>Conclusions</a:t>
              </a:r>
            </a:p>
            <a:p>
              <a:pPr>
                <a:lnSpc>
                  <a:spcPct val="90000"/>
                </a:lnSpc>
                <a:spcBef>
                  <a:spcPts val="400"/>
                </a:spcBef>
              </a:pPr>
              <a:r>
                <a:rPr lang="en-US" sz="700" dirty="0">
                  <a:latin typeface="Arial" panose="020B0604020202020204" pitchFamily="34" charset="0"/>
                  <a:cs typeface="Arial" panose="020B0604020202020204" pitchFamily="34" charset="0"/>
                </a:rPr>
                <a:t>Patients with </a:t>
              </a:r>
              <a:r>
                <a:rPr lang="en-US" sz="700" dirty="0" err="1">
                  <a:latin typeface="Arial" panose="020B0604020202020204" pitchFamily="34" charset="0"/>
                  <a:cs typeface="Arial" panose="020B0604020202020204" pitchFamily="34" charset="0"/>
                </a:rPr>
                <a:t>IgAN</a:t>
              </a:r>
              <a:r>
                <a:rPr lang="en-US" sz="700" dirty="0">
                  <a:latin typeface="Arial" panose="020B0604020202020204" pitchFamily="34" charset="0"/>
                  <a:cs typeface="Arial" panose="020B0604020202020204" pitchFamily="34" charset="0"/>
                </a:rPr>
                <a:t> and FSGS in Europe experience impaired </a:t>
              </a:r>
              <a:r>
                <a:rPr lang="en-US" sz="700" dirty="0" err="1">
                  <a:latin typeface="Arial" panose="020B0604020202020204" pitchFamily="34" charset="0"/>
                  <a:cs typeface="Arial" panose="020B0604020202020204" pitchFamily="34" charset="0"/>
                </a:rPr>
                <a:t>HRQoL</a:t>
              </a:r>
              <a:r>
                <a:rPr lang="en-US" sz="700" dirty="0">
                  <a:latin typeface="Arial" panose="020B0604020202020204" pitchFamily="34" charset="0"/>
                  <a:cs typeface="Arial" panose="020B0604020202020204" pitchFamily="34" charset="0"/>
                </a:rPr>
                <a:t> compared to previously published European population estimates, as well as anxiety, depression, and impaired productivity. </a:t>
              </a:r>
            </a:p>
            <a:p>
              <a:pPr>
                <a:lnSpc>
                  <a:spcPct val="90000"/>
                </a:lnSpc>
                <a:spcBef>
                  <a:spcPts val="400"/>
                </a:spcBef>
              </a:pPr>
              <a:r>
                <a:rPr lang="en-US" sz="700" dirty="0">
                  <a:latin typeface="Arial"/>
                  <a:cs typeface="Arial"/>
                </a:rPr>
                <a:t>While data for care-partners of FSGS patients was limited, care-partners of </a:t>
              </a:r>
              <a:r>
                <a:rPr lang="en-US" sz="700" dirty="0" err="1">
                  <a:latin typeface="Arial"/>
                  <a:cs typeface="Arial"/>
                </a:rPr>
                <a:t>IgAN</a:t>
              </a:r>
              <a:r>
                <a:rPr lang="en-US" sz="700" dirty="0">
                  <a:latin typeface="Arial"/>
                  <a:cs typeface="Arial"/>
                </a:rPr>
                <a:t> patients also experience impaired </a:t>
              </a:r>
              <a:r>
                <a:rPr lang="en-US" sz="700" dirty="0" err="1">
                  <a:latin typeface="Arial"/>
                  <a:cs typeface="Arial"/>
                </a:rPr>
                <a:t>HRQoL</a:t>
              </a:r>
              <a:r>
                <a:rPr lang="en-US" sz="700" dirty="0">
                  <a:latin typeface="Arial"/>
                  <a:cs typeface="Arial"/>
                </a:rPr>
                <a:t>, particularly in terms of mental components, and reduced overall productivity.</a:t>
              </a:r>
            </a:p>
          </p:txBody>
        </p:sp>
        <p:sp>
          <p:nvSpPr>
            <p:cNvPr id="38" name="Rectangle 28">
              <a:extLst>
                <a:ext uri="{FF2B5EF4-FFF2-40B4-BE49-F238E27FC236}">
                  <a16:creationId xmlns:a16="http://schemas.microsoft.com/office/drawing/2014/main" id="{B3BB9E1D-6C9B-E104-D46D-EF37B2A47D26}"/>
                </a:ext>
              </a:extLst>
            </p:cNvPr>
            <p:cNvSpPr>
              <a:spLocks noChangeArrowheads="1"/>
            </p:cNvSpPr>
            <p:nvPr/>
          </p:nvSpPr>
          <p:spPr bwMode="auto">
            <a:xfrm>
              <a:off x="9991255" y="3369085"/>
              <a:ext cx="2141360" cy="2046247"/>
            </a:xfrm>
            <a:prstGeom prst="rect">
              <a:avLst/>
            </a:prstGeom>
            <a:solidFill>
              <a:schemeClr val="bg1"/>
            </a:solidFill>
            <a:ln w="6350">
              <a:solidFill>
                <a:srgbClr val="FBC817"/>
              </a:solidFill>
              <a:miter lim="800000"/>
              <a:headEnd/>
              <a:tailEnd/>
            </a:ln>
            <a:effectLst/>
          </p:spPr>
          <p:txBody>
            <a:bodyPr wrap="square" lIns="61936" tIns="28800" rIns="61936" bIns="48768" anchor="t">
              <a:noAutofit/>
            </a:bodyPr>
            <a:lstStyle/>
            <a:p>
              <a:pPr defTabSz="257980" eaLnBrk="0" hangingPunct="0"/>
              <a:r>
                <a:rPr lang="en-US" sz="948" b="1" cap="all" dirty="0">
                  <a:latin typeface="Arial" panose="020B0604020202020204" pitchFamily="34" charset="0"/>
                  <a:cs typeface="Arial" panose="020B0604020202020204" pitchFamily="34" charset="0"/>
                </a:rPr>
                <a:t>References</a:t>
              </a:r>
            </a:p>
            <a:p>
              <a:pPr marL="115570" indent="-115570">
                <a:spcBef>
                  <a:spcPts val="271"/>
                </a:spcBef>
                <a:spcAft>
                  <a:spcPts val="203"/>
                </a:spcAft>
                <a:buAutoNum type="arabicPeriod"/>
              </a:pPr>
              <a:r>
                <a:rPr lang="en-US" sz="350" dirty="0" err="1">
                  <a:latin typeface="Arial" panose="020B0604020202020204" pitchFamily="34" charset="0"/>
                  <a:ea typeface="Calibri" panose="020F0502020204030204" pitchFamily="34" charset="0"/>
                  <a:cs typeface="Arial" panose="020B0604020202020204" pitchFamily="34" charset="0"/>
                </a:rPr>
                <a:t>Bensink</a:t>
              </a:r>
              <a:r>
                <a:rPr lang="en-US" sz="350" dirty="0">
                  <a:latin typeface="Arial" panose="020B0604020202020204" pitchFamily="34" charset="0"/>
                  <a:ea typeface="Calibri" panose="020F0502020204030204" pitchFamily="34" charset="0"/>
                  <a:cs typeface="Arial" panose="020B0604020202020204" pitchFamily="34" charset="0"/>
                </a:rPr>
                <a:t> ME, Goldschmidt D, et al. Kidney Failure Attributed to Focal Segmental Glomerulosclerosis: A USRDS Retrospective Cohort Study of Epidemiology, Treatment Modalities, and Economic Burden. Kidney Med. 2023 Nov 27;6(2):100760.</a:t>
              </a:r>
            </a:p>
            <a:p>
              <a:pPr marL="115570" indent="-115570">
                <a:spcAft>
                  <a:spcPts val="203"/>
                </a:spcAft>
                <a:buAutoNum type="arabicPeriod"/>
              </a:pPr>
              <a:r>
                <a:rPr lang="en-US" sz="350" dirty="0" err="1">
                  <a:latin typeface="Arial" panose="020B0604020202020204" pitchFamily="34" charset="0"/>
                  <a:ea typeface="Calibri" panose="020F0502020204030204" pitchFamily="34" charset="0"/>
                  <a:cs typeface="Arial" panose="020B0604020202020204" pitchFamily="34" charset="0"/>
                </a:rPr>
                <a:t>Szklarzewicz</a:t>
              </a:r>
              <a:r>
                <a:rPr lang="en-US" sz="350" dirty="0">
                  <a:latin typeface="Arial" panose="020B0604020202020204" pitchFamily="34" charset="0"/>
                  <a:ea typeface="Calibri" panose="020F0502020204030204" pitchFamily="34" charset="0"/>
                  <a:cs typeface="Arial" panose="020B0604020202020204" pitchFamily="34" charset="0"/>
                </a:rPr>
                <a:t> J, Leicester L. Humanistic Burden of Rare Kidney Diseases; Understanding the Impact of FSGS and </a:t>
              </a:r>
              <a:r>
                <a:rPr lang="en-US" sz="350" dirty="0" err="1">
                  <a:latin typeface="Arial" panose="020B0604020202020204" pitchFamily="34" charset="0"/>
                  <a:ea typeface="Calibri" panose="020F0502020204030204" pitchFamily="34" charset="0"/>
                  <a:cs typeface="Arial" panose="020B0604020202020204" pitchFamily="34" charset="0"/>
                </a:rPr>
                <a:t>IgAN</a:t>
              </a:r>
              <a:r>
                <a:rPr lang="en-US" sz="350" dirty="0">
                  <a:latin typeface="Arial" panose="020B0604020202020204" pitchFamily="34" charset="0"/>
                  <a:ea typeface="Calibri" panose="020F0502020204030204" pitchFamily="34" charset="0"/>
                  <a:cs typeface="Arial" panose="020B0604020202020204" pitchFamily="34" charset="0"/>
                </a:rPr>
                <a:t> on Patients and Caregivers: The HONUS Rationale and Study Design. 2021.</a:t>
              </a:r>
            </a:p>
            <a:p>
              <a:pPr marL="115570" indent="-115570">
                <a:spcAft>
                  <a:spcPts val="203"/>
                </a:spcAft>
                <a:buAutoNum type="arabicPeriod"/>
              </a:pPr>
              <a:r>
                <a:rPr lang="en-US" sz="350" dirty="0" err="1">
                  <a:latin typeface="Arial" panose="020B0604020202020204" pitchFamily="34" charset="0"/>
                  <a:ea typeface="Calibri" panose="020F0502020204030204" pitchFamily="34" charset="0"/>
                  <a:cs typeface="Arial" panose="020B0604020202020204" pitchFamily="34" charset="0"/>
                </a:rPr>
                <a:t>Szklarzewicz</a:t>
              </a:r>
              <a:r>
                <a:rPr lang="en-US" sz="350" dirty="0">
                  <a:latin typeface="Arial" panose="020B0604020202020204" pitchFamily="34" charset="0"/>
                  <a:ea typeface="Calibri" panose="020F0502020204030204" pitchFamily="34" charset="0"/>
                  <a:cs typeface="Arial" panose="020B0604020202020204" pitchFamily="34" charset="0"/>
                </a:rPr>
                <a:t> J, </a:t>
              </a:r>
              <a:r>
                <a:rPr lang="en-US" sz="350" dirty="0" err="1">
                  <a:latin typeface="Arial" panose="020B0604020202020204" pitchFamily="34" charset="0"/>
                  <a:ea typeface="Calibri" panose="020F0502020204030204" pitchFamily="34" charset="0"/>
                  <a:cs typeface="Arial" panose="020B0604020202020204" pitchFamily="34" charset="0"/>
                </a:rPr>
                <a:t>Bensink</a:t>
              </a:r>
              <a:r>
                <a:rPr lang="en-US" sz="350" dirty="0">
                  <a:latin typeface="Arial" panose="020B0604020202020204" pitchFamily="34" charset="0"/>
                  <a:ea typeface="Calibri" panose="020F0502020204030204" pitchFamily="34" charset="0"/>
                  <a:cs typeface="Arial" panose="020B0604020202020204" pitchFamily="34" charset="0"/>
                </a:rPr>
                <a:t> ME, et al. #5300 HUMANISTIC BURDEN OF RARE KIDNEY DISEASES: UNDERSTANDING THE IMPACT OF IGAN AND FSGS ON PATIENTS AND CARE-PARTNERS STUDY (HONUS): A US IGAN RESULTS UPDATE, Nephrology Dialysis Transplantation, Volume 38, Issue Supplement_1, June 2023, gfad063c_5300</a:t>
              </a:r>
            </a:p>
            <a:p>
              <a:pPr marL="115570" indent="-115570">
                <a:spcAft>
                  <a:spcPts val="203"/>
                </a:spcAft>
                <a:buAutoNum type="arabicPeriod"/>
              </a:pPr>
              <a:r>
                <a:rPr lang="en-US" sz="350" dirty="0" err="1">
                  <a:latin typeface="Arial"/>
                  <a:ea typeface="Calibri"/>
                  <a:cs typeface="Arial"/>
                </a:rPr>
                <a:t>Szklarzewicz</a:t>
              </a:r>
              <a:r>
                <a:rPr lang="en-US" sz="350" dirty="0">
                  <a:latin typeface="Arial"/>
                  <a:ea typeface="Calibri"/>
                  <a:cs typeface="Arial"/>
                </a:rPr>
                <a:t> J, </a:t>
              </a:r>
              <a:r>
                <a:rPr lang="en-US" sz="350" dirty="0" err="1">
                  <a:latin typeface="Arial"/>
                  <a:ea typeface="Calibri"/>
                  <a:cs typeface="Arial"/>
                </a:rPr>
                <a:t>Bensink</a:t>
              </a:r>
              <a:r>
                <a:rPr lang="en-US" sz="350" dirty="0">
                  <a:latin typeface="Arial"/>
                  <a:ea typeface="Calibri"/>
                  <a:cs typeface="Arial"/>
                </a:rPr>
                <a:t> ME, et al. The Humanistic Burden of Rare Kidney Diseases: Understanding the Impact of Focal Segmental Glomerulosclerosis (FSGS) and Immunoglobulin A Nephropathy (</a:t>
              </a:r>
              <a:r>
                <a:rPr lang="en-US" sz="350" dirty="0" err="1">
                  <a:latin typeface="Arial"/>
                  <a:ea typeface="Calibri"/>
                  <a:cs typeface="Arial"/>
                </a:rPr>
                <a:t>IgAN</a:t>
              </a:r>
              <a:r>
                <a:rPr lang="en-US" sz="350" dirty="0">
                  <a:latin typeface="Arial"/>
                  <a:ea typeface="Calibri"/>
                  <a:cs typeface="Arial"/>
                </a:rPr>
                <a:t>) on Patients and Caregivers Study (HONUS): Results for FSGS in the United States (US). Poster TH-PO597: </a:t>
              </a:r>
              <a:r>
                <a:rPr lang="en-US" sz="350" dirty="0">
                  <a:solidFill>
                    <a:srgbClr val="000000"/>
                  </a:solidFill>
                  <a:latin typeface="Arial"/>
                  <a:ea typeface="Calibri"/>
                  <a:cs typeface="Arial"/>
                </a:rPr>
                <a:t>Presented at the</a:t>
              </a:r>
              <a:r>
                <a:rPr lang="en-US" sz="350" dirty="0">
                  <a:latin typeface="Arial"/>
                  <a:ea typeface="Calibri"/>
                  <a:cs typeface="Arial"/>
                </a:rPr>
                <a:t> American Society of Nephrology (ASN) Kidney Week 2023; November 2-5, 2023; Philadelphia, PA.</a:t>
              </a:r>
            </a:p>
            <a:p>
              <a:pPr marL="115570" indent="-115570">
                <a:spcAft>
                  <a:spcPts val="203"/>
                </a:spcAft>
                <a:buAutoNum type="arabicPeriod"/>
              </a:pPr>
              <a:r>
                <a:rPr lang="en-US" sz="350" dirty="0">
                  <a:latin typeface="Arial" panose="020B0604020202020204" pitchFamily="34" charset="0"/>
                  <a:ea typeface="Calibri" panose="020F0502020204030204" pitchFamily="34" charset="0"/>
                  <a:cs typeface="Arial" panose="020B0604020202020204" pitchFamily="34" charset="0"/>
                </a:rPr>
                <a:t>Hays RD. The medical outcomes study (</a:t>
              </a:r>
              <a:r>
                <a:rPr lang="en-US" sz="350" dirty="0" err="1">
                  <a:latin typeface="Arial" panose="020B0604020202020204" pitchFamily="34" charset="0"/>
                  <a:ea typeface="Calibri" panose="020F0502020204030204" pitchFamily="34" charset="0"/>
                  <a:cs typeface="Arial" panose="020B0604020202020204" pitchFamily="34" charset="0"/>
                </a:rPr>
                <a:t>mos</a:t>
              </a:r>
              <a:r>
                <a:rPr lang="en-US" sz="350" dirty="0">
                  <a:latin typeface="Arial" panose="020B0604020202020204" pitchFamily="34" charset="0"/>
                  <a:ea typeface="Calibri" panose="020F0502020204030204" pitchFamily="34" charset="0"/>
                  <a:cs typeface="Arial" panose="020B0604020202020204" pitchFamily="34" charset="0"/>
                </a:rPr>
                <a:t>) measures of patient adherence. J </a:t>
              </a:r>
              <a:r>
                <a:rPr lang="en-US" sz="350" dirty="0" err="1">
                  <a:latin typeface="Arial" panose="020B0604020202020204" pitchFamily="34" charset="0"/>
                  <a:ea typeface="Calibri" panose="020F0502020204030204" pitchFamily="34" charset="0"/>
                  <a:cs typeface="Arial" panose="020B0604020202020204" pitchFamily="34" charset="0"/>
                </a:rPr>
                <a:t>Behav</a:t>
              </a:r>
              <a:r>
                <a:rPr lang="en-US" sz="350" dirty="0">
                  <a:latin typeface="Arial" panose="020B0604020202020204" pitchFamily="34" charset="0"/>
                  <a:ea typeface="Calibri" panose="020F0502020204030204" pitchFamily="34" charset="0"/>
                  <a:cs typeface="Arial" panose="020B0604020202020204" pitchFamily="34" charset="0"/>
                </a:rPr>
                <a:t> Med. 1994;17:361-7. </a:t>
              </a:r>
            </a:p>
            <a:p>
              <a:pPr marL="115570" indent="-115570">
                <a:spcAft>
                  <a:spcPts val="203"/>
                </a:spcAft>
                <a:buAutoNum type="arabicPeriod"/>
              </a:pPr>
              <a:r>
                <a:rPr lang="en-US" sz="350" dirty="0">
                  <a:latin typeface="Arial"/>
                  <a:ea typeface="Calibri"/>
                  <a:cs typeface="Arial"/>
                </a:rPr>
                <a:t>Mark Kosinski JEW, Diane M. Turner-Bowker, et al. User's manual for the SF-12v2 health survey : with a supplement documenting the SF-12® health survey. </a:t>
              </a:r>
              <a:r>
                <a:rPr lang="en-US" sz="350" dirty="0" err="1">
                  <a:latin typeface="Arial"/>
                  <a:ea typeface="Calibri"/>
                  <a:cs typeface="Arial"/>
                </a:rPr>
                <a:t>QualityMetric</a:t>
              </a:r>
              <a:r>
                <a:rPr lang="en-US" sz="350" dirty="0">
                  <a:latin typeface="Arial"/>
                  <a:ea typeface="Calibri"/>
                  <a:cs typeface="Arial"/>
                </a:rPr>
                <a:t> Incorporated, Lincoln, RI; 2007.</a:t>
              </a:r>
            </a:p>
            <a:p>
              <a:pPr marL="115570" indent="-115570">
                <a:spcAft>
                  <a:spcPts val="203"/>
                </a:spcAft>
                <a:buAutoNum type="arabicPeriod"/>
              </a:pPr>
              <a:r>
                <a:rPr lang="en-US" sz="350" dirty="0">
                  <a:latin typeface="Arial" panose="020B0604020202020204" pitchFamily="34" charset="0"/>
                  <a:ea typeface="Calibri" panose="020F0502020204030204" pitchFamily="34" charset="0"/>
                  <a:cs typeface="Arial" panose="020B0604020202020204" pitchFamily="34" charset="0"/>
                </a:rPr>
                <a:t>Spitzer RL, Kroenke K, et al. A brief measure for assessing generalized anxiety disorder: the GAD-7. Archives of internal medicine. 2006;166(10):1092-1097. </a:t>
              </a:r>
            </a:p>
            <a:p>
              <a:pPr marL="115570" indent="-115570">
                <a:spcAft>
                  <a:spcPts val="203"/>
                </a:spcAft>
                <a:buAutoNum type="arabicPeriod"/>
              </a:pPr>
              <a:r>
                <a:rPr lang="en-US" sz="350" dirty="0">
                  <a:latin typeface="Arial" panose="020B0604020202020204" pitchFamily="34" charset="0"/>
                  <a:ea typeface="Calibri" panose="020F0502020204030204" pitchFamily="34" charset="0"/>
                  <a:cs typeface="Arial" panose="020B0604020202020204" pitchFamily="34" charset="0"/>
                </a:rPr>
                <a:t>Kroenke K, Spitzer RL, et al. The PHQ‐9: validity of a brief depression severity measure. Journal of general internal medicine. 2001;16(9):606-613. </a:t>
              </a:r>
            </a:p>
            <a:p>
              <a:pPr marL="115570" indent="-115570">
                <a:spcAft>
                  <a:spcPts val="203"/>
                </a:spcAft>
                <a:buAutoNum type="arabicPeriod"/>
              </a:pPr>
              <a:r>
                <a:rPr lang="en-US" sz="350" dirty="0">
                  <a:latin typeface="Arial" panose="020B0604020202020204" pitchFamily="34" charset="0"/>
                  <a:ea typeface="Calibri" panose="020F0502020204030204" pitchFamily="34" charset="0"/>
                  <a:cs typeface="Arial" panose="020B0604020202020204" pitchFamily="34" charset="0"/>
                </a:rPr>
                <a:t>Reilly MC, </a:t>
              </a:r>
              <a:r>
                <a:rPr lang="en-US" sz="350" dirty="0" err="1">
                  <a:latin typeface="Arial" panose="020B0604020202020204" pitchFamily="34" charset="0"/>
                  <a:ea typeface="Calibri" panose="020F0502020204030204" pitchFamily="34" charset="0"/>
                  <a:cs typeface="Arial" panose="020B0604020202020204" pitchFamily="34" charset="0"/>
                </a:rPr>
                <a:t>Zbrozek</a:t>
              </a:r>
              <a:r>
                <a:rPr lang="en-US" sz="350" dirty="0">
                  <a:latin typeface="Arial" panose="020B0604020202020204" pitchFamily="34" charset="0"/>
                  <a:ea typeface="Calibri" panose="020F0502020204030204" pitchFamily="34" charset="0"/>
                  <a:cs typeface="Arial" panose="020B0604020202020204" pitchFamily="34" charset="0"/>
                </a:rPr>
                <a:t> AS, et al. The validity and reproducibility of a work productivity and activity impairment instrument. Pharmacoeconomics. 1993;4(5):353-365. </a:t>
              </a:r>
            </a:p>
            <a:p>
              <a:pPr marL="115570" indent="-115570">
                <a:spcAft>
                  <a:spcPts val="203"/>
                </a:spcAft>
                <a:buAutoNum type="arabicPeriod"/>
              </a:pPr>
              <a:r>
                <a:rPr lang="en-US" sz="350" dirty="0" err="1">
                  <a:latin typeface="Arial" panose="020B0604020202020204" pitchFamily="34" charset="0"/>
                  <a:ea typeface="Calibri" panose="020F0502020204030204" pitchFamily="34" charset="0"/>
                  <a:cs typeface="Arial" panose="020B0604020202020204" pitchFamily="34" charset="0"/>
                </a:rPr>
                <a:t>Gandek</a:t>
              </a:r>
              <a:r>
                <a:rPr lang="en-US" sz="350" dirty="0">
                  <a:latin typeface="Arial" panose="020B0604020202020204" pitchFamily="34" charset="0"/>
                  <a:ea typeface="Calibri" panose="020F0502020204030204" pitchFamily="34" charset="0"/>
                  <a:cs typeface="Arial" panose="020B0604020202020204" pitchFamily="34" charset="0"/>
                </a:rPr>
                <a:t> B, Ware JE, et al. Cross-validation of item selection and scoring for the SF-12 Health Survey in nine countries: results from the IQOLA Project. International Quality of Life Assessment. J Clin Epidemiol. 1998 Nov;51(11):1171-8.</a:t>
              </a:r>
            </a:p>
          </p:txBody>
        </p:sp>
        <p:sp>
          <p:nvSpPr>
            <p:cNvPr id="5" name="Rectangle 4">
              <a:extLst>
                <a:ext uri="{FF2B5EF4-FFF2-40B4-BE49-F238E27FC236}">
                  <a16:creationId xmlns:a16="http://schemas.microsoft.com/office/drawing/2014/main" id="{F336DE4C-C26B-004A-BDA2-3E4BCB3A31B2}"/>
                </a:ext>
              </a:extLst>
            </p:cNvPr>
            <p:cNvSpPr>
              <a:spLocks noChangeArrowheads="1"/>
            </p:cNvSpPr>
            <p:nvPr/>
          </p:nvSpPr>
          <p:spPr bwMode="auto">
            <a:xfrm>
              <a:off x="9991255" y="2228556"/>
              <a:ext cx="2141360" cy="1078656"/>
            </a:xfrm>
            <a:prstGeom prst="rect">
              <a:avLst/>
            </a:prstGeom>
            <a:solidFill>
              <a:schemeClr val="bg1"/>
            </a:solidFill>
            <a:ln w="6350">
              <a:solidFill>
                <a:srgbClr val="FBC817"/>
              </a:solidFill>
              <a:miter lim="800000"/>
              <a:headEnd/>
              <a:tailEnd/>
            </a:ln>
            <a:effectLst/>
          </p:spPr>
          <p:txBody>
            <a:bodyPr wrap="square" lIns="61936" tIns="28800" rIns="61936" bIns="61936">
              <a:noAutofit/>
            </a:bodyPr>
            <a:lstStyle/>
            <a:p>
              <a:pPr defTabSz="257980" eaLnBrk="0" hangingPunct="0">
                <a:spcBef>
                  <a:spcPct val="50000"/>
                </a:spcBef>
              </a:pPr>
              <a:r>
                <a:rPr lang="en-US" sz="1084" b="1" cap="all" dirty="0">
                  <a:latin typeface="Arial" panose="020B0604020202020204" pitchFamily="34" charset="0"/>
                  <a:cs typeface="Arial" panose="020B0604020202020204" pitchFamily="34" charset="0"/>
                </a:rPr>
                <a:t>LIMITATIONS</a:t>
              </a:r>
            </a:p>
            <a:p>
              <a:pPr marL="96784" indent="-96784" defTabSz="910415">
                <a:spcBef>
                  <a:spcPts val="271"/>
                </a:spcBef>
                <a:spcAft>
                  <a:spcPts val="203"/>
                </a:spcAft>
                <a:buFont typeface="Arial" panose="020B0604020202020204" pitchFamily="34" charset="0"/>
                <a:buChar char="•"/>
              </a:pPr>
              <a:r>
                <a:rPr lang="en-US" sz="474" dirty="0">
                  <a:latin typeface="Arial"/>
                  <a:cs typeface="Arial"/>
                </a:rPr>
                <a:t>Selection bias may exist as participants who voluntarily participated in the survey may differ from those who did not participate; bias from self-reported responses may also be present.</a:t>
              </a:r>
            </a:p>
            <a:p>
              <a:pPr marL="96784" indent="-96784" defTabSz="910415">
                <a:spcAft>
                  <a:spcPts val="203"/>
                </a:spcAft>
                <a:buFont typeface="Arial" panose="020B0604020202020204" pitchFamily="34" charset="0"/>
                <a:buChar char="•"/>
              </a:pPr>
              <a:r>
                <a:rPr lang="en-US" sz="474" dirty="0">
                  <a:latin typeface="Arial"/>
                  <a:cs typeface="Arial"/>
                </a:rPr>
                <a:t>Due to low numbers, results for FSGS should be interpreted with caution and further research is warranted in this group.</a:t>
              </a:r>
            </a:p>
            <a:p>
              <a:pPr marL="96784" indent="-96784" defTabSz="910415">
                <a:spcAft>
                  <a:spcPts val="203"/>
                </a:spcAft>
                <a:buFont typeface="Arial" panose="020B0604020202020204" pitchFamily="34" charset="0"/>
                <a:buChar char="•"/>
              </a:pPr>
              <a:r>
                <a:rPr lang="en-US" sz="474" dirty="0">
                  <a:latin typeface="Arial"/>
                  <a:cs typeface="Arial"/>
                </a:rPr>
                <a:t>The study lacks a control group; use of historical European general population estimates is included for reference for SF-12 outcomes.</a:t>
              </a:r>
            </a:p>
            <a:p>
              <a:pPr marL="96784" indent="-96784" defTabSz="910415">
                <a:spcAft>
                  <a:spcPts val="203"/>
                </a:spcAft>
                <a:buFont typeface="Arial" panose="020B0604020202020204" pitchFamily="34" charset="0"/>
                <a:buChar char="•"/>
              </a:pPr>
              <a:r>
                <a:rPr lang="en-US" sz="474" dirty="0">
                  <a:latin typeface="Arial"/>
                  <a:cs typeface="Arial"/>
                </a:rPr>
                <a:t>Participant responses may be influenced by the COVID-19 pandemic. This broader circumstance may impact socioeconomic status, accessibility of care, health outcomes, and </a:t>
              </a:r>
              <a:r>
                <a:rPr lang="en-US" sz="474" dirty="0" err="1">
                  <a:latin typeface="Arial"/>
                  <a:cs typeface="Arial"/>
                </a:rPr>
                <a:t>HRQoL</a:t>
              </a:r>
              <a:r>
                <a:rPr lang="en-US" sz="474" dirty="0">
                  <a:latin typeface="Arial"/>
                  <a:cs typeface="Arial"/>
                </a:rPr>
                <a:t>.</a:t>
              </a:r>
            </a:p>
          </p:txBody>
        </p:sp>
        <p:sp>
          <p:nvSpPr>
            <p:cNvPr id="6" name="Rectangle 9">
              <a:extLst>
                <a:ext uri="{FF2B5EF4-FFF2-40B4-BE49-F238E27FC236}">
                  <a16:creationId xmlns:a16="http://schemas.microsoft.com/office/drawing/2014/main" id="{A8825831-1D6D-43C9-56C4-1182D46101BE}"/>
                </a:ext>
              </a:extLst>
            </p:cNvPr>
            <p:cNvSpPr>
              <a:spLocks noChangeArrowheads="1"/>
            </p:cNvSpPr>
            <p:nvPr/>
          </p:nvSpPr>
          <p:spPr bwMode="auto">
            <a:xfrm>
              <a:off x="9991255" y="6179946"/>
              <a:ext cx="2141360" cy="516690"/>
            </a:xfrm>
            <a:prstGeom prst="rect">
              <a:avLst/>
            </a:prstGeom>
            <a:solidFill>
              <a:schemeClr val="bg1"/>
            </a:solidFill>
            <a:ln w="6350">
              <a:solidFill>
                <a:srgbClr val="FBC817"/>
              </a:solidFill>
              <a:miter lim="800000"/>
              <a:headEnd/>
              <a:tailEnd/>
            </a:ln>
            <a:effectLst/>
          </p:spPr>
          <p:txBody>
            <a:bodyPr wrap="square" lIns="61936" tIns="36000" rIns="61936" bIns="61936">
              <a:noAutofit/>
            </a:bodyPr>
            <a:lstStyle/>
            <a:p>
              <a:pPr defTabSz="257980" eaLnBrk="0" hangingPunct="0">
                <a:spcBef>
                  <a:spcPct val="50000"/>
                </a:spcBef>
              </a:pPr>
              <a:r>
                <a:rPr lang="en-GB" sz="700" b="1" cap="all" dirty="0">
                  <a:latin typeface="Arial" panose="020B0604020202020204" pitchFamily="34" charset="0"/>
                  <a:cs typeface="Arial" panose="020B0604020202020204" pitchFamily="34" charset="0"/>
                </a:rPr>
                <a:t>DISCLOSURES</a:t>
              </a:r>
            </a:p>
            <a:p>
              <a:pPr marR="22432">
                <a:spcAft>
                  <a:spcPts val="203"/>
                </a:spcAft>
              </a:pPr>
              <a:r>
                <a:rPr lang="en-US" sz="350" b="1" dirty="0">
                  <a:latin typeface="Arial" panose="020B0604020202020204" pitchFamily="34" charset="0"/>
                  <a:cs typeface="Arial" panose="020B0604020202020204" pitchFamily="34" charset="0"/>
                </a:rPr>
                <a:t>JS, UF, DG, KG, KK-Z, KH, DR, BS, PS, KT:</a:t>
              </a:r>
            </a:p>
            <a:p>
              <a:pPr marR="22432">
                <a:spcAft>
                  <a:spcPts val="203"/>
                </a:spcAft>
              </a:pPr>
              <a:r>
                <a:rPr lang="en-US" sz="350" dirty="0">
                  <a:latin typeface="Arial" panose="020B0604020202020204" pitchFamily="34" charset="0"/>
                  <a:cs typeface="Arial" panose="020B0604020202020204" pitchFamily="34" charset="0"/>
                </a:rPr>
                <a:t>Received consultancy fees from </a:t>
              </a:r>
              <a:r>
                <a:rPr lang="en-US" sz="350" dirty="0" err="1">
                  <a:latin typeface="Arial" panose="020B0604020202020204" pitchFamily="34" charset="0"/>
                  <a:cs typeface="Arial" panose="020B0604020202020204" pitchFamily="34" charset="0"/>
                </a:rPr>
                <a:t>Travere</a:t>
              </a:r>
              <a:r>
                <a:rPr lang="en-US" sz="350" dirty="0">
                  <a:latin typeface="Arial" panose="020B0604020202020204" pitchFamily="34" charset="0"/>
                  <a:cs typeface="Arial" panose="020B0604020202020204" pitchFamily="34" charset="0"/>
                </a:rPr>
                <a:t> Therapeutics, Inc.</a:t>
              </a:r>
            </a:p>
            <a:p>
              <a:pPr marR="22432">
                <a:spcAft>
                  <a:spcPts val="203"/>
                </a:spcAft>
              </a:pPr>
              <a:r>
                <a:rPr lang="en-US" sz="350" b="1" dirty="0">
                  <a:latin typeface="Arial" panose="020B0604020202020204" pitchFamily="34" charset="0"/>
                  <a:cs typeface="Arial" panose="020B0604020202020204" pitchFamily="34" charset="0"/>
                </a:rPr>
                <a:t>MB, BH: </a:t>
              </a:r>
              <a:r>
                <a:rPr lang="en-US" sz="350" dirty="0">
                  <a:latin typeface="Arial" panose="020B0604020202020204" pitchFamily="34" charset="0"/>
                  <a:cs typeface="Arial" panose="020B0604020202020204" pitchFamily="34" charset="0"/>
                </a:rPr>
                <a:t>Employee, </a:t>
              </a:r>
              <a:r>
                <a:rPr lang="en-US" sz="350" dirty="0" err="1">
                  <a:latin typeface="Arial" panose="020B0604020202020204" pitchFamily="34" charset="0"/>
                  <a:cs typeface="Arial" panose="020B0604020202020204" pitchFamily="34" charset="0"/>
                </a:rPr>
                <a:t>Travere</a:t>
              </a:r>
              <a:r>
                <a:rPr lang="en-US" sz="350" dirty="0">
                  <a:latin typeface="Arial" panose="020B0604020202020204" pitchFamily="34" charset="0"/>
                  <a:cs typeface="Arial" panose="020B0604020202020204" pitchFamily="34" charset="0"/>
                </a:rPr>
                <a:t> Therapeutics, Inc.</a:t>
              </a:r>
            </a:p>
            <a:p>
              <a:pPr marR="22432">
                <a:spcAft>
                  <a:spcPts val="203"/>
                </a:spcAft>
              </a:pPr>
              <a:r>
                <a:rPr lang="en-US" sz="350" b="1" dirty="0">
                  <a:latin typeface="Arial" panose="020B0604020202020204" pitchFamily="34" charset="0"/>
                  <a:cs typeface="Arial" panose="020B0604020202020204" pitchFamily="34" charset="0"/>
                </a:rPr>
                <a:t>NCH, CX, JL, KG, Z-YZ: </a:t>
              </a:r>
              <a:r>
                <a:rPr lang="en-US" sz="350" dirty="0">
                  <a:latin typeface="Arial" panose="020B0604020202020204" pitchFamily="34" charset="0"/>
                  <a:cs typeface="Arial" panose="020B0604020202020204" pitchFamily="34" charset="0"/>
                </a:rPr>
                <a:t>Employees of Analysis Group, which received consultancy fees from </a:t>
              </a:r>
              <a:r>
                <a:rPr lang="en-US" sz="350" dirty="0" err="1">
                  <a:latin typeface="Arial" panose="020B0604020202020204" pitchFamily="34" charset="0"/>
                  <a:cs typeface="Arial" panose="020B0604020202020204" pitchFamily="34" charset="0"/>
                </a:rPr>
                <a:t>Travere</a:t>
              </a:r>
              <a:r>
                <a:rPr lang="en-US" sz="350" dirty="0">
                  <a:latin typeface="Arial" panose="020B0604020202020204" pitchFamily="34" charset="0"/>
                  <a:cs typeface="Arial" panose="020B0604020202020204" pitchFamily="34" charset="0"/>
                </a:rPr>
                <a:t> Therapeutics, Inc.</a:t>
              </a:r>
            </a:p>
          </p:txBody>
        </p:sp>
        <p:sp>
          <p:nvSpPr>
            <p:cNvPr id="76" name="Rectangle 9">
              <a:extLst>
                <a:ext uri="{FF2B5EF4-FFF2-40B4-BE49-F238E27FC236}">
                  <a16:creationId xmlns:a16="http://schemas.microsoft.com/office/drawing/2014/main" id="{476A0CE7-F8CF-69AD-203B-E7E92BE8FE0A}"/>
                </a:ext>
              </a:extLst>
            </p:cNvPr>
            <p:cNvSpPr>
              <a:spLocks noChangeArrowheads="1"/>
            </p:cNvSpPr>
            <p:nvPr/>
          </p:nvSpPr>
          <p:spPr bwMode="auto">
            <a:xfrm>
              <a:off x="9991255" y="5477205"/>
              <a:ext cx="2141360" cy="344807"/>
            </a:xfrm>
            <a:prstGeom prst="rect">
              <a:avLst/>
            </a:prstGeom>
            <a:solidFill>
              <a:schemeClr val="bg1"/>
            </a:solidFill>
            <a:ln w="6350">
              <a:solidFill>
                <a:srgbClr val="FBC817"/>
              </a:solidFill>
              <a:miter lim="800000"/>
              <a:headEnd/>
              <a:tailEnd/>
            </a:ln>
            <a:effectLst/>
          </p:spPr>
          <p:txBody>
            <a:bodyPr wrap="square" lIns="61936" tIns="36000" rIns="61936" bIns="61936">
              <a:noAutofit/>
            </a:bodyPr>
            <a:lstStyle/>
            <a:p>
              <a:pPr defTabSz="257980" eaLnBrk="0" hangingPunct="0">
                <a:spcBef>
                  <a:spcPct val="50000"/>
                </a:spcBef>
              </a:pPr>
              <a:r>
                <a:rPr lang="en-GB" sz="800" b="1" cap="all" dirty="0">
                  <a:latin typeface="Arial" panose="020B0604020202020204" pitchFamily="34" charset="0"/>
                  <a:cs typeface="Arial" panose="020B0604020202020204" pitchFamily="34" charset="0"/>
                </a:rPr>
                <a:t>Acknowledgements</a:t>
              </a:r>
            </a:p>
            <a:p>
              <a:pPr marR="22432">
                <a:spcAft>
                  <a:spcPts val="203"/>
                </a:spcAft>
              </a:pPr>
              <a:r>
                <a:rPr lang="en-US" sz="350" dirty="0">
                  <a:latin typeface="Arial" panose="020B0604020202020204" pitchFamily="34" charset="0"/>
                  <a:cs typeface="Arial" panose="020B0604020202020204" pitchFamily="34" charset="0"/>
                </a:rPr>
                <a:t>We wish to acknowledge all HONUS survey respondents who gave up their time to provide these data. Your contributions are critical to understanding the burden of these rare kidney diseases, thank you.</a:t>
              </a:r>
            </a:p>
          </p:txBody>
        </p:sp>
        <p:sp>
          <p:nvSpPr>
            <p:cNvPr id="42" name="Rectangle 9">
              <a:extLst>
                <a:ext uri="{FF2B5EF4-FFF2-40B4-BE49-F238E27FC236}">
                  <a16:creationId xmlns:a16="http://schemas.microsoft.com/office/drawing/2014/main" id="{A4DB6105-648C-3B3E-B9D5-850C468B6AB2}"/>
                </a:ext>
              </a:extLst>
            </p:cNvPr>
            <p:cNvSpPr>
              <a:spLocks noChangeArrowheads="1"/>
            </p:cNvSpPr>
            <p:nvPr/>
          </p:nvSpPr>
          <p:spPr bwMode="auto">
            <a:xfrm>
              <a:off x="9991255" y="5883885"/>
              <a:ext cx="2141360" cy="234187"/>
            </a:xfrm>
            <a:prstGeom prst="rect">
              <a:avLst/>
            </a:prstGeom>
            <a:solidFill>
              <a:schemeClr val="bg1"/>
            </a:solidFill>
            <a:ln w="6350">
              <a:solidFill>
                <a:srgbClr val="FBC817"/>
              </a:solidFill>
              <a:miter lim="800000"/>
              <a:headEnd/>
              <a:tailEnd/>
            </a:ln>
            <a:effectLst/>
          </p:spPr>
          <p:txBody>
            <a:bodyPr wrap="square" lIns="61936" tIns="36000" rIns="61936" bIns="61936">
              <a:noAutofit/>
            </a:bodyPr>
            <a:lstStyle/>
            <a:p>
              <a:pPr defTabSz="257980" eaLnBrk="0" hangingPunct="0">
                <a:spcBef>
                  <a:spcPct val="50000"/>
                </a:spcBef>
              </a:pPr>
              <a:r>
                <a:rPr lang="en-GB" sz="700" b="1" cap="all" dirty="0">
                  <a:latin typeface="Arial" panose="020B0604020202020204" pitchFamily="34" charset="0"/>
                  <a:cs typeface="Arial" panose="020B0604020202020204" pitchFamily="34" charset="0"/>
                </a:rPr>
                <a:t>FUNDING STATEMENT</a:t>
              </a:r>
            </a:p>
            <a:p>
              <a:pPr marR="22432">
                <a:spcAft>
                  <a:spcPts val="203"/>
                </a:spcAft>
              </a:pPr>
              <a:r>
                <a:rPr lang="en-US" sz="350" dirty="0">
                  <a:latin typeface="Arial" panose="020B0604020202020204" pitchFamily="34" charset="0"/>
                  <a:cs typeface="Arial" panose="020B0604020202020204" pitchFamily="34" charset="0"/>
                </a:rPr>
                <a:t>This study was funded by </a:t>
              </a:r>
              <a:r>
                <a:rPr lang="en-US" sz="350" dirty="0" err="1">
                  <a:latin typeface="Arial" panose="020B0604020202020204" pitchFamily="34" charset="0"/>
                  <a:cs typeface="Arial" panose="020B0604020202020204" pitchFamily="34" charset="0"/>
                </a:rPr>
                <a:t>Travere</a:t>
              </a:r>
              <a:r>
                <a:rPr lang="en-US" sz="350" dirty="0">
                  <a:latin typeface="Arial" panose="020B0604020202020204" pitchFamily="34" charset="0"/>
                  <a:cs typeface="Arial" panose="020B0604020202020204" pitchFamily="34" charset="0"/>
                </a:rPr>
                <a:t> Therapeutics, Inc.</a:t>
              </a:r>
            </a:p>
          </p:txBody>
        </p:sp>
      </p:grpSp>
      <p:graphicFrame>
        <p:nvGraphicFramePr>
          <p:cNvPr id="61" name="Table 60">
            <a:extLst>
              <a:ext uri="{FF2B5EF4-FFF2-40B4-BE49-F238E27FC236}">
                <a16:creationId xmlns:a16="http://schemas.microsoft.com/office/drawing/2014/main" id="{C15C02D0-F2FC-C4E1-A35F-1E0DA8D56FBE}"/>
              </a:ext>
            </a:extLst>
          </p:cNvPr>
          <p:cNvGraphicFramePr>
            <a:graphicFrameLocks noGrp="1"/>
          </p:cNvGraphicFramePr>
          <p:nvPr>
            <p:extLst>
              <p:ext uri="{D42A27DB-BD31-4B8C-83A1-F6EECF244321}">
                <p14:modId xmlns:p14="http://schemas.microsoft.com/office/powerpoint/2010/main" val="523024487"/>
              </p:ext>
            </p:extLst>
          </p:nvPr>
        </p:nvGraphicFramePr>
        <p:xfrm>
          <a:off x="3650307" y="1026070"/>
          <a:ext cx="2450406" cy="1334319"/>
        </p:xfrm>
        <a:graphic>
          <a:graphicData uri="http://schemas.openxmlformats.org/drawingml/2006/table">
            <a:tbl>
              <a:tblPr firstRow="1" firstCol="1" bandRow="1">
                <a:tableStyleId>{2D5ABB26-0587-4C30-8999-92F81FD0307C}</a:tableStyleId>
              </a:tblPr>
              <a:tblGrid>
                <a:gridCol w="411166">
                  <a:extLst>
                    <a:ext uri="{9D8B030D-6E8A-4147-A177-3AD203B41FA5}">
                      <a16:colId xmlns:a16="http://schemas.microsoft.com/office/drawing/2014/main" val="1289127444"/>
                    </a:ext>
                  </a:extLst>
                </a:gridCol>
                <a:gridCol w="509810">
                  <a:extLst>
                    <a:ext uri="{9D8B030D-6E8A-4147-A177-3AD203B41FA5}">
                      <a16:colId xmlns:a16="http://schemas.microsoft.com/office/drawing/2014/main" val="2317503431"/>
                    </a:ext>
                  </a:extLst>
                </a:gridCol>
                <a:gridCol w="509810">
                  <a:extLst>
                    <a:ext uri="{9D8B030D-6E8A-4147-A177-3AD203B41FA5}">
                      <a16:colId xmlns:a16="http://schemas.microsoft.com/office/drawing/2014/main" val="4133050530"/>
                    </a:ext>
                  </a:extLst>
                </a:gridCol>
                <a:gridCol w="509810">
                  <a:extLst>
                    <a:ext uri="{9D8B030D-6E8A-4147-A177-3AD203B41FA5}">
                      <a16:colId xmlns:a16="http://schemas.microsoft.com/office/drawing/2014/main" val="742537652"/>
                    </a:ext>
                  </a:extLst>
                </a:gridCol>
                <a:gridCol w="509810">
                  <a:extLst>
                    <a:ext uri="{9D8B030D-6E8A-4147-A177-3AD203B41FA5}">
                      <a16:colId xmlns:a16="http://schemas.microsoft.com/office/drawing/2014/main" val="2949419602"/>
                    </a:ext>
                  </a:extLst>
                </a:gridCol>
              </a:tblGrid>
              <a:tr h="98894">
                <a:tc>
                  <a:txBody>
                    <a:bodyPr/>
                    <a:lstStyle/>
                    <a:p>
                      <a:pPr>
                        <a:lnSpc>
                          <a:spcPct val="107000"/>
                        </a:lnSpc>
                        <a:spcAft>
                          <a:spcPts val="800"/>
                        </a:spcAft>
                      </a:pPr>
                      <a:endParaRPr lang="en-US" sz="5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tc gridSpan="2">
                  <a:txBody>
                    <a:bodyPr/>
                    <a:lstStyle/>
                    <a:p>
                      <a:pPr algn="ctr">
                        <a:lnSpc>
                          <a:spcPct val="100000"/>
                        </a:lnSpc>
                        <a:spcAft>
                          <a:spcPts val="800"/>
                        </a:spcAft>
                      </a:pPr>
                      <a:r>
                        <a:rPr lang="en-US" sz="500" b="1" dirty="0" err="1">
                          <a:solidFill>
                            <a:schemeClr val="tx1">
                              <a:lumMod val="75000"/>
                              <a:lumOff val="25000"/>
                            </a:schemeClr>
                          </a:solidFill>
                          <a:effectLst/>
                          <a:latin typeface="Arial" panose="020B0604020202020204" pitchFamily="34" charset="0"/>
                          <a:cs typeface="Arial" panose="020B0604020202020204" pitchFamily="34" charset="0"/>
                        </a:rPr>
                        <a:t>IgAN</a:t>
                      </a:r>
                      <a:endParaRPr lang="en-US" sz="5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b">
                    <a:lnT w="6350" cap="flat" cmpd="sng" algn="ctr">
                      <a:solidFill>
                        <a:schemeClr val="tx1">
                          <a:lumMod val="50000"/>
                          <a:lumOff val="50000"/>
                        </a:schemeClr>
                      </a:solidFill>
                      <a:prstDash val="solid"/>
                      <a:round/>
                      <a:headEnd type="none" w="med" len="med"/>
                      <a:tailEnd type="none" w="med" len="med"/>
                    </a:lnT>
                    <a:solidFill>
                      <a:schemeClr val="bg1">
                        <a:lumMod val="95000"/>
                      </a:schemeClr>
                    </a:solidFill>
                  </a:tcPr>
                </a:tc>
                <a:tc hMerge="1">
                  <a:txBody>
                    <a:bodyPr/>
                    <a:lstStyle/>
                    <a:p>
                      <a:pPr algn="ctr">
                        <a:lnSpc>
                          <a:spcPct val="100000"/>
                        </a:lnSpc>
                        <a:spcAft>
                          <a:spcPts val="800"/>
                        </a:spcAft>
                      </a:pPr>
                      <a:endParaRPr lang="en-US" sz="1100">
                        <a:effectLst/>
                        <a:latin typeface="+mn-lt"/>
                        <a:ea typeface="Arial" panose="020B0604020202020204" pitchFamily="34" charset="0"/>
                        <a:cs typeface="Times New Roman" panose="02020603050405020304" pitchFamily="18" charset="0"/>
                      </a:endParaRPr>
                    </a:p>
                  </a:txBody>
                  <a:tcPr marL="59158" marR="59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gridSpan="2">
                  <a:txBody>
                    <a:bodyPr/>
                    <a:lstStyle/>
                    <a:p>
                      <a:pPr algn="ctr">
                        <a:lnSpc>
                          <a:spcPct val="100000"/>
                        </a:lnSpc>
                        <a:spcAft>
                          <a:spcPts val="800"/>
                        </a:spcAft>
                      </a:pPr>
                      <a:r>
                        <a:rPr lang="en-US" sz="500" b="1" dirty="0">
                          <a:solidFill>
                            <a:schemeClr val="tx1">
                              <a:lumMod val="75000"/>
                              <a:lumOff val="25000"/>
                            </a:schemeClr>
                          </a:solidFill>
                          <a:effectLst/>
                          <a:latin typeface="Arial" panose="020B0604020202020204" pitchFamily="34" charset="0"/>
                          <a:cs typeface="Arial" panose="020B0604020202020204" pitchFamily="34" charset="0"/>
                        </a:rPr>
                        <a:t>FSGS</a:t>
                      </a:r>
                      <a:endParaRPr lang="en-US" sz="5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b">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solidFill>
                      <a:schemeClr val="bg1">
                        <a:lumMod val="85000"/>
                      </a:schemeClr>
                    </a:solidFill>
                  </a:tcPr>
                </a:tc>
                <a:tc hMerge="1">
                  <a:txBody>
                    <a:bodyPr/>
                    <a:lstStyle/>
                    <a:p>
                      <a:pPr algn="ctr">
                        <a:lnSpc>
                          <a:spcPct val="100000"/>
                        </a:lnSpc>
                        <a:spcAft>
                          <a:spcPts val="800"/>
                        </a:spcAft>
                      </a:pPr>
                      <a:endParaRPr lang="en-US" sz="1100">
                        <a:effectLst/>
                        <a:latin typeface="+mn-lt"/>
                        <a:ea typeface="Arial" panose="020B0604020202020204" pitchFamily="34" charset="0"/>
                        <a:cs typeface="Times New Roman" panose="02020603050405020304" pitchFamily="18" charset="0"/>
                      </a:endParaRPr>
                    </a:p>
                  </a:txBody>
                  <a:tcPr marL="59158" marR="59158"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extLst>
                  <a:ext uri="{0D108BD9-81ED-4DB2-BD59-A6C34878D82A}">
                    <a16:rowId xmlns:a16="http://schemas.microsoft.com/office/drawing/2014/main" val="32645941"/>
                  </a:ext>
                </a:extLst>
              </a:tr>
              <a:tr h="205776">
                <a:tc>
                  <a:txBody>
                    <a:bodyPr/>
                    <a:lstStyle/>
                    <a:p>
                      <a:pPr>
                        <a:lnSpc>
                          <a:spcPct val="107000"/>
                        </a:lnSpc>
                        <a:spcAft>
                          <a:spcPts val="800"/>
                        </a:spcAft>
                      </a:pPr>
                      <a:r>
                        <a:rPr lang="en-US" sz="500" b="1">
                          <a:solidFill>
                            <a:srgbClr val="000000"/>
                          </a:solidFill>
                          <a:effectLst/>
                          <a:latin typeface="Arial" panose="020B0604020202020204" pitchFamily="34" charset="0"/>
                          <a:cs typeface="Arial" panose="020B0604020202020204" pitchFamily="34" charset="0"/>
                        </a:rPr>
                        <a:t> </a:t>
                      </a:r>
                      <a:endParaRPr lang="en-US" sz="50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L w="6350" cap="flat" cmpd="sng" algn="ctr">
                      <a:solidFill>
                        <a:schemeClr val="tx1">
                          <a:lumMod val="50000"/>
                          <a:lumOff val="50000"/>
                        </a:schemeClr>
                      </a:solidFill>
                      <a:prstDash val="solid"/>
                      <a:round/>
                      <a:headEnd type="none" w="med" len="med"/>
                      <a:tailEnd type="none" w="med" len="med"/>
                    </a:lnL>
                    <a:lnB w="6350" cap="flat" cmpd="sng" algn="ctr">
                      <a:solidFill>
                        <a:schemeClr val="tx1">
                          <a:lumMod val="50000"/>
                          <a:lumOff val="50000"/>
                        </a:schemeClr>
                      </a:solidFill>
                      <a:prstDash val="solid"/>
                      <a:round/>
                      <a:headEnd type="none" w="med" len="med"/>
                      <a:tailEnd type="none" w="med" len="med"/>
                    </a:lnB>
                  </a:tcPr>
                </a:tc>
                <a:tc>
                  <a:txBody>
                    <a:bodyPr/>
                    <a:lstStyle/>
                    <a:p>
                      <a:pPr marL="0" algn="ctr" defTabSz="2687970" rtl="0" eaLnBrk="1" latinLnBrk="0" hangingPunct="1">
                        <a:lnSpc>
                          <a:spcPct val="90000"/>
                        </a:lnSpc>
                        <a:spcAft>
                          <a:spcPts val="0"/>
                        </a:spcAft>
                      </a:pPr>
                      <a:r>
                        <a:rPr lang="en-US" sz="400" b="1" kern="1200" spc="100" dirty="0">
                          <a:solidFill>
                            <a:schemeClr val="accent4">
                              <a:lumMod val="50000"/>
                            </a:schemeClr>
                          </a:solidFill>
                          <a:latin typeface="Arial" panose="020B0604020202020204" pitchFamily="34" charset="0"/>
                          <a:ea typeface="+mn-ea"/>
                          <a:cs typeface="Arial" panose="020B0604020202020204" pitchFamily="34" charset="0"/>
                        </a:rPr>
                        <a:t>PATIENTS</a:t>
                      </a:r>
                    </a:p>
                    <a:p>
                      <a:pPr marL="0" algn="ctr" defTabSz="2687970" rtl="0" eaLnBrk="1" latinLnBrk="0" hangingPunct="1">
                        <a:lnSpc>
                          <a:spcPct val="90000"/>
                        </a:lnSpc>
                        <a:spcAft>
                          <a:spcPts val="0"/>
                        </a:spcAft>
                      </a:pPr>
                      <a:r>
                        <a:rPr lang="en-US" sz="500" b="1" dirty="0">
                          <a:solidFill>
                            <a:schemeClr val="accent4">
                              <a:lumMod val="50000"/>
                            </a:schemeClr>
                          </a:solidFill>
                          <a:effectLst/>
                          <a:latin typeface="Arial" panose="020B0604020202020204" pitchFamily="34" charset="0"/>
                          <a:cs typeface="Arial" panose="020B0604020202020204" pitchFamily="34" charset="0"/>
                        </a:rPr>
                        <a:t>(N = 26)</a:t>
                      </a:r>
                      <a:endParaRPr lang="en-US" sz="500" dirty="0">
                        <a:solidFill>
                          <a:schemeClr val="accent4">
                            <a:lumMod val="50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6350" cap="flat" cmpd="sng" algn="ctr">
                      <a:solidFill>
                        <a:schemeClr val="tx1">
                          <a:lumMod val="50000"/>
                          <a:lumOff val="50000"/>
                        </a:schemeClr>
                      </a:solidFill>
                      <a:prstDash val="solid"/>
                      <a:round/>
                      <a:headEnd type="none" w="med" len="med"/>
                      <a:tailEnd type="none" w="med" len="med"/>
                    </a:lnB>
                    <a:solidFill>
                      <a:srgbClr val="FBC817"/>
                    </a:solidFill>
                  </a:tcPr>
                </a:tc>
                <a:tc>
                  <a:txBody>
                    <a:bodyPr/>
                    <a:lstStyle/>
                    <a:p>
                      <a:pPr algn="ctr">
                        <a:lnSpc>
                          <a:spcPct val="90000"/>
                        </a:lnSpc>
                        <a:spcAft>
                          <a:spcPts val="0"/>
                        </a:spcAft>
                      </a:pPr>
                      <a:r>
                        <a:rPr lang="en-US" sz="400" b="1" kern="1200" spc="100" dirty="0">
                          <a:solidFill>
                            <a:schemeClr val="bg1"/>
                          </a:solidFill>
                          <a:latin typeface="Arial" panose="020B0604020202020204" pitchFamily="34" charset="0"/>
                          <a:ea typeface="+mn-ea"/>
                          <a:cs typeface="Arial" panose="020B0604020202020204" pitchFamily="34" charset="0"/>
                        </a:rPr>
                        <a:t>CARE-PARTNERS</a:t>
                      </a:r>
                      <a:r>
                        <a:rPr lang="en-US" sz="500" b="1" dirty="0">
                          <a:solidFill>
                            <a:schemeClr val="bg1"/>
                          </a:solidFill>
                          <a:effectLst/>
                          <a:latin typeface="Arial" panose="020B0604020202020204" pitchFamily="34" charset="0"/>
                          <a:cs typeface="Arial" panose="020B0604020202020204" pitchFamily="34" charset="0"/>
                        </a:rPr>
                        <a:t> </a:t>
                      </a:r>
                    </a:p>
                    <a:p>
                      <a:pPr algn="ctr">
                        <a:lnSpc>
                          <a:spcPct val="90000"/>
                        </a:lnSpc>
                        <a:spcAft>
                          <a:spcPts val="0"/>
                        </a:spcAft>
                      </a:pPr>
                      <a:r>
                        <a:rPr lang="en-US" sz="500" b="1" dirty="0">
                          <a:solidFill>
                            <a:schemeClr val="bg1"/>
                          </a:solidFill>
                          <a:effectLst/>
                          <a:latin typeface="Arial" panose="020B0604020202020204" pitchFamily="34" charset="0"/>
                          <a:cs typeface="Arial" panose="020B0604020202020204" pitchFamily="34" charset="0"/>
                        </a:rPr>
                        <a:t>(N = 22)</a:t>
                      </a:r>
                      <a:endParaRPr lang="en-US" sz="5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marL="0" marR="0" marT="15484" marB="15484" anchor="ctr">
                    <a:lnB w="6350" cap="flat" cmpd="sng" algn="ctr">
                      <a:solidFill>
                        <a:schemeClr val="tx1">
                          <a:lumMod val="50000"/>
                          <a:lumOff val="50000"/>
                        </a:schemeClr>
                      </a:solidFill>
                      <a:prstDash val="solid"/>
                      <a:round/>
                      <a:headEnd type="none" w="med" len="med"/>
                      <a:tailEnd type="none" w="med" len="med"/>
                    </a:lnB>
                    <a:solidFill>
                      <a:srgbClr val="006BAB"/>
                    </a:solidFill>
                  </a:tcPr>
                </a:tc>
                <a:tc>
                  <a:txBody>
                    <a:bodyPr/>
                    <a:lstStyle/>
                    <a:p>
                      <a:pPr marL="0" algn="ctr" defTabSz="2687970" rtl="0" eaLnBrk="1" latinLnBrk="0" hangingPunct="1">
                        <a:lnSpc>
                          <a:spcPct val="90000"/>
                        </a:lnSpc>
                        <a:spcAft>
                          <a:spcPts val="0"/>
                        </a:spcAft>
                      </a:pPr>
                      <a:r>
                        <a:rPr lang="en-US" sz="400" b="1" kern="1200" spc="100" dirty="0">
                          <a:solidFill>
                            <a:schemeClr val="accent4">
                              <a:lumMod val="50000"/>
                            </a:schemeClr>
                          </a:solidFill>
                          <a:latin typeface="Arial" panose="020B0604020202020204" pitchFamily="34" charset="0"/>
                          <a:ea typeface="+mn-ea"/>
                          <a:cs typeface="Arial" panose="020B0604020202020204" pitchFamily="34" charset="0"/>
                        </a:rPr>
                        <a:t>PATIENTS </a:t>
                      </a:r>
                    </a:p>
                    <a:p>
                      <a:pPr algn="ctr">
                        <a:lnSpc>
                          <a:spcPct val="90000"/>
                        </a:lnSpc>
                        <a:spcAft>
                          <a:spcPts val="0"/>
                        </a:spcAft>
                      </a:pPr>
                      <a:r>
                        <a:rPr lang="en-US" sz="500" b="1" dirty="0">
                          <a:solidFill>
                            <a:schemeClr val="accent4">
                              <a:lumMod val="50000"/>
                            </a:schemeClr>
                          </a:solidFill>
                          <a:effectLst/>
                          <a:latin typeface="Arial" panose="020B0604020202020204" pitchFamily="34" charset="0"/>
                          <a:cs typeface="Arial" panose="020B0604020202020204" pitchFamily="34" charset="0"/>
                        </a:rPr>
                        <a:t>(N = 9)</a:t>
                      </a:r>
                      <a:endParaRPr lang="en-US" sz="500" dirty="0">
                        <a:solidFill>
                          <a:schemeClr val="accent4">
                            <a:lumMod val="50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6350" cap="flat" cmpd="sng" algn="ctr">
                      <a:solidFill>
                        <a:schemeClr val="tx1">
                          <a:lumMod val="50000"/>
                          <a:lumOff val="50000"/>
                        </a:schemeClr>
                      </a:solidFill>
                      <a:prstDash val="solid"/>
                      <a:round/>
                      <a:headEnd type="none" w="med" len="med"/>
                      <a:tailEnd type="none" w="med" len="med"/>
                    </a:lnB>
                    <a:solidFill>
                      <a:srgbClr val="FBC817"/>
                    </a:solidFill>
                  </a:tcPr>
                </a:tc>
                <a:tc>
                  <a:txBody>
                    <a:bodyPr/>
                    <a:lstStyle/>
                    <a:p>
                      <a:pPr algn="ctr">
                        <a:lnSpc>
                          <a:spcPct val="90000"/>
                        </a:lnSpc>
                        <a:spcAft>
                          <a:spcPts val="0"/>
                        </a:spcAft>
                      </a:pPr>
                      <a:r>
                        <a:rPr lang="en-US" sz="400" b="1" kern="1200" spc="100" dirty="0">
                          <a:solidFill>
                            <a:schemeClr val="bg1"/>
                          </a:solidFill>
                          <a:latin typeface="Arial" panose="020B0604020202020204" pitchFamily="34" charset="0"/>
                          <a:ea typeface="+mn-ea"/>
                          <a:cs typeface="Arial" panose="020B0604020202020204" pitchFamily="34" charset="0"/>
                        </a:rPr>
                        <a:t>CARE-PARTNERS</a:t>
                      </a:r>
                      <a:r>
                        <a:rPr lang="en-US" sz="500" b="1" dirty="0">
                          <a:solidFill>
                            <a:schemeClr val="bg1"/>
                          </a:solidFill>
                          <a:effectLst/>
                          <a:latin typeface="Arial" panose="020B0604020202020204" pitchFamily="34" charset="0"/>
                          <a:cs typeface="Arial" panose="020B0604020202020204" pitchFamily="34" charset="0"/>
                        </a:rPr>
                        <a:t> </a:t>
                      </a:r>
                    </a:p>
                    <a:p>
                      <a:pPr algn="ctr">
                        <a:lnSpc>
                          <a:spcPct val="90000"/>
                        </a:lnSpc>
                        <a:spcAft>
                          <a:spcPts val="0"/>
                        </a:spcAft>
                      </a:pPr>
                      <a:r>
                        <a:rPr lang="en-US" sz="500" b="1" dirty="0">
                          <a:solidFill>
                            <a:schemeClr val="bg1"/>
                          </a:solidFill>
                          <a:effectLst/>
                          <a:latin typeface="Arial" panose="020B0604020202020204" pitchFamily="34" charset="0"/>
                          <a:cs typeface="Arial" panose="020B0604020202020204" pitchFamily="34" charset="0"/>
                        </a:rPr>
                        <a:t>(N = 7)</a:t>
                      </a:r>
                      <a:endParaRPr lang="en-US" sz="5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006BAB"/>
                    </a:solidFill>
                  </a:tcPr>
                </a:tc>
                <a:extLst>
                  <a:ext uri="{0D108BD9-81ED-4DB2-BD59-A6C34878D82A}">
                    <a16:rowId xmlns:a16="http://schemas.microsoft.com/office/drawing/2014/main" val="1461368321"/>
                  </a:ext>
                </a:extLst>
              </a:tr>
              <a:tr h="0">
                <a:tc gridSpan="5">
                  <a:txBody>
                    <a:bodyPr/>
                    <a:lstStyle/>
                    <a:p>
                      <a:pPr>
                        <a:lnSpc>
                          <a:spcPct val="107000"/>
                        </a:lnSpc>
                        <a:spcAft>
                          <a:spcPts val="800"/>
                        </a:spcAft>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Age</a:t>
                      </a:r>
                      <a:endParaRPr lang="en-US" sz="400" dirty="0">
                        <a:solidFill>
                          <a:schemeClr val="tx1">
                            <a:lumMod val="75000"/>
                            <a:lumOff val="25000"/>
                          </a:schemeClr>
                        </a:solidFill>
                        <a:effectLst/>
                        <a:latin typeface="Arial" panose="020B0604020202020204" pitchFamily="34" charset="0"/>
                        <a:cs typeface="Arial" panose="020B0604020202020204" pitchFamily="34" charset="0"/>
                      </a:endParaRPr>
                    </a:p>
                  </a:txBody>
                  <a:tcPr marL="36576" marR="15484" marT="15484" marB="1548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hMerge="1">
                  <a:txBody>
                    <a:bodyPr/>
                    <a:lstStyle/>
                    <a:p>
                      <a:endParaRPr/>
                    </a:p>
                  </a:txBody>
                  <a:tcPr marL="15484" marR="15484" marT="15484" marB="15484" anchor="ctr">
                    <a:lnT w="6350"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endParaRPr/>
                    </a:p>
                  </a:txBody>
                  <a:tcPr marL="15484" marR="15484" marT="15484" marB="15484" anchor="ctr">
                    <a:lnT w="6350"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hMerge="1">
                  <a:txBody>
                    <a:bodyPr/>
                    <a:lstStyle/>
                    <a:p>
                      <a:pPr algn="ctr">
                        <a:lnSpc>
                          <a:spcPct val="107000"/>
                        </a:lnSpc>
                        <a:spcAft>
                          <a:spcPts val="800"/>
                        </a:spcAft>
                      </a:pPr>
                      <a:endParaRPr lang="en-US" sz="40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6350"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1110059142"/>
                  </a:ext>
                </a:extLst>
              </a:tr>
              <a:tr h="84479">
                <a:tc>
                  <a:txBody>
                    <a:bodyPr/>
                    <a:lstStyle/>
                    <a:p>
                      <a:pPr>
                        <a:lnSpc>
                          <a:spcPct val="107000"/>
                        </a:lnSpc>
                        <a:spcAft>
                          <a:spcPts val="800"/>
                        </a:spcAft>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    </a:t>
                      </a:r>
                      <a:r>
                        <a:rPr lang="en-US" sz="400" dirty="0">
                          <a:solidFill>
                            <a:schemeClr val="tx1">
                              <a:lumMod val="75000"/>
                              <a:lumOff val="25000"/>
                            </a:schemeClr>
                          </a:solidFill>
                          <a:effectLst/>
                          <a:latin typeface="Arial" panose="020B0604020202020204" pitchFamily="34" charset="0"/>
                          <a:cs typeface="Arial" panose="020B0604020202020204" pitchFamily="34" charset="0"/>
                        </a:rPr>
                        <a:t>Mean ± SD</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L w="6350" cap="flat" cmpd="sng" algn="ctr">
                      <a:solidFill>
                        <a:schemeClr val="tx1">
                          <a:lumMod val="50000"/>
                          <a:lumOff val="50000"/>
                        </a:schemeClr>
                      </a:solidFill>
                      <a:prstDash val="solid"/>
                      <a:round/>
                      <a:headEnd type="none" w="med" len="med"/>
                      <a:tailEnd type="none" w="med" len="med"/>
                    </a:lnL>
                    <a:lnT w="3175" cap="flat" cmpd="sng" algn="ctr">
                      <a:solidFill>
                        <a:schemeClr val="tx1">
                          <a:lumMod val="50000"/>
                          <a:lumOff val="50000"/>
                        </a:schemeClr>
                      </a:solidFill>
                      <a:prstDash val="solid"/>
                      <a:round/>
                      <a:headEnd type="none" w="med" len="med"/>
                      <a:tailEnd type="none" w="med" len="med"/>
                    </a:lnT>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42.2 ± 11.6</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46.6 ± 9.5</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51.4 ± 11.4</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50.1 ± 15.7</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4200563282"/>
                  </a:ext>
                </a:extLst>
              </a:tr>
              <a:tr h="84479">
                <a:tc>
                  <a:txBody>
                    <a:bodyPr/>
                    <a:lstStyle/>
                    <a:p>
                      <a:pPr>
                        <a:lnSpc>
                          <a:spcPct val="107000"/>
                        </a:lnSpc>
                        <a:spcAft>
                          <a:spcPts val="800"/>
                        </a:spcAft>
                      </a:pPr>
                      <a:r>
                        <a:rPr lang="en-US" sz="400" b="1">
                          <a:solidFill>
                            <a:schemeClr val="tx1">
                              <a:lumMod val="75000"/>
                              <a:lumOff val="25000"/>
                            </a:schemeClr>
                          </a:solidFill>
                          <a:effectLst/>
                          <a:latin typeface="Arial" panose="020B0604020202020204" pitchFamily="34" charset="0"/>
                          <a:cs typeface="Arial" panose="020B0604020202020204" pitchFamily="34" charset="0"/>
                        </a:rPr>
                        <a:t>    </a:t>
                      </a:r>
                      <a:r>
                        <a:rPr lang="en-US" sz="400">
                          <a:solidFill>
                            <a:schemeClr val="tx1">
                              <a:lumMod val="75000"/>
                              <a:lumOff val="25000"/>
                            </a:schemeClr>
                          </a:solidFill>
                          <a:effectLst/>
                          <a:latin typeface="Arial" panose="020B0604020202020204" pitchFamily="34" charset="0"/>
                          <a:cs typeface="Arial" panose="020B0604020202020204" pitchFamily="34" charset="0"/>
                        </a:rPr>
                        <a:t>Median</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L w="6350" cap="flat" cmpd="sng" algn="ctr">
                      <a:solidFill>
                        <a:schemeClr val="tx1">
                          <a:lumMod val="50000"/>
                          <a:lumOff val="50000"/>
                        </a:schemeClr>
                      </a:solidFill>
                      <a:prstDash val="solid"/>
                      <a:round/>
                      <a:headEnd type="none" w="med" len="med"/>
                      <a:tailEnd type="none" w="med" len="med"/>
                    </a:lnL>
                    <a:lnB w="3175" cap="flat" cmpd="sng" algn="ctr">
                      <a:solidFill>
                        <a:schemeClr val="tx1">
                          <a:lumMod val="50000"/>
                          <a:lumOff val="50000"/>
                        </a:schemeClr>
                      </a:solidFill>
                      <a:prstDash val="solid"/>
                      <a:round/>
                      <a:headEnd type="none" w="med" len="med"/>
                      <a:tailEnd type="none" w="med" len="med"/>
                    </a:lnB>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39.0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3175"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45.0</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3175" cap="flat" cmpd="sng" algn="ctr">
                      <a:solidFill>
                        <a:schemeClr val="tx1">
                          <a:lumMod val="50000"/>
                          <a:lumOff val="50000"/>
                        </a:schemeClr>
                      </a:solidFill>
                      <a:prstDash val="solid"/>
                      <a:round/>
                      <a:headEnd type="none" w="med" len="med"/>
                      <a:tailEnd type="none" w="med" len="med"/>
                    </a:lnB>
                    <a:solidFill>
                      <a:srgbClr val="006BAB">
                        <a:alpha val="10000"/>
                      </a:srgb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50.0</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3175"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49.0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B w="3175" cap="flat" cmpd="sng" algn="ctr">
                      <a:solidFill>
                        <a:schemeClr val="tx1">
                          <a:lumMod val="50000"/>
                          <a:lumOff val="50000"/>
                        </a:schemeClr>
                      </a:solidFill>
                      <a:prstDash val="solid"/>
                      <a:round/>
                      <a:headEnd type="none" w="med" len="med"/>
                      <a:tailEnd type="none" w="med" len="med"/>
                    </a:lnB>
                    <a:solidFill>
                      <a:srgbClr val="006BAB">
                        <a:alpha val="10000"/>
                      </a:srgbClr>
                    </a:solidFill>
                  </a:tcPr>
                </a:tc>
                <a:extLst>
                  <a:ext uri="{0D108BD9-81ED-4DB2-BD59-A6C34878D82A}">
                    <a16:rowId xmlns:a16="http://schemas.microsoft.com/office/drawing/2014/main" val="3790766178"/>
                  </a:ext>
                </a:extLst>
              </a:tr>
              <a:tr h="84479">
                <a:tc gridSpan="5">
                  <a:txBody>
                    <a:bodyPr/>
                    <a:lstStyle/>
                    <a:p>
                      <a:pPr>
                        <a:lnSpc>
                          <a:spcPct val="107000"/>
                        </a:lnSpc>
                        <a:spcAft>
                          <a:spcPts val="800"/>
                        </a:spcAft>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Sex, N (%) </a:t>
                      </a:r>
                      <a:r>
                        <a:rPr lang="en-US" sz="400" dirty="0">
                          <a:solidFill>
                            <a:schemeClr val="tx1">
                              <a:lumMod val="75000"/>
                              <a:lumOff val="25000"/>
                            </a:schemeClr>
                          </a:solidFill>
                          <a:effectLst/>
                          <a:latin typeface="Arial" panose="020B0604020202020204" pitchFamily="34" charset="0"/>
                          <a:cs typeface="Arial" panose="020B0604020202020204" pitchFamily="34" charset="0"/>
                        </a:rPr>
                        <a:t> </a:t>
                      </a:r>
                    </a:p>
                  </a:txBody>
                  <a:tcPr marL="36576" marR="15484" marT="15484" marB="1548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hMerge="1">
                  <a:txBody>
                    <a:bodyPr/>
                    <a:lstStyle/>
                    <a:p>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3330769093"/>
                  </a:ext>
                </a:extLst>
              </a:tr>
              <a:tr h="84421">
                <a:tc>
                  <a:txBody>
                    <a:bodyPr/>
                    <a:lstStyle/>
                    <a:p>
                      <a:pPr marL="0" algn="l" defTabSz="914400" rtl="0" eaLnBrk="1" latinLnBrk="0" hangingPunct="1">
                        <a:lnSpc>
                          <a:spcPct val="107000"/>
                        </a:lnSpc>
                        <a:spcAft>
                          <a:spcPts val="800"/>
                        </a:spcAft>
                      </a:pPr>
                      <a:r>
                        <a:rPr lang="en-US" sz="400" kern="1200">
                          <a:solidFill>
                            <a:schemeClr val="tx1">
                              <a:lumMod val="75000"/>
                              <a:lumOff val="25000"/>
                            </a:schemeClr>
                          </a:solidFill>
                          <a:effectLst/>
                          <a:latin typeface="Arial" panose="020B0604020202020204" pitchFamily="34" charset="0"/>
                          <a:cs typeface="Arial" panose="020B0604020202020204" pitchFamily="34" charset="0"/>
                        </a:rPr>
                        <a:t>     Male</a:t>
                      </a:r>
                      <a:endParaRPr lang="en-US" sz="400" kern="12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L w="6350" cap="flat" cmpd="sng" algn="ctr">
                      <a:solidFill>
                        <a:schemeClr val="tx1">
                          <a:lumMod val="50000"/>
                          <a:lumOff val="50000"/>
                        </a:schemeClr>
                      </a:solidFill>
                      <a:prstDash val="solid"/>
                      <a:round/>
                      <a:headEnd type="none" w="med" len="med"/>
                      <a:tailEnd type="none" w="med" len="med"/>
                    </a:lnL>
                    <a:lnT w="3175" cap="flat" cmpd="sng" algn="ctr">
                      <a:solidFill>
                        <a:schemeClr val="tx1">
                          <a:lumMod val="50000"/>
                          <a:lumOff val="50000"/>
                        </a:schemeClr>
                      </a:solidFill>
                      <a:prstDash val="solid"/>
                      <a:round/>
                      <a:headEnd type="none" w="med" len="med"/>
                      <a:tailEnd type="none" w="med" len="med"/>
                    </a:lnT>
                  </a:tcPr>
                </a:tc>
                <a:tc>
                  <a:txBody>
                    <a:bodyPr/>
                    <a:lstStyle/>
                    <a:p>
                      <a:pPr marL="0" algn="ctr" defTabSz="914400" rtl="0" eaLnBrk="1" latinLnBrk="0" hangingPunct="1">
                        <a:lnSpc>
                          <a:spcPct val="107000"/>
                        </a:lnSpc>
                        <a:spcAft>
                          <a:spcPts val="800"/>
                        </a:spcAft>
                      </a:pPr>
                      <a:r>
                        <a:rPr lang="en-US" sz="400" kern="1200">
                          <a:solidFill>
                            <a:schemeClr val="tx1">
                              <a:lumMod val="75000"/>
                              <a:lumOff val="25000"/>
                            </a:schemeClr>
                          </a:solidFill>
                          <a:effectLst/>
                          <a:latin typeface="Arial" panose="020B0604020202020204" pitchFamily="34" charset="0"/>
                          <a:cs typeface="Arial" panose="020B0604020202020204" pitchFamily="34" charset="0"/>
                        </a:rPr>
                        <a:t>10 (38.5%)</a:t>
                      </a:r>
                      <a:endParaRPr lang="en-US" sz="400" kern="12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a:txBody>
                    <a:bodyPr/>
                    <a:lstStyle/>
                    <a:p>
                      <a:pPr marL="0" algn="ctr" defTabSz="914400" rtl="0" eaLnBrk="1" latinLnBrk="0" hangingPunct="1">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13 (59.1%)</a:t>
                      </a:r>
                      <a:endParaRPr lang="en-US" sz="400" kern="12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a:txBody>
                    <a:bodyPr/>
                    <a:lstStyle/>
                    <a:p>
                      <a:pPr marL="0" algn="ctr" defTabSz="914400" rtl="0" eaLnBrk="1" latinLnBrk="0" hangingPunct="1">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5 (55.6%)</a:t>
                      </a:r>
                      <a:endParaRPr lang="en-US" sz="400" kern="12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a:txBody>
                    <a:bodyPr/>
                    <a:lstStyle/>
                    <a:p>
                      <a:pPr marL="0" algn="ctr" defTabSz="914400" rtl="0" eaLnBrk="1" latinLnBrk="0" hangingPunct="1">
                        <a:lnSpc>
                          <a:spcPct val="107000"/>
                        </a:lnSpc>
                        <a:spcAft>
                          <a:spcPts val="800"/>
                        </a:spcAft>
                      </a:pPr>
                      <a:r>
                        <a:rPr lang="en-US" sz="400" kern="1200">
                          <a:solidFill>
                            <a:schemeClr val="tx1">
                              <a:lumMod val="75000"/>
                              <a:lumOff val="25000"/>
                            </a:schemeClr>
                          </a:solidFill>
                          <a:effectLst/>
                          <a:latin typeface="Arial" panose="020B0604020202020204" pitchFamily="34" charset="0"/>
                          <a:cs typeface="Arial" panose="020B0604020202020204" pitchFamily="34" charset="0"/>
                        </a:rPr>
                        <a:t>1 (14.3%)</a:t>
                      </a:r>
                      <a:endParaRPr lang="en-US" sz="400" kern="12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336379237"/>
                  </a:ext>
                </a:extLst>
              </a:tr>
              <a:tr h="84421">
                <a:tc>
                  <a:txBody>
                    <a:bodyPr/>
                    <a:lstStyle/>
                    <a:p>
                      <a:pPr marL="0" algn="l" defTabSz="914400" rtl="0" eaLnBrk="1" latinLnBrk="0" hangingPunct="1">
                        <a:lnSpc>
                          <a:spcPct val="107000"/>
                        </a:lnSpc>
                        <a:spcAft>
                          <a:spcPts val="800"/>
                        </a:spcAft>
                      </a:pPr>
                      <a:r>
                        <a:rPr lang="en-US" sz="400" kern="1200">
                          <a:solidFill>
                            <a:schemeClr val="tx1">
                              <a:lumMod val="75000"/>
                              <a:lumOff val="25000"/>
                            </a:schemeClr>
                          </a:solidFill>
                          <a:effectLst/>
                          <a:latin typeface="Arial" panose="020B0604020202020204" pitchFamily="34" charset="0"/>
                          <a:cs typeface="Arial" panose="020B0604020202020204" pitchFamily="34" charset="0"/>
                        </a:rPr>
                        <a:t>     Female</a:t>
                      </a:r>
                      <a:endParaRPr lang="en-US" sz="400" kern="12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L w="6350" cap="flat" cmpd="sng" algn="ctr">
                      <a:solidFill>
                        <a:schemeClr val="tx1">
                          <a:lumMod val="50000"/>
                          <a:lumOff val="50000"/>
                        </a:schemeClr>
                      </a:solidFill>
                      <a:prstDash val="solid"/>
                      <a:round/>
                      <a:headEnd type="none" w="med" len="med"/>
                      <a:tailEnd type="none" w="med" len="med"/>
                    </a:lnL>
                    <a:lnB w="3175"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400" kern="1200">
                          <a:solidFill>
                            <a:schemeClr val="tx1">
                              <a:lumMod val="75000"/>
                              <a:lumOff val="25000"/>
                            </a:schemeClr>
                          </a:solidFill>
                          <a:effectLst/>
                          <a:latin typeface="Arial" panose="020B0604020202020204" pitchFamily="34" charset="0"/>
                          <a:cs typeface="Arial" panose="020B0604020202020204" pitchFamily="34" charset="0"/>
                        </a:rPr>
                        <a:t>16 (61.5%)</a:t>
                      </a:r>
                      <a:endParaRPr lang="en-US" sz="400" kern="12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3175"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marL="0" algn="ctr" defTabSz="914400" rtl="0" eaLnBrk="1" latinLnBrk="0" hangingPunct="1">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9 (40.9%)</a:t>
                      </a:r>
                      <a:endParaRPr lang="en-US" sz="400" kern="12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3175" cap="flat" cmpd="sng" algn="ctr">
                      <a:solidFill>
                        <a:schemeClr val="tx1">
                          <a:lumMod val="50000"/>
                          <a:lumOff val="50000"/>
                        </a:schemeClr>
                      </a:solidFill>
                      <a:prstDash val="solid"/>
                      <a:round/>
                      <a:headEnd type="none" w="med" len="med"/>
                      <a:tailEnd type="none" w="med" len="med"/>
                    </a:lnB>
                    <a:solidFill>
                      <a:srgbClr val="006BAB">
                        <a:alpha val="10000"/>
                      </a:srgbClr>
                    </a:solidFill>
                  </a:tcPr>
                </a:tc>
                <a:tc>
                  <a:txBody>
                    <a:bodyPr/>
                    <a:lstStyle/>
                    <a:p>
                      <a:pPr marL="0" algn="ctr" defTabSz="914400" rtl="0" eaLnBrk="1" latinLnBrk="0" hangingPunct="1">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4 (44.4%)</a:t>
                      </a:r>
                      <a:endParaRPr lang="en-US" sz="400" kern="12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B w="3175"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marL="0" algn="ctr" defTabSz="914400" rtl="0" eaLnBrk="1" latinLnBrk="0" hangingPunct="1">
                        <a:lnSpc>
                          <a:spcPct val="107000"/>
                        </a:lnSpc>
                        <a:spcAft>
                          <a:spcPts val="800"/>
                        </a:spcAft>
                      </a:pPr>
                      <a:r>
                        <a:rPr lang="en-US" sz="400" kern="1200">
                          <a:solidFill>
                            <a:schemeClr val="tx1">
                              <a:lumMod val="75000"/>
                              <a:lumOff val="25000"/>
                            </a:schemeClr>
                          </a:solidFill>
                          <a:effectLst/>
                          <a:latin typeface="Arial" panose="020B0604020202020204" pitchFamily="34" charset="0"/>
                          <a:cs typeface="Arial" panose="020B0604020202020204" pitchFamily="34" charset="0"/>
                        </a:rPr>
                        <a:t>6 (85.7%)</a:t>
                      </a:r>
                      <a:endParaRPr lang="en-US" sz="400" kern="12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B w="3175" cap="flat" cmpd="sng" algn="ctr">
                      <a:solidFill>
                        <a:schemeClr val="tx1">
                          <a:lumMod val="50000"/>
                          <a:lumOff val="50000"/>
                        </a:schemeClr>
                      </a:solidFill>
                      <a:prstDash val="solid"/>
                      <a:round/>
                      <a:headEnd type="none" w="med" len="med"/>
                      <a:tailEnd type="none" w="med" len="med"/>
                    </a:lnB>
                    <a:solidFill>
                      <a:srgbClr val="006BAB">
                        <a:alpha val="10000"/>
                      </a:srgbClr>
                    </a:solidFill>
                  </a:tcPr>
                </a:tc>
                <a:extLst>
                  <a:ext uri="{0D108BD9-81ED-4DB2-BD59-A6C34878D82A}">
                    <a16:rowId xmlns:a16="http://schemas.microsoft.com/office/drawing/2014/main" val="254999634"/>
                  </a:ext>
                </a:extLst>
              </a:tr>
              <a:tr h="84831">
                <a:tc gridSpan="5">
                  <a:txBody>
                    <a:bodyPr/>
                    <a:lstStyle/>
                    <a:p>
                      <a:pPr marL="0" marR="0" lvl="0" indent="0" algn="l" defTabSz="914400" rtl="0" eaLnBrk="1" fontAlgn="auto" latinLnBrk="0" hangingPunct="1">
                        <a:lnSpc>
                          <a:spcPct val="100000"/>
                        </a:lnSpc>
                        <a:spcBef>
                          <a:spcPts val="200"/>
                        </a:spcBef>
                        <a:spcAft>
                          <a:spcPts val="0"/>
                        </a:spcAft>
                        <a:buClrTx/>
                        <a:buSzTx/>
                        <a:buFontTx/>
                        <a:buNone/>
                        <a:tabLst/>
                        <a:defRPr/>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Country, N (%)</a:t>
                      </a:r>
                    </a:p>
                  </a:txBody>
                  <a:tcPr marL="36576" marR="15484" marT="15484" marB="1548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hMerge="1">
                  <a:txBody>
                    <a:bodyPr/>
                    <a:lstStyle/>
                    <a:p>
                      <a:pPr algn="ctr">
                        <a:lnSpc>
                          <a:spcPct val="107000"/>
                        </a:lnSpc>
                        <a:spcBef>
                          <a:spcPts val="200"/>
                        </a:spcBef>
                        <a:spcAft>
                          <a:spcPts val="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hMerge="1">
                  <a:txBody>
                    <a:bodyPr/>
                    <a:lstStyle/>
                    <a:p>
                      <a:pPr algn="ctr">
                        <a:lnSpc>
                          <a:spcPct val="107000"/>
                        </a:lnSpc>
                        <a:spcBef>
                          <a:spcPts val="200"/>
                        </a:spcBef>
                        <a:spcAft>
                          <a:spcPts val="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rgbClr val="006BAB">
                        <a:alpha val="10000"/>
                      </a:srgbClr>
                    </a:solidFill>
                  </a:tcPr>
                </a:tc>
                <a:tc hMerge="1">
                  <a:txBody>
                    <a:bodyPr/>
                    <a:lstStyle/>
                    <a:p>
                      <a:pPr algn="ctr">
                        <a:lnSpc>
                          <a:spcPct val="107000"/>
                        </a:lnSpc>
                        <a:spcBef>
                          <a:spcPts val="200"/>
                        </a:spcBef>
                        <a:spcAft>
                          <a:spcPts val="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hMerge="1">
                  <a:txBody>
                    <a:bodyPr/>
                    <a:lstStyle/>
                    <a:p>
                      <a:pPr algn="ctr">
                        <a:lnSpc>
                          <a:spcPct val="107000"/>
                        </a:lnSpc>
                        <a:spcBef>
                          <a:spcPts val="200"/>
                        </a:spcBef>
                        <a:spcAft>
                          <a:spcPts val="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rgbClr val="006BAB">
                        <a:alpha val="10000"/>
                      </a:srgbClr>
                    </a:solidFill>
                  </a:tcPr>
                </a:tc>
                <a:extLst>
                  <a:ext uri="{0D108BD9-81ED-4DB2-BD59-A6C34878D82A}">
                    <a16:rowId xmlns:a16="http://schemas.microsoft.com/office/drawing/2014/main" val="2174145958"/>
                  </a:ext>
                </a:extLst>
              </a:tr>
              <a:tr h="335277">
                <a:tc>
                  <a:txBody>
                    <a:bodyPr/>
                    <a:lstStyle/>
                    <a:p>
                      <a:pPr marL="44450" indent="-44450" algn="l" defTabSz="914400" rtl="0" eaLnBrk="1" latinLnBrk="0" hangingPunct="1">
                        <a:lnSpc>
                          <a:spcPct val="100000"/>
                        </a:lnSpc>
                        <a:spcBef>
                          <a:spcPts val="200"/>
                        </a:spcBef>
                        <a:spcAft>
                          <a:spcPts val="0"/>
                        </a:spcAft>
                        <a:tabLst/>
                      </a:pPr>
                      <a:r>
                        <a:rPr lang="en-US" sz="400" kern="1200" dirty="0">
                          <a:solidFill>
                            <a:schemeClr val="tx1">
                              <a:lumMod val="75000"/>
                              <a:lumOff val="25000"/>
                            </a:schemeClr>
                          </a:solidFill>
                          <a:effectLst/>
                          <a:latin typeface="Arial" panose="020B0604020202020204" pitchFamily="34" charset="0"/>
                          <a:ea typeface="+mn-ea"/>
                          <a:cs typeface="Arial" panose="020B0604020202020204" pitchFamily="34" charset="0"/>
                        </a:rPr>
                        <a:t>Spain</a:t>
                      </a:r>
                    </a:p>
                    <a:p>
                      <a:pPr>
                        <a:lnSpc>
                          <a:spcPct val="100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    Germany</a:t>
                      </a:r>
                    </a:p>
                    <a:p>
                      <a:pPr>
                        <a:lnSpc>
                          <a:spcPct val="100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    France</a:t>
                      </a:r>
                    </a:p>
                    <a:p>
                      <a:pPr>
                        <a:lnSpc>
                          <a:spcPct val="100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    UK</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36000" marR="15484" marT="15484" marB="15484">
                    <a:lnL w="6350" cap="flat" cmpd="sng" algn="ctr">
                      <a:solidFill>
                        <a:schemeClr val="tx1">
                          <a:lumMod val="50000"/>
                          <a:lumOff val="50000"/>
                        </a:schemeClr>
                      </a:solidFill>
                      <a:prstDash val="solid"/>
                      <a:round/>
                      <a:headEnd type="none" w="med" len="med"/>
                      <a:tailEnd type="none" w="med" len="med"/>
                    </a:lnL>
                    <a:lnT w="31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16 (57.1%)</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8 (30.8%)</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 (3.8%)</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 (3.8%)</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lnT w="31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14 (63.6%)</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6 (27.3%)</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 (4.5%)</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 (4.5%)</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lnT w="31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6BAB">
                        <a:alpha val="10000"/>
                      </a:srgbClr>
                    </a:solidFill>
                  </a:tcPr>
                </a:tc>
                <a:tc>
                  <a:txBody>
                    <a:bodyPr/>
                    <a:lstStyle/>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8 (88.9%)</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 (11.1%)</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0 (0.0%)</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0 (0.0%)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lnT w="31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6 (85.7%)</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1 (14.3%)</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0 (0.0%)</a:t>
                      </a:r>
                    </a:p>
                    <a:p>
                      <a:pPr algn="ctr">
                        <a:lnSpc>
                          <a:spcPct val="107000"/>
                        </a:lnSpc>
                        <a:spcBef>
                          <a:spcPts val="200"/>
                        </a:spcBef>
                        <a:spcAft>
                          <a:spcPts val="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0 (0.0%)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15484" marR="15484" marT="15484" marB="15484">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6BAB">
                        <a:alpha val="10000"/>
                      </a:srgbClr>
                    </a:solidFill>
                  </a:tcPr>
                </a:tc>
                <a:extLst>
                  <a:ext uri="{0D108BD9-81ED-4DB2-BD59-A6C34878D82A}">
                    <a16:rowId xmlns:a16="http://schemas.microsoft.com/office/drawing/2014/main" val="1903682095"/>
                  </a:ext>
                </a:extLst>
              </a:tr>
            </a:tbl>
          </a:graphicData>
        </a:graphic>
      </p:graphicFrame>
      <p:graphicFrame>
        <p:nvGraphicFramePr>
          <p:cNvPr id="62" name="Table 61">
            <a:extLst>
              <a:ext uri="{FF2B5EF4-FFF2-40B4-BE49-F238E27FC236}">
                <a16:creationId xmlns:a16="http://schemas.microsoft.com/office/drawing/2014/main" id="{B0B528BB-E3D1-FFAC-8419-34FF4B1EF5DF}"/>
              </a:ext>
            </a:extLst>
          </p:cNvPr>
          <p:cNvGraphicFramePr>
            <a:graphicFrameLocks noGrp="1"/>
          </p:cNvGraphicFramePr>
          <p:nvPr>
            <p:extLst>
              <p:ext uri="{D42A27DB-BD31-4B8C-83A1-F6EECF244321}">
                <p14:modId xmlns:p14="http://schemas.microsoft.com/office/powerpoint/2010/main" val="3187266189"/>
              </p:ext>
            </p:extLst>
          </p:nvPr>
        </p:nvGraphicFramePr>
        <p:xfrm>
          <a:off x="6149357" y="1024254"/>
          <a:ext cx="1553290" cy="1336384"/>
        </p:xfrm>
        <a:graphic>
          <a:graphicData uri="http://schemas.openxmlformats.org/drawingml/2006/table">
            <a:tbl>
              <a:tblPr firstRow="1" firstCol="1" bandRow="1">
                <a:tableStyleId>{2D5ABB26-0587-4C30-8999-92F81FD0307C}</a:tableStyleId>
              </a:tblPr>
              <a:tblGrid>
                <a:gridCol w="650054">
                  <a:extLst>
                    <a:ext uri="{9D8B030D-6E8A-4147-A177-3AD203B41FA5}">
                      <a16:colId xmlns:a16="http://schemas.microsoft.com/office/drawing/2014/main" val="1289127444"/>
                    </a:ext>
                  </a:extLst>
                </a:gridCol>
                <a:gridCol w="451618">
                  <a:extLst>
                    <a:ext uri="{9D8B030D-6E8A-4147-A177-3AD203B41FA5}">
                      <a16:colId xmlns:a16="http://schemas.microsoft.com/office/drawing/2014/main" val="1938742161"/>
                    </a:ext>
                  </a:extLst>
                </a:gridCol>
                <a:gridCol w="451618">
                  <a:extLst>
                    <a:ext uri="{9D8B030D-6E8A-4147-A177-3AD203B41FA5}">
                      <a16:colId xmlns:a16="http://schemas.microsoft.com/office/drawing/2014/main" val="742537652"/>
                    </a:ext>
                  </a:extLst>
                </a:gridCol>
              </a:tblGrid>
              <a:tr h="111950">
                <a:tc>
                  <a:txBody>
                    <a:bodyPr/>
                    <a:lstStyle/>
                    <a:p>
                      <a:pPr>
                        <a:lnSpc>
                          <a:spcPct val="107000"/>
                        </a:lnSpc>
                        <a:spcAft>
                          <a:spcPts val="800"/>
                        </a:spcAft>
                      </a:pPr>
                      <a:r>
                        <a:rPr lang="en-US" sz="500" b="1" dirty="0">
                          <a:solidFill>
                            <a:srgbClr val="000000"/>
                          </a:solidFill>
                          <a:effectLst/>
                          <a:latin typeface="Arial" panose="020B0604020202020204" pitchFamily="34" charset="0"/>
                          <a:cs typeface="Arial" panose="020B0604020202020204" pitchFamily="34" charset="0"/>
                        </a:rPr>
                        <a:t> </a:t>
                      </a:r>
                      <a:endParaRPr lang="en-US" sz="5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500" b="1" kern="1200" dirty="0" err="1">
                          <a:solidFill>
                            <a:schemeClr val="tx1">
                              <a:lumMod val="75000"/>
                              <a:lumOff val="25000"/>
                            </a:schemeClr>
                          </a:solidFill>
                          <a:effectLst/>
                          <a:latin typeface="Arial" panose="020B0604020202020204" pitchFamily="34" charset="0"/>
                          <a:cs typeface="Arial" panose="020B0604020202020204" pitchFamily="34" charset="0"/>
                        </a:rPr>
                        <a:t>IgAN</a:t>
                      </a:r>
                      <a:endParaRPr lang="en-US" sz="500" b="1" kern="1200" dirty="0">
                        <a:solidFill>
                          <a:schemeClr val="accent4">
                            <a:lumMod val="50000"/>
                          </a:schemeClr>
                        </a:solidFill>
                        <a:effectLst/>
                        <a:latin typeface="Arial" panose="020B0604020202020204" pitchFamily="34" charset="0"/>
                        <a:ea typeface="+mn-ea"/>
                        <a:cs typeface="Arial" panose="020B0604020202020204" pitchFamily="34" charset="0"/>
                      </a:endParaRPr>
                    </a:p>
                  </a:txBody>
                  <a:tcPr marL="20035" marR="20035" marT="0" marB="0" anchor="ctr">
                    <a:lnL w="12700" cap="flat" cmpd="sng" algn="ctr">
                      <a:no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lnSpc>
                          <a:spcPct val="100000"/>
                        </a:lnSpc>
                        <a:spcAft>
                          <a:spcPts val="0"/>
                        </a:spcAft>
                      </a:pPr>
                      <a:r>
                        <a:rPr lang="en-US" sz="500" b="1" kern="1200" dirty="0">
                          <a:solidFill>
                            <a:schemeClr val="tx1">
                              <a:lumMod val="75000"/>
                              <a:lumOff val="25000"/>
                            </a:schemeClr>
                          </a:solidFill>
                          <a:effectLst/>
                          <a:latin typeface="Arial" panose="020B0604020202020204" pitchFamily="34" charset="0"/>
                          <a:cs typeface="Arial" panose="020B0604020202020204" pitchFamily="34" charset="0"/>
                        </a:rPr>
                        <a:t>FSGS</a:t>
                      </a:r>
                      <a:endParaRPr lang="en-US" sz="500" b="1" kern="1200" dirty="0">
                        <a:solidFill>
                          <a:schemeClr val="accent4">
                            <a:lumMod val="50000"/>
                          </a:schemeClr>
                        </a:solidFill>
                        <a:effectLst/>
                        <a:latin typeface="Arial" panose="020B0604020202020204" pitchFamily="34" charset="0"/>
                        <a:ea typeface="+mn-ea"/>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61368321"/>
                  </a:ext>
                </a:extLst>
              </a:tr>
              <a:tr h="214667">
                <a:tc>
                  <a:txBody>
                    <a:bodyPr/>
                    <a:lstStyle/>
                    <a:p>
                      <a:pPr>
                        <a:lnSpc>
                          <a:spcPct val="107000"/>
                        </a:lnSpc>
                        <a:spcAft>
                          <a:spcPts val="800"/>
                        </a:spcAft>
                      </a:pPr>
                      <a:endParaRPr lang="en-US" sz="5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400" b="1" kern="1200" spc="100" dirty="0">
                          <a:solidFill>
                            <a:schemeClr val="accent4">
                              <a:lumMod val="50000"/>
                            </a:schemeClr>
                          </a:solidFill>
                          <a:latin typeface="Arial" panose="020B0604020202020204" pitchFamily="34" charset="0"/>
                          <a:ea typeface="+mn-ea"/>
                          <a:cs typeface="Arial" panose="020B0604020202020204" pitchFamily="34" charset="0"/>
                        </a:rPr>
                        <a:t>PATIENTS</a:t>
                      </a:r>
                      <a:r>
                        <a:rPr lang="en-US" sz="500" b="1" kern="1200" dirty="0">
                          <a:solidFill>
                            <a:srgbClr val="000000"/>
                          </a:solidFill>
                          <a:effectLst/>
                          <a:latin typeface="Arial" panose="020B0604020202020204" pitchFamily="34" charset="0"/>
                          <a:cs typeface="Arial" panose="020B0604020202020204" pitchFamily="34" charset="0"/>
                        </a:rPr>
                        <a:t> </a:t>
                      </a:r>
                    </a:p>
                    <a:p>
                      <a:pPr algn="ctr">
                        <a:lnSpc>
                          <a:spcPct val="100000"/>
                        </a:lnSpc>
                        <a:spcAft>
                          <a:spcPts val="800"/>
                        </a:spcAft>
                      </a:pPr>
                      <a:r>
                        <a:rPr lang="en-US" sz="500" b="1" kern="1200" dirty="0">
                          <a:solidFill>
                            <a:schemeClr val="accent4">
                              <a:lumMod val="50000"/>
                            </a:schemeClr>
                          </a:solidFill>
                          <a:effectLst/>
                          <a:latin typeface="Arial" panose="020B0604020202020204" pitchFamily="34" charset="0"/>
                          <a:ea typeface="+mn-ea"/>
                          <a:cs typeface="Arial" panose="020B0604020202020204" pitchFamily="34" charset="0"/>
                        </a:rPr>
                        <a:t>(N = 26)</a:t>
                      </a:r>
                    </a:p>
                  </a:txBody>
                  <a:tcPr marL="20035" marR="20035" marT="0" marB="0"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BC817"/>
                    </a:solidFill>
                  </a:tcPr>
                </a:tc>
                <a:tc>
                  <a:txBody>
                    <a:bodyPr/>
                    <a:lstStyle/>
                    <a:p>
                      <a:pPr marL="0" algn="ctr" defTabSz="914400" rtl="0" eaLnBrk="1" latinLnBrk="0" hangingPunct="1">
                        <a:lnSpc>
                          <a:spcPct val="100000"/>
                        </a:lnSpc>
                        <a:spcAft>
                          <a:spcPts val="0"/>
                        </a:spcAft>
                      </a:pPr>
                      <a:r>
                        <a:rPr lang="en-US" sz="400" b="1" kern="1200" spc="100" dirty="0">
                          <a:solidFill>
                            <a:schemeClr val="accent4">
                              <a:lumMod val="50000"/>
                            </a:schemeClr>
                          </a:solidFill>
                          <a:latin typeface="Arial" panose="020B0604020202020204" pitchFamily="34" charset="0"/>
                          <a:ea typeface="+mn-ea"/>
                          <a:cs typeface="Arial" panose="020B0604020202020204" pitchFamily="34" charset="0"/>
                        </a:rPr>
                        <a:t>PATIENTS </a:t>
                      </a:r>
                    </a:p>
                    <a:p>
                      <a:pPr algn="ctr">
                        <a:lnSpc>
                          <a:spcPct val="100000"/>
                        </a:lnSpc>
                        <a:spcAft>
                          <a:spcPts val="800"/>
                        </a:spcAft>
                      </a:pPr>
                      <a:r>
                        <a:rPr lang="en-US" sz="500" b="1" kern="1200" dirty="0">
                          <a:solidFill>
                            <a:schemeClr val="accent4">
                              <a:lumMod val="50000"/>
                            </a:schemeClr>
                          </a:solidFill>
                          <a:effectLst/>
                          <a:latin typeface="Arial" panose="020B0604020202020204" pitchFamily="34" charset="0"/>
                          <a:ea typeface="+mn-ea"/>
                          <a:cs typeface="Arial" panose="020B0604020202020204" pitchFamily="34" charset="0"/>
                        </a:rPr>
                        <a:t>(N = 9)</a:t>
                      </a:r>
                    </a:p>
                  </a:txBody>
                  <a:tcPr marL="20035" marR="20035" marT="0" marB="0" anchor="ctr">
                    <a:lnL w="6350" cap="flat" cmpd="sng" algn="ctr">
                      <a:solidFill>
                        <a:schemeClr val="bg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BC817"/>
                    </a:solidFill>
                  </a:tcPr>
                </a:tc>
                <a:extLst>
                  <a:ext uri="{0D108BD9-81ED-4DB2-BD59-A6C34878D82A}">
                    <a16:rowId xmlns:a16="http://schemas.microsoft.com/office/drawing/2014/main" val="1394990017"/>
                  </a:ext>
                </a:extLst>
              </a:tr>
              <a:tr h="88496">
                <a:tc gridSpan="3">
                  <a:txBody>
                    <a:bodyPr/>
                    <a:lstStyle/>
                    <a:p>
                      <a:pPr>
                        <a:lnSpc>
                          <a:spcPct val="100000"/>
                        </a:lnSpc>
                        <a:spcAft>
                          <a:spcPts val="0"/>
                        </a:spcAft>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Time since diagnosis (years)</a:t>
                      </a:r>
                    </a:p>
                  </a:txBody>
                  <a:tcPr marL="36576" marR="20035" marT="0" marB="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hMerge="1">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solidFill>
                      <a:schemeClr val="bg1">
                        <a:lumMod val="85000"/>
                        <a:alpha val="10000"/>
                      </a:schemeClr>
                    </a:solidFill>
                  </a:tcPr>
                </a:tc>
                <a:tc hMerge="1">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solidFill>
                      <a:schemeClr val="bg1">
                        <a:lumMod val="65000"/>
                        <a:alpha val="10000"/>
                      </a:schemeClr>
                    </a:solidFill>
                  </a:tcPr>
                </a:tc>
                <a:extLst>
                  <a:ext uri="{0D108BD9-81ED-4DB2-BD59-A6C34878D82A}">
                    <a16:rowId xmlns:a16="http://schemas.microsoft.com/office/drawing/2014/main" val="2550762760"/>
                  </a:ext>
                </a:extLst>
              </a:tr>
              <a:tr h="124807">
                <a:tc>
                  <a:txBody>
                    <a:bodyPr/>
                    <a:lstStyle/>
                    <a:p>
                      <a:pP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Mean ± SD</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36576"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400" dirty="0">
                        <a:solidFill>
                          <a:schemeClr val="tx1">
                            <a:lumMod val="75000"/>
                            <a:lumOff val="25000"/>
                          </a:schemeClr>
                        </a:solidFill>
                        <a:effectLst/>
                        <a:latin typeface="Arial" panose="020B0604020202020204" pitchFamily="34" charset="0"/>
                        <a:cs typeface="Arial" panose="020B0604020202020204" pitchFamily="34" charset="0"/>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400" dirty="0">
                          <a:solidFill>
                            <a:schemeClr val="tx1">
                              <a:lumMod val="75000"/>
                              <a:lumOff val="25000"/>
                            </a:schemeClr>
                          </a:solidFill>
                          <a:effectLst/>
                          <a:latin typeface="Arial" panose="020B0604020202020204" pitchFamily="34" charset="0"/>
                          <a:cs typeface="Arial" panose="020B0604020202020204" pitchFamily="34" charset="0"/>
                        </a:rPr>
                        <a:t>9.6 ± 8.6</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12700" cap="flat" cmpd="sng" algn="ctr">
                      <a:noFill/>
                      <a:prstDash val="solid"/>
                      <a:round/>
                      <a:headEnd type="none" w="med" len="med"/>
                      <a:tailEnd type="none" w="med" len="med"/>
                    </a:lnL>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85000"/>
                        <a:alpha val="10000"/>
                      </a:schemeClr>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400" dirty="0">
                        <a:solidFill>
                          <a:schemeClr val="tx1">
                            <a:lumMod val="75000"/>
                            <a:lumOff val="25000"/>
                          </a:schemeClr>
                        </a:solidFill>
                        <a:effectLst/>
                        <a:latin typeface="Arial" panose="020B0604020202020204" pitchFamily="34" charset="0"/>
                        <a:cs typeface="Arial" panose="020B0604020202020204" pitchFamily="34" charset="0"/>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400" dirty="0">
                          <a:solidFill>
                            <a:schemeClr val="tx1">
                              <a:lumMod val="75000"/>
                              <a:lumOff val="25000"/>
                            </a:schemeClr>
                          </a:solidFill>
                          <a:effectLst/>
                          <a:latin typeface="Arial" panose="020B0604020202020204" pitchFamily="34" charset="0"/>
                          <a:cs typeface="Arial" panose="020B0604020202020204" pitchFamily="34" charset="0"/>
                        </a:rPr>
                        <a:t>21.9 ± 13.9</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solidFill>
                      <a:schemeClr val="bg1">
                        <a:lumMod val="65000"/>
                        <a:alpha val="10000"/>
                      </a:schemeClr>
                    </a:solidFill>
                  </a:tcPr>
                </a:tc>
                <a:extLst>
                  <a:ext uri="{0D108BD9-81ED-4DB2-BD59-A6C34878D82A}">
                    <a16:rowId xmlns:a16="http://schemas.microsoft.com/office/drawing/2014/main" val="598949128"/>
                  </a:ext>
                </a:extLst>
              </a:tr>
              <a:tr h="88496">
                <a:tc gridSpan="3">
                  <a:txBody>
                    <a:bodyPr/>
                    <a:lstStyle/>
                    <a:p>
                      <a:pPr>
                        <a:lnSpc>
                          <a:spcPct val="107000"/>
                        </a:lnSpc>
                        <a:spcAft>
                          <a:spcPts val="800"/>
                        </a:spcAft>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Current CKD status, N (%)</a:t>
                      </a:r>
                      <a:endParaRPr lang="en-US" sz="4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36576" marR="20035" marT="0" marB="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hMerge="1">
                  <a:txBody>
                    <a:bodyPr/>
                    <a:lstStyle/>
                    <a:p>
                      <a:pPr>
                        <a:lnSpc>
                          <a:spcPct val="107000"/>
                        </a:lnSpc>
                        <a:spcAft>
                          <a:spcPts val="800"/>
                        </a:spcAft>
                      </a:pPr>
                      <a:endParaRPr lang="en-US" sz="400" b="1" dirty="0">
                        <a:effectLst/>
                        <a:latin typeface="Arial" panose="020B0604020202020204" pitchFamily="34" charset="0"/>
                        <a:ea typeface="Arial" panose="020B0604020202020204" pitchFamily="34" charset="0"/>
                        <a:cs typeface="Arial" panose="020B0604020202020204" pitchFamily="34" charset="0"/>
                      </a:endParaRPr>
                    </a:p>
                  </a:txBody>
                  <a:tcPr marL="36576"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solidFill>
                      <a:schemeClr val="bg1">
                        <a:lumMod val="85000"/>
                        <a:alpha val="10000"/>
                      </a:schemeClr>
                    </a:solidFill>
                  </a:tcPr>
                </a:tc>
                <a:tc hMerge="1">
                  <a:txBody>
                    <a:bodyPr/>
                    <a:lstStyle/>
                    <a:p>
                      <a:pPr>
                        <a:lnSpc>
                          <a:spcPct val="107000"/>
                        </a:lnSpc>
                        <a:spcAft>
                          <a:spcPts val="800"/>
                        </a:spcAft>
                      </a:pPr>
                      <a:endParaRPr lang="en-US" sz="400" b="1" dirty="0">
                        <a:effectLst/>
                        <a:latin typeface="Arial" panose="020B0604020202020204" pitchFamily="34" charset="0"/>
                        <a:ea typeface="Arial" panose="020B0604020202020204" pitchFamily="34" charset="0"/>
                        <a:cs typeface="Arial" panose="020B0604020202020204" pitchFamily="34" charset="0"/>
                      </a:endParaRPr>
                    </a:p>
                  </a:txBody>
                  <a:tcPr marL="36576" marR="20035" marT="0" marB="0" anchor="ctr">
                    <a:lnL w="1270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3678260696"/>
                  </a:ext>
                </a:extLst>
              </a:tr>
              <a:tr h="88496">
                <a:tc>
                  <a:txBody>
                    <a:bodyPr/>
                    <a:lstStyle/>
                    <a:p>
                      <a:pP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     Stage 1</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3 (11.5%)</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lnT w="3175" cap="flat" cmpd="sng" algn="ctr">
                      <a:solidFill>
                        <a:schemeClr val="tx1">
                          <a:lumMod val="50000"/>
                          <a:lumOff val="50000"/>
                        </a:schemeClr>
                      </a:solidFill>
                      <a:prstDash val="solid"/>
                      <a:round/>
                      <a:headEnd type="none" w="med" len="med"/>
                      <a:tailEnd type="none" w="med" len="med"/>
                    </a:lnT>
                    <a:solidFill>
                      <a:schemeClr val="bg1">
                        <a:lumMod val="85000"/>
                        <a:alpha val="10000"/>
                      </a:scheme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0 (0.0%)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solidFill>
                      <a:schemeClr val="bg1">
                        <a:lumMod val="65000"/>
                        <a:alpha val="10000"/>
                      </a:schemeClr>
                    </a:solidFill>
                  </a:tcPr>
                </a:tc>
                <a:extLst>
                  <a:ext uri="{0D108BD9-81ED-4DB2-BD59-A6C34878D82A}">
                    <a16:rowId xmlns:a16="http://schemas.microsoft.com/office/drawing/2014/main" val="2000443010"/>
                  </a:ext>
                </a:extLst>
              </a:tr>
              <a:tr h="88496">
                <a:tc>
                  <a:txBody>
                    <a:bodyPr/>
                    <a:lstStyle/>
                    <a:p>
                      <a:pP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     Stage 2</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3 (11.5%)</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solidFill>
                      <a:schemeClr val="bg1">
                        <a:lumMod val="85000"/>
                        <a:alpha val="10000"/>
                      </a:schemeClr>
                    </a:solidFill>
                  </a:tcPr>
                </a:tc>
                <a:tc>
                  <a:txBody>
                    <a:bodyPr/>
                    <a:lstStyle/>
                    <a:p>
                      <a:pPr algn="ctr" fontAlgn="t"/>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1 (11.1%)</a:t>
                      </a:r>
                    </a:p>
                  </a:txBody>
                  <a:tcPr marL="2151" marR="2151" marT="2151" marB="0" anchor="ctr">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2397478171"/>
                  </a:ext>
                </a:extLst>
              </a:tr>
              <a:tr h="88496">
                <a:tc>
                  <a:txBody>
                    <a:bodyPr/>
                    <a:lstStyle/>
                    <a:p>
                      <a:pP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     Stage 3</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4 (15.4%)</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solidFill>
                      <a:schemeClr val="bg1">
                        <a:lumMod val="85000"/>
                        <a:alpha val="10000"/>
                      </a:scheme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0 (0.0%)</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2746956731"/>
                  </a:ext>
                </a:extLst>
              </a:tr>
              <a:tr h="88496">
                <a:tc>
                  <a:txBody>
                    <a:bodyPr/>
                    <a:lstStyle/>
                    <a:p>
                      <a:pP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     Stage 4</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3 (11.5%)</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solidFill>
                      <a:schemeClr val="bg1">
                        <a:lumMod val="85000"/>
                        <a:alpha val="10000"/>
                      </a:schemeClr>
                    </a:solidFill>
                  </a:tcPr>
                </a:tc>
                <a:tc>
                  <a:txBody>
                    <a:bodyPr/>
                    <a:lstStyle/>
                    <a:p>
                      <a:pPr algn="ctr" fontAlgn="t"/>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1 (11.1%)</a:t>
                      </a:r>
                    </a:p>
                  </a:txBody>
                  <a:tcPr marL="2151" marR="2151" marT="2151" marB="0" anchor="ctr">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1486799629"/>
                  </a:ext>
                </a:extLst>
              </a:tr>
              <a:tr h="88496">
                <a:tc>
                  <a:txBody>
                    <a:bodyPr/>
                    <a:lstStyle/>
                    <a:p>
                      <a:pP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     Stage 5, dialysis</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4 (15.4%)</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solidFill>
                      <a:schemeClr val="bg1">
                        <a:lumMod val="85000"/>
                        <a:alpha val="10000"/>
                      </a:schemeClr>
                    </a:solidFill>
                  </a:tcPr>
                </a:tc>
                <a:tc>
                  <a:txBody>
                    <a:bodyPr/>
                    <a:lstStyle/>
                    <a:p>
                      <a:pPr algn="ctr" fontAlgn="t"/>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3 (33.3%)</a:t>
                      </a:r>
                    </a:p>
                  </a:txBody>
                  <a:tcPr marL="2151" marR="2151" marT="2151" marB="0" anchor="ctr">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4261693030"/>
                  </a:ext>
                </a:extLst>
              </a:tr>
              <a:tr h="88496">
                <a:tc>
                  <a:txBody>
                    <a:bodyPr/>
                    <a:lstStyle/>
                    <a:p>
                      <a:pP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     Stage 5, no dialysis</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0 (0.0%)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solidFill>
                      <a:schemeClr val="bg1">
                        <a:lumMod val="85000"/>
                        <a:alpha val="10000"/>
                      </a:schemeClr>
                    </a:solidFill>
                  </a:tcPr>
                </a:tc>
                <a:tc>
                  <a:txBody>
                    <a:bodyPr/>
                    <a:lstStyle/>
                    <a:p>
                      <a:pPr algn="ctr" fontAlgn="t"/>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0 (0.0%)</a:t>
                      </a:r>
                    </a:p>
                  </a:txBody>
                  <a:tcPr marL="2151" marR="2151" marT="2151" marB="0" anchor="ctr">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547799467"/>
                  </a:ext>
                </a:extLst>
              </a:tr>
              <a:tr h="88496">
                <a:tc>
                  <a:txBody>
                    <a:bodyPr/>
                    <a:lstStyle/>
                    <a:p>
                      <a:pP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     Transplant recipient</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7 (26.9%)</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solidFill>
                      <a:schemeClr val="bg1">
                        <a:lumMod val="85000"/>
                        <a:alpha val="10000"/>
                      </a:schemeClr>
                    </a:solidFill>
                  </a:tcPr>
                </a:tc>
                <a:tc>
                  <a:txBody>
                    <a:bodyPr/>
                    <a:lstStyle/>
                    <a:p>
                      <a:pPr algn="ctr" fontAlgn="t"/>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4 (44.4%)</a:t>
                      </a:r>
                    </a:p>
                  </a:txBody>
                  <a:tcPr marL="2151" marR="2151" marT="2151" marB="0" anchor="ctr">
                    <a:lnR w="6350" cap="flat" cmpd="sng" algn="ctr">
                      <a:solidFill>
                        <a:schemeClr val="tx1">
                          <a:lumMod val="50000"/>
                          <a:lumOff val="50000"/>
                        </a:schemeClr>
                      </a:solidFill>
                      <a:prstDash val="solid"/>
                      <a:round/>
                      <a:headEnd type="none" w="med" len="med"/>
                      <a:tailEnd type="none" w="med" len="med"/>
                    </a:lnR>
                    <a:solidFill>
                      <a:schemeClr val="bg1">
                        <a:lumMod val="65000"/>
                        <a:alpha val="10000"/>
                      </a:schemeClr>
                    </a:solidFill>
                  </a:tcPr>
                </a:tc>
                <a:extLst>
                  <a:ext uri="{0D108BD9-81ED-4DB2-BD59-A6C34878D82A}">
                    <a16:rowId xmlns:a16="http://schemas.microsoft.com/office/drawing/2014/main" val="2162398594"/>
                  </a:ext>
                </a:extLst>
              </a:tr>
              <a:tr h="88496">
                <a:tc>
                  <a:txBody>
                    <a:bodyPr/>
                    <a:lstStyle/>
                    <a:p>
                      <a:pP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     Unknown</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tcPr>
                </a:tc>
                <a:tc>
                  <a:txBody>
                    <a:bodyPr/>
                    <a:lstStyle/>
                    <a:p>
                      <a:pPr algn="ctr">
                        <a:lnSpc>
                          <a:spcPct val="107000"/>
                        </a:lnSpc>
                        <a:spcAft>
                          <a:spcPts val="800"/>
                        </a:spcAft>
                      </a:pPr>
                      <a:r>
                        <a:rPr lang="en-US" sz="400" kern="1200" dirty="0">
                          <a:solidFill>
                            <a:schemeClr val="tx1">
                              <a:lumMod val="75000"/>
                              <a:lumOff val="25000"/>
                            </a:schemeClr>
                          </a:solidFill>
                          <a:effectLst/>
                          <a:latin typeface="Arial" panose="020B0604020202020204" pitchFamily="34" charset="0"/>
                          <a:cs typeface="Arial" panose="020B0604020202020204" pitchFamily="34" charset="0"/>
                        </a:rPr>
                        <a:t>2 (7.7%)</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L w="12700" cap="flat" cmpd="sng" algn="ctr">
                      <a:noFill/>
                      <a:prstDash val="solid"/>
                      <a:round/>
                      <a:headEnd type="none" w="med" len="med"/>
                      <a:tailEnd type="none" w="med" len="med"/>
                    </a:lnL>
                    <a:lnB w="6350" cap="flat" cmpd="sng" algn="ctr">
                      <a:solidFill>
                        <a:schemeClr val="tx1">
                          <a:lumMod val="50000"/>
                          <a:lumOff val="50000"/>
                        </a:schemeClr>
                      </a:solidFill>
                      <a:prstDash val="solid"/>
                      <a:round/>
                      <a:headEnd type="none" w="med" len="med"/>
                      <a:tailEnd type="none" w="med" len="med"/>
                    </a:lnB>
                    <a:solidFill>
                      <a:schemeClr val="bg1">
                        <a:lumMod val="85000"/>
                        <a:alpha val="10000"/>
                      </a:scheme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0 (0.0%)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151" marR="2151" marT="2151" marB="0" anchor="ctr">
                    <a:lnR w="635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65000"/>
                        <a:alpha val="10000"/>
                      </a:schemeClr>
                    </a:solidFill>
                  </a:tcPr>
                </a:tc>
                <a:extLst>
                  <a:ext uri="{0D108BD9-81ED-4DB2-BD59-A6C34878D82A}">
                    <a16:rowId xmlns:a16="http://schemas.microsoft.com/office/drawing/2014/main" val="3729536329"/>
                  </a:ext>
                </a:extLst>
              </a:tr>
            </a:tbl>
          </a:graphicData>
        </a:graphic>
      </p:graphicFrame>
      <p:graphicFrame>
        <p:nvGraphicFramePr>
          <p:cNvPr id="71" name="Table 70">
            <a:extLst>
              <a:ext uri="{FF2B5EF4-FFF2-40B4-BE49-F238E27FC236}">
                <a16:creationId xmlns:a16="http://schemas.microsoft.com/office/drawing/2014/main" id="{AF3DBCE4-A913-FFB2-E720-FEECE68081B9}"/>
              </a:ext>
            </a:extLst>
          </p:cNvPr>
          <p:cNvGraphicFramePr>
            <a:graphicFrameLocks noGrp="1"/>
          </p:cNvGraphicFramePr>
          <p:nvPr>
            <p:extLst>
              <p:ext uri="{D42A27DB-BD31-4B8C-83A1-F6EECF244321}">
                <p14:modId xmlns:p14="http://schemas.microsoft.com/office/powerpoint/2010/main" val="1489620370"/>
              </p:ext>
            </p:extLst>
          </p:nvPr>
        </p:nvGraphicFramePr>
        <p:xfrm>
          <a:off x="7751291" y="1026070"/>
          <a:ext cx="2247842" cy="1128879"/>
        </p:xfrm>
        <a:graphic>
          <a:graphicData uri="http://schemas.openxmlformats.org/drawingml/2006/table">
            <a:tbl>
              <a:tblPr firstRow="1" firstCol="1" bandRow="1">
                <a:tableStyleId>{2D5ABB26-0587-4C30-8999-92F81FD0307C}</a:tableStyleId>
              </a:tblPr>
              <a:tblGrid>
                <a:gridCol w="374714">
                  <a:extLst>
                    <a:ext uri="{9D8B030D-6E8A-4147-A177-3AD203B41FA5}">
                      <a16:colId xmlns:a16="http://schemas.microsoft.com/office/drawing/2014/main" val="1289127444"/>
                    </a:ext>
                  </a:extLst>
                </a:gridCol>
                <a:gridCol w="468282">
                  <a:extLst>
                    <a:ext uri="{9D8B030D-6E8A-4147-A177-3AD203B41FA5}">
                      <a16:colId xmlns:a16="http://schemas.microsoft.com/office/drawing/2014/main" val="2317503431"/>
                    </a:ext>
                  </a:extLst>
                </a:gridCol>
                <a:gridCol w="468282">
                  <a:extLst>
                    <a:ext uri="{9D8B030D-6E8A-4147-A177-3AD203B41FA5}">
                      <a16:colId xmlns:a16="http://schemas.microsoft.com/office/drawing/2014/main" val="4133050530"/>
                    </a:ext>
                  </a:extLst>
                </a:gridCol>
                <a:gridCol w="468282">
                  <a:extLst>
                    <a:ext uri="{9D8B030D-6E8A-4147-A177-3AD203B41FA5}">
                      <a16:colId xmlns:a16="http://schemas.microsoft.com/office/drawing/2014/main" val="742537652"/>
                    </a:ext>
                  </a:extLst>
                </a:gridCol>
                <a:gridCol w="468282">
                  <a:extLst>
                    <a:ext uri="{9D8B030D-6E8A-4147-A177-3AD203B41FA5}">
                      <a16:colId xmlns:a16="http://schemas.microsoft.com/office/drawing/2014/main" val="2949419602"/>
                    </a:ext>
                  </a:extLst>
                </a:gridCol>
              </a:tblGrid>
              <a:tr h="110323">
                <a:tc>
                  <a:txBody>
                    <a:bodyPr/>
                    <a:lstStyle/>
                    <a:p>
                      <a:pPr>
                        <a:lnSpc>
                          <a:spcPct val="107000"/>
                        </a:lnSpc>
                        <a:spcAft>
                          <a:spcPts val="800"/>
                        </a:spcAft>
                      </a:pPr>
                      <a:endParaRPr lang="en-US" sz="5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31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tcPr>
                </a:tc>
                <a:tc gridSpan="2">
                  <a:txBody>
                    <a:bodyPr/>
                    <a:lstStyle/>
                    <a:p>
                      <a:pPr algn="ctr">
                        <a:lnSpc>
                          <a:spcPct val="100000"/>
                        </a:lnSpc>
                        <a:spcAft>
                          <a:spcPts val="800"/>
                        </a:spcAft>
                      </a:pPr>
                      <a:r>
                        <a:rPr lang="en-US" sz="500" b="1" dirty="0" err="1">
                          <a:solidFill>
                            <a:schemeClr val="tx1">
                              <a:lumMod val="75000"/>
                              <a:lumOff val="25000"/>
                            </a:schemeClr>
                          </a:solidFill>
                          <a:effectLst/>
                          <a:latin typeface="Arial" panose="020B0604020202020204" pitchFamily="34" charset="0"/>
                          <a:cs typeface="Arial" panose="020B0604020202020204" pitchFamily="34" charset="0"/>
                        </a:rPr>
                        <a:t>IgAN</a:t>
                      </a:r>
                      <a:endParaRPr lang="en-US" sz="5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3175" cap="flat" cmpd="sng" algn="ctr">
                      <a:no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solidFill>
                      <a:schemeClr val="bg1">
                        <a:lumMod val="95000"/>
                      </a:schemeClr>
                    </a:solidFill>
                  </a:tcPr>
                </a:tc>
                <a:tc hMerge="1">
                  <a:txBody>
                    <a:bodyPr/>
                    <a:lstStyle/>
                    <a:p>
                      <a:pPr algn="ctr">
                        <a:lnSpc>
                          <a:spcPct val="100000"/>
                        </a:lnSpc>
                        <a:spcAft>
                          <a:spcPts val="800"/>
                        </a:spcAft>
                      </a:pPr>
                      <a:endParaRPr lang="en-US" sz="1100" b="1">
                        <a:effectLst/>
                        <a:latin typeface="+mn-lt"/>
                        <a:ea typeface="Arial" panose="020B0604020202020204" pitchFamily="34" charset="0"/>
                        <a:cs typeface="Times New Roman" panose="02020603050405020304" pitchFamily="18" charset="0"/>
                      </a:endParaRPr>
                    </a:p>
                  </a:txBody>
                  <a:tcPr marL="59158" marR="591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gridSpan="2">
                  <a:txBody>
                    <a:bodyPr/>
                    <a:lstStyle/>
                    <a:p>
                      <a:pPr algn="ctr">
                        <a:lnSpc>
                          <a:spcPct val="100000"/>
                        </a:lnSpc>
                        <a:spcAft>
                          <a:spcPts val="800"/>
                        </a:spcAft>
                      </a:pPr>
                      <a:r>
                        <a:rPr lang="en-US" sz="500" b="1" dirty="0">
                          <a:solidFill>
                            <a:schemeClr val="tx1">
                              <a:lumMod val="75000"/>
                              <a:lumOff val="25000"/>
                            </a:schemeClr>
                          </a:solidFill>
                          <a:effectLst/>
                          <a:latin typeface="Arial" panose="020B0604020202020204" pitchFamily="34" charset="0"/>
                          <a:cs typeface="Arial" panose="020B0604020202020204" pitchFamily="34" charset="0"/>
                        </a:rPr>
                        <a:t>FSGS</a:t>
                      </a:r>
                      <a:endParaRPr lang="en-US" sz="5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solidFill>
                      <a:schemeClr val="bg1">
                        <a:lumMod val="85000"/>
                      </a:schemeClr>
                    </a:solidFill>
                  </a:tcPr>
                </a:tc>
                <a:tc hMerge="1">
                  <a:txBody>
                    <a:bodyPr/>
                    <a:lstStyle/>
                    <a:p>
                      <a:pPr algn="ctr">
                        <a:lnSpc>
                          <a:spcPct val="100000"/>
                        </a:lnSpc>
                        <a:spcAft>
                          <a:spcPts val="800"/>
                        </a:spcAft>
                      </a:pPr>
                      <a:endParaRPr lang="en-US" sz="1100">
                        <a:effectLst/>
                        <a:latin typeface="+mn-lt"/>
                        <a:ea typeface="Arial" panose="020B0604020202020204" pitchFamily="34" charset="0"/>
                        <a:cs typeface="Times New Roman" panose="02020603050405020304" pitchFamily="18" charset="0"/>
                      </a:endParaRPr>
                    </a:p>
                  </a:txBody>
                  <a:tcPr marL="59158" marR="59158"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776243243"/>
                  </a:ext>
                </a:extLst>
              </a:tr>
              <a:tr h="215366">
                <a:tc>
                  <a:txBody>
                    <a:bodyPr/>
                    <a:lstStyle/>
                    <a:p>
                      <a:pPr>
                        <a:lnSpc>
                          <a:spcPct val="107000"/>
                        </a:lnSpc>
                        <a:spcAft>
                          <a:spcPts val="800"/>
                        </a:spcAft>
                      </a:pPr>
                      <a:r>
                        <a:rPr lang="en-US" sz="500" b="1" dirty="0">
                          <a:solidFill>
                            <a:srgbClr val="000000"/>
                          </a:solidFill>
                          <a:effectLst/>
                          <a:latin typeface="Arial" panose="020B0604020202020204" pitchFamily="34" charset="0"/>
                          <a:cs typeface="Arial" panose="020B0604020202020204" pitchFamily="34" charset="0"/>
                        </a:rPr>
                        <a:t> </a:t>
                      </a:r>
                      <a:endParaRPr lang="en-US" sz="5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3175" cap="flat" cmpd="sng" algn="ctr">
                      <a:no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400" b="1" kern="1200" spc="100" dirty="0">
                          <a:solidFill>
                            <a:schemeClr val="accent4">
                              <a:lumMod val="50000"/>
                            </a:schemeClr>
                          </a:solidFill>
                          <a:latin typeface="Arial" panose="020B0604020202020204" pitchFamily="34" charset="0"/>
                          <a:ea typeface="+mn-ea"/>
                          <a:cs typeface="Arial" panose="020B0604020202020204" pitchFamily="34" charset="0"/>
                        </a:rPr>
                        <a:t>PATIENTS</a:t>
                      </a:r>
                      <a:r>
                        <a:rPr lang="en-US" sz="500" b="1" kern="1200" dirty="0">
                          <a:solidFill>
                            <a:srgbClr val="000000"/>
                          </a:solidFill>
                          <a:effectLst/>
                          <a:latin typeface="Arial" panose="020B0604020202020204" pitchFamily="34" charset="0"/>
                          <a:cs typeface="Arial" panose="020B0604020202020204" pitchFamily="34" charset="0"/>
                        </a:rPr>
                        <a:t> </a:t>
                      </a:r>
                    </a:p>
                    <a:p>
                      <a:pPr algn="ctr">
                        <a:lnSpc>
                          <a:spcPct val="100000"/>
                        </a:lnSpc>
                        <a:spcAft>
                          <a:spcPts val="800"/>
                        </a:spcAft>
                      </a:pPr>
                      <a:r>
                        <a:rPr lang="en-US" sz="500" b="1" dirty="0">
                          <a:solidFill>
                            <a:schemeClr val="accent4">
                              <a:lumMod val="50000"/>
                            </a:schemeClr>
                          </a:solidFill>
                          <a:effectLst/>
                          <a:latin typeface="Arial" panose="020B0604020202020204" pitchFamily="34" charset="0"/>
                          <a:cs typeface="Arial" panose="020B0604020202020204" pitchFamily="34" charset="0"/>
                        </a:rPr>
                        <a:t>(N = 26)</a:t>
                      </a:r>
                      <a:endParaRPr lang="en-US" sz="500" dirty="0">
                        <a:solidFill>
                          <a:schemeClr val="accent4">
                            <a:lumMod val="50000"/>
                          </a:schemeClr>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nchor="ctr">
                    <a:lnL w="3175" cap="flat" cmpd="sng" algn="ctr">
                      <a:noFill/>
                      <a:prstDash val="solid"/>
                      <a:round/>
                      <a:headEnd type="none" w="med" len="med"/>
                      <a:tailEnd type="none" w="med" len="med"/>
                    </a:lnL>
                    <a:lnB w="6350" cap="flat" cmpd="sng" algn="ctr">
                      <a:solidFill>
                        <a:schemeClr val="tx1">
                          <a:lumMod val="50000"/>
                          <a:lumOff val="50000"/>
                        </a:schemeClr>
                      </a:solidFill>
                      <a:prstDash val="solid"/>
                      <a:round/>
                      <a:headEnd type="none" w="med" len="med"/>
                      <a:tailEnd type="none" w="med" len="med"/>
                    </a:lnB>
                    <a:solidFill>
                      <a:srgbClr val="FBC817"/>
                    </a:solidFill>
                  </a:tcPr>
                </a:tc>
                <a:tc>
                  <a:txBody>
                    <a:bodyPr/>
                    <a:lstStyle/>
                    <a:p>
                      <a:pPr algn="ctr">
                        <a:lnSpc>
                          <a:spcPct val="100000"/>
                        </a:lnSpc>
                        <a:spcAft>
                          <a:spcPts val="0"/>
                        </a:spcAft>
                      </a:pPr>
                      <a:r>
                        <a:rPr lang="en-US" sz="400" b="1" kern="1200" spc="100" dirty="0">
                          <a:solidFill>
                            <a:schemeClr val="bg1"/>
                          </a:solidFill>
                          <a:latin typeface="Arial" panose="020B0604020202020204" pitchFamily="34" charset="0"/>
                          <a:ea typeface="+mn-ea"/>
                          <a:cs typeface="Arial" panose="020B0604020202020204" pitchFamily="34" charset="0"/>
                        </a:rPr>
                        <a:t>CARE-PARTNERS</a:t>
                      </a:r>
                      <a:r>
                        <a:rPr lang="en-US" sz="500" b="1" dirty="0">
                          <a:solidFill>
                            <a:schemeClr val="bg1"/>
                          </a:solidFill>
                          <a:effectLst/>
                          <a:latin typeface="Arial" panose="020B0604020202020204" pitchFamily="34" charset="0"/>
                          <a:cs typeface="Arial" panose="020B0604020202020204" pitchFamily="34" charset="0"/>
                        </a:rPr>
                        <a:t> </a:t>
                      </a:r>
                    </a:p>
                    <a:p>
                      <a:pPr algn="ctr">
                        <a:lnSpc>
                          <a:spcPct val="100000"/>
                        </a:lnSpc>
                        <a:spcAft>
                          <a:spcPts val="800"/>
                        </a:spcAft>
                      </a:pPr>
                      <a:r>
                        <a:rPr lang="en-US" sz="500" b="1" dirty="0">
                          <a:solidFill>
                            <a:schemeClr val="bg1"/>
                          </a:solidFill>
                          <a:effectLst/>
                          <a:latin typeface="Arial" panose="020B0604020202020204" pitchFamily="34" charset="0"/>
                          <a:cs typeface="Arial" panose="020B0604020202020204" pitchFamily="34" charset="0"/>
                        </a:rPr>
                        <a:t>(N = 22)</a:t>
                      </a:r>
                      <a:endParaRPr lang="en-US" sz="5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nchor="ctr">
                    <a:lnB w="6350" cap="flat" cmpd="sng" algn="ctr">
                      <a:solidFill>
                        <a:schemeClr val="tx1">
                          <a:lumMod val="50000"/>
                          <a:lumOff val="50000"/>
                        </a:schemeClr>
                      </a:solidFill>
                      <a:prstDash val="solid"/>
                      <a:round/>
                      <a:headEnd type="none" w="med" len="med"/>
                      <a:tailEnd type="none" w="med" len="med"/>
                    </a:lnB>
                    <a:solidFill>
                      <a:srgbClr val="006BAB"/>
                    </a:solidFill>
                  </a:tcPr>
                </a:tc>
                <a:tc>
                  <a:txBody>
                    <a:bodyPr/>
                    <a:lstStyle/>
                    <a:p>
                      <a:pPr marL="0" algn="ctr" defTabSz="914400" rtl="0" eaLnBrk="1" latinLnBrk="0" hangingPunct="1">
                        <a:lnSpc>
                          <a:spcPct val="100000"/>
                        </a:lnSpc>
                        <a:spcAft>
                          <a:spcPts val="0"/>
                        </a:spcAft>
                      </a:pPr>
                      <a:r>
                        <a:rPr lang="en-US" sz="400" b="1" kern="1200" spc="100" dirty="0">
                          <a:solidFill>
                            <a:schemeClr val="accent4">
                              <a:lumMod val="50000"/>
                            </a:schemeClr>
                          </a:solidFill>
                          <a:latin typeface="Arial" panose="020B0604020202020204" pitchFamily="34" charset="0"/>
                          <a:ea typeface="+mn-ea"/>
                          <a:cs typeface="Arial" panose="020B0604020202020204" pitchFamily="34" charset="0"/>
                        </a:rPr>
                        <a:t>PATIENTS</a:t>
                      </a:r>
                      <a:r>
                        <a:rPr lang="en-US" sz="500" b="1" kern="1200" dirty="0">
                          <a:solidFill>
                            <a:srgbClr val="000000"/>
                          </a:solidFill>
                          <a:effectLst/>
                          <a:latin typeface="Arial" panose="020B0604020202020204" pitchFamily="34" charset="0"/>
                          <a:cs typeface="Arial" panose="020B0604020202020204" pitchFamily="34" charset="0"/>
                        </a:rPr>
                        <a:t> </a:t>
                      </a:r>
                    </a:p>
                    <a:p>
                      <a:pPr algn="ctr">
                        <a:lnSpc>
                          <a:spcPct val="100000"/>
                        </a:lnSpc>
                        <a:spcAft>
                          <a:spcPts val="800"/>
                        </a:spcAft>
                      </a:pPr>
                      <a:r>
                        <a:rPr lang="en-US" sz="500" b="1" dirty="0">
                          <a:solidFill>
                            <a:schemeClr val="accent4">
                              <a:lumMod val="50000"/>
                            </a:schemeClr>
                          </a:solidFill>
                          <a:effectLst/>
                          <a:latin typeface="Arial" panose="020B0604020202020204" pitchFamily="34" charset="0"/>
                          <a:cs typeface="Arial" panose="020B0604020202020204" pitchFamily="34" charset="0"/>
                        </a:rPr>
                        <a:t>(N = 9)</a:t>
                      </a:r>
                      <a:endParaRPr lang="en-US" sz="500" dirty="0">
                        <a:solidFill>
                          <a:schemeClr val="accent4">
                            <a:lumMod val="50000"/>
                          </a:schemeClr>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nchor="ctr">
                    <a:lnB w="6350" cap="flat" cmpd="sng" algn="ctr">
                      <a:solidFill>
                        <a:schemeClr val="tx1">
                          <a:lumMod val="50000"/>
                          <a:lumOff val="50000"/>
                        </a:schemeClr>
                      </a:solidFill>
                      <a:prstDash val="solid"/>
                      <a:round/>
                      <a:headEnd type="none" w="med" len="med"/>
                      <a:tailEnd type="none" w="med" len="med"/>
                    </a:lnB>
                    <a:solidFill>
                      <a:srgbClr val="FBC817"/>
                    </a:solidFill>
                  </a:tcPr>
                </a:tc>
                <a:tc>
                  <a:txBody>
                    <a:bodyPr/>
                    <a:lstStyle/>
                    <a:p>
                      <a:pPr algn="ctr">
                        <a:lnSpc>
                          <a:spcPct val="100000"/>
                        </a:lnSpc>
                        <a:spcAft>
                          <a:spcPts val="0"/>
                        </a:spcAft>
                      </a:pPr>
                      <a:r>
                        <a:rPr lang="en-US" sz="400" b="1" kern="1200" spc="100" dirty="0">
                          <a:solidFill>
                            <a:schemeClr val="bg1"/>
                          </a:solidFill>
                          <a:latin typeface="Arial" panose="020B0604020202020204" pitchFamily="34" charset="0"/>
                          <a:ea typeface="+mn-ea"/>
                          <a:cs typeface="Arial" panose="020B0604020202020204" pitchFamily="34" charset="0"/>
                        </a:rPr>
                        <a:t>CARE-PARTNERS</a:t>
                      </a:r>
                      <a:r>
                        <a:rPr lang="en-US" sz="500" b="1" dirty="0">
                          <a:solidFill>
                            <a:schemeClr val="bg1"/>
                          </a:solidFill>
                          <a:effectLst/>
                          <a:latin typeface="Arial" panose="020B0604020202020204" pitchFamily="34" charset="0"/>
                          <a:cs typeface="Arial" panose="020B0604020202020204" pitchFamily="34" charset="0"/>
                        </a:rPr>
                        <a:t> </a:t>
                      </a:r>
                    </a:p>
                    <a:p>
                      <a:pPr algn="ctr">
                        <a:lnSpc>
                          <a:spcPct val="100000"/>
                        </a:lnSpc>
                        <a:spcAft>
                          <a:spcPts val="800"/>
                        </a:spcAft>
                      </a:pPr>
                      <a:r>
                        <a:rPr lang="en-US" sz="500" b="1" dirty="0">
                          <a:solidFill>
                            <a:schemeClr val="bg1"/>
                          </a:solidFill>
                          <a:effectLst/>
                          <a:latin typeface="Arial" panose="020B0604020202020204" pitchFamily="34" charset="0"/>
                          <a:cs typeface="Arial" panose="020B0604020202020204" pitchFamily="34" charset="0"/>
                        </a:rPr>
                        <a:t>(N = 7)</a:t>
                      </a:r>
                      <a:endParaRPr lang="en-US" sz="5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nchor="ctr">
                    <a:lnR w="635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006BAB"/>
                    </a:solidFill>
                  </a:tcPr>
                </a:tc>
                <a:extLst>
                  <a:ext uri="{0D108BD9-81ED-4DB2-BD59-A6C34878D82A}">
                    <a16:rowId xmlns:a16="http://schemas.microsoft.com/office/drawing/2014/main" val="1461368321"/>
                  </a:ext>
                </a:extLst>
              </a:tr>
              <a:tr h="133865">
                <a:tc gridSpan="5">
                  <a:txBody>
                    <a:bodyPr/>
                    <a:lstStyle/>
                    <a:p>
                      <a:pPr>
                        <a:lnSpc>
                          <a:spcPct val="107000"/>
                        </a:lnSpc>
                        <a:spcAft>
                          <a:spcPts val="800"/>
                        </a:spcAft>
                      </a:pPr>
                      <a:r>
                        <a:rPr lang="en-US" sz="400" b="1" dirty="0">
                          <a:solidFill>
                            <a:schemeClr val="tx1">
                              <a:lumMod val="75000"/>
                              <a:lumOff val="25000"/>
                            </a:schemeClr>
                          </a:solidFill>
                          <a:effectLst/>
                          <a:latin typeface="Arial" panose="020B0604020202020204" pitchFamily="34" charset="0"/>
                          <a:cs typeface="Arial" panose="020B0604020202020204" pitchFamily="34" charset="0"/>
                        </a:rPr>
                        <a:t>SF-12 PCS </a:t>
                      </a:r>
                      <a:endParaRPr lang="en-US" sz="400" dirty="0">
                        <a:solidFill>
                          <a:schemeClr val="tx1">
                            <a:lumMod val="75000"/>
                            <a:lumOff val="25000"/>
                          </a:schemeClr>
                        </a:solidFill>
                        <a:effectLst/>
                        <a:latin typeface="Arial" panose="020B0604020202020204" pitchFamily="34" charset="0"/>
                        <a:cs typeface="Arial" panose="020B0604020202020204" pitchFamily="34" charset="0"/>
                      </a:endParaRPr>
                    </a:p>
                  </a:txBody>
                  <a:tcPr marL="36576" marR="20035" marT="0" marB="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tcPr>
                </a:tc>
                <a:tc hMerge="1">
                  <a:txBody>
                    <a:bodyPr/>
                    <a:lstStyle/>
                    <a:p>
                      <a:endParaRPr/>
                    </a:p>
                  </a:txBody>
                  <a:tcPr marL="20035" marR="20035" marT="0" marB="0" anchor="ctr">
                    <a:lnL w="3175" cap="flat" cmpd="sng" algn="ctr">
                      <a:no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endParaRPr/>
                    </a:p>
                  </a:txBody>
                  <a:tcPr marL="20035" marR="20035" marT="0" marB="0" anchor="ctr">
                    <a:lnT w="6350"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T w="6350"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1110059142"/>
                  </a:ext>
                </a:extLst>
              </a:tr>
              <a:tr h="133865">
                <a:tc>
                  <a:txBody>
                    <a:bodyPr/>
                    <a:lstStyle/>
                    <a:p>
                      <a:pPr marL="3175" indent="0">
                        <a:lnSpc>
                          <a:spcPct val="107000"/>
                        </a:lnSpc>
                        <a:spcAft>
                          <a:spcPts val="800"/>
                        </a:spcAft>
                        <a:tabLst/>
                      </a:pPr>
                      <a:r>
                        <a:rPr lang="en-US" sz="400" dirty="0">
                          <a:solidFill>
                            <a:schemeClr val="tx1">
                              <a:lumMod val="75000"/>
                              <a:lumOff val="25000"/>
                            </a:schemeClr>
                          </a:solidFill>
                          <a:effectLst/>
                          <a:latin typeface="Arial" panose="020B0604020202020204" pitchFamily="34" charset="0"/>
                          <a:cs typeface="Arial" panose="020B0604020202020204" pitchFamily="34" charset="0"/>
                        </a:rPr>
                        <a:t>Mean ± SD</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47.3 ± 11.6</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3175" cap="flat" cmpd="sng" algn="ctr">
                      <a:noFill/>
                      <a:prstDash val="solid"/>
                      <a:round/>
                      <a:headEnd type="none" w="med" len="med"/>
                      <a:tailEnd type="none" w="med" len="med"/>
                    </a:lnL>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53.3 ± 8.8</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40.6 ± 6.0</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T w="3175"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47.0 ± 10.6</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4200563282"/>
                  </a:ext>
                </a:extLst>
              </a:tr>
              <a:tr h="133865">
                <a:tc>
                  <a:txBody>
                    <a:bodyPr/>
                    <a:lstStyle/>
                    <a:p>
                      <a:pP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Median</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3175" cap="flat" cmpd="sng" algn="ctr">
                      <a:no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51.6</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3175" cap="flat" cmpd="sng" algn="ctr">
                      <a:noFill/>
                      <a:prstDash val="solid"/>
                      <a:round/>
                      <a:headEnd type="none" w="med" len="med"/>
                      <a:tailEnd type="none" w="med" len="med"/>
                    </a:lnL>
                    <a:lnB w="6350"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55.9</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B w="6350" cap="flat" cmpd="sng" algn="ctr">
                      <a:solidFill>
                        <a:schemeClr val="tx1">
                          <a:lumMod val="50000"/>
                          <a:lumOff val="50000"/>
                        </a:schemeClr>
                      </a:solidFill>
                      <a:prstDash val="solid"/>
                      <a:round/>
                      <a:headEnd type="none" w="med" len="med"/>
                      <a:tailEnd type="none" w="med" len="med"/>
                    </a:lnB>
                    <a:solidFill>
                      <a:srgbClr val="006BAB">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40.1</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B w="6350"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46.5  </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006BAB">
                        <a:alpha val="10000"/>
                      </a:srgbClr>
                    </a:solidFill>
                  </a:tcPr>
                </a:tc>
                <a:extLst>
                  <a:ext uri="{0D108BD9-81ED-4DB2-BD59-A6C34878D82A}">
                    <a16:rowId xmlns:a16="http://schemas.microsoft.com/office/drawing/2014/main" val="3790766178"/>
                  </a:ext>
                </a:extLst>
              </a:tr>
              <a:tr h="133865">
                <a:tc gridSpan="5">
                  <a:txBody>
                    <a:bodyPr/>
                    <a:lstStyle/>
                    <a:p>
                      <a:pPr marL="0" algn="l" defTabSz="914400" rtl="0" eaLnBrk="1" latinLnBrk="0" hangingPunct="1">
                        <a:lnSpc>
                          <a:spcPct val="107000"/>
                        </a:lnSpc>
                        <a:spcAft>
                          <a:spcPts val="800"/>
                        </a:spcAft>
                      </a:pPr>
                      <a:r>
                        <a:rPr lang="en-US" sz="400" b="1" kern="1200" dirty="0">
                          <a:solidFill>
                            <a:schemeClr val="tx1">
                              <a:lumMod val="75000"/>
                              <a:lumOff val="25000"/>
                            </a:schemeClr>
                          </a:solidFill>
                          <a:effectLst/>
                          <a:latin typeface="Arial" panose="020B0604020202020204" pitchFamily="34" charset="0"/>
                          <a:ea typeface="+mn-ea"/>
                          <a:cs typeface="Arial" panose="020B0604020202020204" pitchFamily="34" charset="0"/>
                        </a:rPr>
                        <a:t>SF-12 MCS </a:t>
                      </a:r>
                    </a:p>
                  </a:txBody>
                  <a:tcPr marL="36000" marR="20035" marT="0" marB="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tcPr>
                </a:tc>
                <a:tc hMerge="1">
                  <a:txBody>
                    <a:bodyPr/>
                    <a:lstStyle/>
                    <a:p>
                      <a:endParaRPr/>
                    </a:p>
                  </a:txBody>
                  <a:tcPr marL="20035" marR="20035" marT="0" marB="0" anchor="ctr">
                    <a:lnL w="3175" cap="flat" cmpd="sng" algn="ctr">
                      <a:no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endParaRPr/>
                    </a:p>
                  </a:txBody>
                  <a:tcPr marL="20035" marR="20035" marT="0" marB="0" anchor="ctr">
                    <a:lnT w="6350" cap="flat" cmpd="sng" algn="ctr">
                      <a:solidFill>
                        <a:schemeClr val="tx1">
                          <a:lumMod val="50000"/>
                          <a:lumOff val="50000"/>
                        </a:schemeClr>
                      </a:solidFill>
                      <a:prstDash val="solid"/>
                      <a:round/>
                      <a:headEnd type="none" w="med" len="med"/>
                      <a:tailEnd type="none" w="med" len="med"/>
                    </a:lnT>
                    <a:solidFill>
                      <a:srgbClr val="006BAB">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T w="6350" cap="flat" cmpd="sng" algn="ctr">
                      <a:solidFill>
                        <a:schemeClr val="tx1">
                          <a:lumMod val="50000"/>
                          <a:lumOff val="50000"/>
                        </a:schemeClr>
                      </a:solidFill>
                      <a:prstDash val="solid"/>
                      <a:round/>
                      <a:headEnd type="none" w="med" len="med"/>
                      <a:tailEnd type="none" w="med" len="med"/>
                    </a:lnT>
                    <a:solidFill>
                      <a:srgbClr val="FBC817">
                        <a:alpha val="10000"/>
                      </a:srgbClr>
                    </a:solidFill>
                  </a:tcPr>
                </a:tc>
                <a:tc hMerge="1">
                  <a:txBody>
                    <a:bodyPr/>
                    <a:lstStyle/>
                    <a:p>
                      <a:pPr algn="ctr">
                        <a:lnSpc>
                          <a:spcPct val="107000"/>
                        </a:lnSpc>
                        <a:spcAft>
                          <a:spcPts val="800"/>
                        </a:spcAft>
                      </a:pPr>
                      <a:endParaRPr lang="en-US" sz="400" dirty="0">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solidFill>
                      <a:srgbClr val="006BAB">
                        <a:alpha val="10000"/>
                      </a:srgbClr>
                    </a:solidFill>
                  </a:tcPr>
                </a:tc>
                <a:extLst>
                  <a:ext uri="{0D108BD9-81ED-4DB2-BD59-A6C34878D82A}">
                    <a16:rowId xmlns:a16="http://schemas.microsoft.com/office/drawing/2014/main" val="3330769093"/>
                  </a:ext>
                </a:extLst>
              </a:tr>
              <a:tr h="133865">
                <a:tc>
                  <a:txBody>
                    <a:bodyPr/>
                    <a:lstStyle/>
                    <a:p>
                      <a:pP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Mean ± SD</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3175" cap="flat" cmpd="sng" algn="ctr">
                      <a:noFill/>
                      <a:prstDash val="solid"/>
                      <a:round/>
                      <a:headEnd type="none" w="med" len="med"/>
                      <a:tailEnd type="none" w="med" len="med"/>
                    </a:lnR>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43.2 ± 10.9</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3175" cap="flat" cmpd="sng" algn="ctr">
                      <a:noFill/>
                      <a:prstDash val="solid"/>
                      <a:round/>
                      <a:headEnd type="none" w="med" len="med"/>
                      <a:tailEnd type="none" w="med" len="med"/>
                    </a:lnL>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47.9 ± 10.8</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solidFill>
                      <a:srgbClr val="006BAB">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43.8 ± 9.1</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49.4 ± 9.5</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solidFill>
                      <a:srgbClr val="006BAB">
                        <a:alpha val="10000"/>
                      </a:srgbClr>
                    </a:solidFill>
                  </a:tcPr>
                </a:tc>
                <a:extLst>
                  <a:ext uri="{0D108BD9-81ED-4DB2-BD59-A6C34878D82A}">
                    <a16:rowId xmlns:a16="http://schemas.microsoft.com/office/drawing/2014/main" val="336379237"/>
                  </a:ext>
                </a:extLst>
              </a:tr>
              <a:tr h="133865">
                <a:tc>
                  <a:txBody>
                    <a:bodyPr/>
                    <a:lstStyle/>
                    <a:p>
                      <a:pP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Median</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6350" cap="flat" cmpd="sng" algn="ctr">
                      <a:solidFill>
                        <a:schemeClr val="tx1">
                          <a:lumMod val="50000"/>
                          <a:lumOff val="50000"/>
                        </a:schemeClr>
                      </a:solidFill>
                      <a:prstDash val="solid"/>
                      <a:round/>
                      <a:headEnd type="none" w="med" len="med"/>
                      <a:tailEnd type="none" w="med" len="med"/>
                    </a:lnL>
                    <a:lnR w="3175" cap="flat" cmpd="sng" algn="ctr">
                      <a:no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44.6</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L w="3175" cap="flat" cmpd="sng" algn="ctr">
                      <a:noFill/>
                      <a:prstDash val="solid"/>
                      <a:round/>
                      <a:headEnd type="none" w="med" len="med"/>
                      <a:tailEnd type="none" w="med" len="med"/>
                    </a:lnL>
                    <a:lnB w="6350"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Aft>
                          <a:spcPts val="800"/>
                        </a:spcAft>
                      </a:pPr>
                      <a:r>
                        <a:rPr lang="en-US" sz="400">
                          <a:solidFill>
                            <a:schemeClr val="tx1">
                              <a:lumMod val="75000"/>
                              <a:lumOff val="25000"/>
                            </a:schemeClr>
                          </a:solidFill>
                          <a:effectLst/>
                          <a:latin typeface="Arial" panose="020B0604020202020204" pitchFamily="34" charset="0"/>
                          <a:cs typeface="Arial" panose="020B0604020202020204" pitchFamily="34" charset="0"/>
                        </a:rPr>
                        <a:t>50.9</a:t>
                      </a:r>
                      <a:endParaRPr lang="en-US" sz="40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B w="6350" cap="flat" cmpd="sng" algn="ctr">
                      <a:solidFill>
                        <a:schemeClr val="tx1">
                          <a:lumMod val="50000"/>
                          <a:lumOff val="50000"/>
                        </a:schemeClr>
                      </a:solidFill>
                      <a:prstDash val="solid"/>
                      <a:round/>
                      <a:headEnd type="none" w="med" len="med"/>
                      <a:tailEnd type="none" w="med" len="med"/>
                    </a:lnB>
                    <a:solidFill>
                      <a:srgbClr val="006BAB">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42.4</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B w="6350" cap="flat" cmpd="sng" algn="ctr">
                      <a:solidFill>
                        <a:schemeClr val="tx1">
                          <a:lumMod val="50000"/>
                          <a:lumOff val="50000"/>
                        </a:schemeClr>
                      </a:solidFill>
                      <a:prstDash val="solid"/>
                      <a:round/>
                      <a:headEnd type="none" w="med" len="med"/>
                      <a:tailEnd type="none" w="med" len="med"/>
                    </a:lnB>
                    <a:solidFill>
                      <a:srgbClr val="FBC817">
                        <a:alpha val="10000"/>
                      </a:srgbClr>
                    </a:solidFill>
                  </a:tcPr>
                </a:tc>
                <a:tc>
                  <a:txBody>
                    <a:bodyPr/>
                    <a:lstStyle/>
                    <a:p>
                      <a:pPr algn="ctr">
                        <a:lnSpc>
                          <a:spcPct val="107000"/>
                        </a:lnSpc>
                        <a:spcAft>
                          <a:spcPts val="800"/>
                        </a:spcAft>
                      </a:pPr>
                      <a:r>
                        <a:rPr lang="en-US" sz="400" dirty="0">
                          <a:solidFill>
                            <a:schemeClr val="tx1">
                              <a:lumMod val="75000"/>
                              <a:lumOff val="25000"/>
                            </a:schemeClr>
                          </a:solidFill>
                          <a:effectLst/>
                          <a:latin typeface="Arial" panose="020B0604020202020204" pitchFamily="34" charset="0"/>
                          <a:cs typeface="Arial" panose="020B0604020202020204" pitchFamily="34" charset="0"/>
                        </a:rPr>
                        <a:t>51.9</a:t>
                      </a:r>
                      <a:endParaRPr lang="en-US" sz="40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20035" marR="20035" marT="0" marB="0" anchor="ctr">
                    <a:lnR w="635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006BAB">
                        <a:alpha val="10000"/>
                      </a:srgbClr>
                    </a:solidFill>
                  </a:tcPr>
                </a:tc>
                <a:extLst>
                  <a:ext uri="{0D108BD9-81ED-4DB2-BD59-A6C34878D82A}">
                    <a16:rowId xmlns:a16="http://schemas.microsoft.com/office/drawing/2014/main" val="254999634"/>
                  </a:ext>
                </a:extLst>
              </a:tr>
            </a:tbl>
          </a:graphicData>
        </a:graphic>
      </p:graphicFrame>
      <p:sp>
        <p:nvSpPr>
          <p:cNvPr id="79" name="Content Placeholder 2">
            <a:extLst>
              <a:ext uri="{FF2B5EF4-FFF2-40B4-BE49-F238E27FC236}">
                <a16:creationId xmlns:a16="http://schemas.microsoft.com/office/drawing/2014/main" id="{2968C744-4E71-8FE8-F74E-AE8C4A9EF4AB}"/>
              </a:ext>
            </a:extLst>
          </p:cNvPr>
          <p:cNvSpPr txBox="1">
            <a:spLocks/>
          </p:cNvSpPr>
          <p:nvPr/>
        </p:nvSpPr>
        <p:spPr>
          <a:xfrm>
            <a:off x="6149358" y="867485"/>
            <a:ext cx="1084266" cy="144191"/>
          </a:xfrm>
          <a:prstGeom prst="rect">
            <a:avLst/>
          </a:prstGeom>
        </p:spPr>
        <p:txBody>
          <a:bodyPr vert="horz" wrap="square" lIns="0"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lgn="l">
              <a:spcBef>
                <a:spcPts val="203"/>
              </a:spcBef>
              <a:spcAft>
                <a:spcPts val="203"/>
              </a:spcAft>
            </a:pPr>
            <a:r>
              <a:rPr lang="en-US" sz="542" b="1" dirty="0">
                <a:latin typeface="Arial" panose="020B0604020202020204" pitchFamily="34" charset="0"/>
                <a:cs typeface="Arial" panose="020B0604020202020204" pitchFamily="34" charset="0"/>
              </a:rPr>
              <a:t>Table 2. Disease Characteristics</a:t>
            </a:r>
          </a:p>
        </p:txBody>
      </p:sp>
      <p:sp>
        <p:nvSpPr>
          <p:cNvPr id="80" name="Content Placeholder 2">
            <a:extLst>
              <a:ext uri="{FF2B5EF4-FFF2-40B4-BE49-F238E27FC236}">
                <a16:creationId xmlns:a16="http://schemas.microsoft.com/office/drawing/2014/main" id="{DDDF7864-0CDA-4D90-83C0-2EF00D84D582}"/>
              </a:ext>
            </a:extLst>
          </p:cNvPr>
          <p:cNvSpPr txBox="1">
            <a:spLocks/>
          </p:cNvSpPr>
          <p:nvPr/>
        </p:nvSpPr>
        <p:spPr>
          <a:xfrm>
            <a:off x="7751291" y="901485"/>
            <a:ext cx="566515" cy="76190"/>
          </a:xfrm>
          <a:prstGeom prst="rect">
            <a:avLst/>
          </a:prstGeom>
        </p:spPr>
        <p:txBody>
          <a:bodyPr vert="horz" wrap="square" lIns="0"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lgn="l">
              <a:spcBef>
                <a:spcPts val="203"/>
              </a:spcBef>
              <a:spcAft>
                <a:spcPts val="203"/>
              </a:spcAft>
            </a:pPr>
            <a:r>
              <a:rPr lang="en-US" sz="542" b="1" dirty="0">
                <a:latin typeface="Arial" panose="020B0604020202020204" pitchFamily="34" charset="0"/>
                <a:cs typeface="Arial" panose="020B0604020202020204" pitchFamily="34" charset="0"/>
              </a:rPr>
              <a:t>Table 3. HRQOL</a:t>
            </a:r>
          </a:p>
        </p:txBody>
      </p:sp>
      <p:sp>
        <p:nvSpPr>
          <p:cNvPr id="83" name="TextBox 82">
            <a:extLst>
              <a:ext uri="{FF2B5EF4-FFF2-40B4-BE49-F238E27FC236}">
                <a16:creationId xmlns:a16="http://schemas.microsoft.com/office/drawing/2014/main" id="{97CE45E9-997A-42AB-C241-5A239D601CF3}"/>
              </a:ext>
            </a:extLst>
          </p:cNvPr>
          <p:cNvSpPr txBox="1"/>
          <p:nvPr/>
        </p:nvSpPr>
        <p:spPr>
          <a:xfrm>
            <a:off x="7747711" y="2212643"/>
            <a:ext cx="2242426" cy="128528"/>
          </a:xfrm>
          <a:prstGeom prst="rect">
            <a:avLst/>
          </a:prstGeom>
          <a:noFill/>
        </p:spPr>
        <p:txBody>
          <a:bodyPr wrap="square" lIns="0" tIns="0" rIns="0" bIns="0">
            <a:noAutofit/>
          </a:bodyPr>
          <a:lstStyle/>
          <a:p>
            <a:pPr>
              <a:lnSpc>
                <a:spcPct val="90000"/>
              </a:lnSpc>
              <a:spcBef>
                <a:spcPts val="102"/>
              </a:spcBef>
            </a:pPr>
            <a:r>
              <a:rPr lang="en-US" sz="300" b="1" dirty="0">
                <a:latin typeface="Arial" panose="020B0604020202020204" pitchFamily="34" charset="0"/>
                <a:cs typeface="Arial" panose="020B0604020202020204" pitchFamily="34" charset="0"/>
              </a:rPr>
              <a:t>Abbreviations: </a:t>
            </a:r>
            <a:r>
              <a:rPr lang="en-US" sz="300" dirty="0">
                <a:latin typeface="Arial" panose="020B0604020202020204" pitchFamily="34" charset="0"/>
                <a:cs typeface="Arial" panose="020B0604020202020204" pitchFamily="34" charset="0"/>
              </a:rPr>
              <a:t>HRQOL = Health-Related Quality of Life; MCS = mental component summary; PCS = physical component summary; SD = standard deviation; SF-12 = 12-item short form survey</a:t>
            </a:r>
          </a:p>
          <a:p>
            <a:pPr>
              <a:lnSpc>
                <a:spcPct val="90000"/>
              </a:lnSpc>
              <a:spcBef>
                <a:spcPts val="102"/>
              </a:spcBef>
            </a:pPr>
            <a:r>
              <a:rPr lang="en-US" sz="300" b="1" dirty="0">
                <a:latin typeface="Arial" panose="020B0604020202020204" pitchFamily="34" charset="0"/>
                <a:cs typeface="Arial" panose="020B0604020202020204" pitchFamily="34" charset="0"/>
              </a:rPr>
              <a:t>Note: </a:t>
            </a:r>
            <a:r>
              <a:rPr lang="en-US" sz="300" dirty="0">
                <a:latin typeface="Arial" panose="020B0604020202020204" pitchFamily="34" charset="0"/>
                <a:cs typeface="Arial" panose="020B0604020202020204" pitchFamily="34" charset="0"/>
              </a:rPr>
              <a:t>[1] Lower scores reflect worse HRQOL.</a:t>
            </a:r>
          </a:p>
        </p:txBody>
      </p:sp>
      <p:grpSp>
        <p:nvGrpSpPr>
          <p:cNvPr id="98" name="Group 97">
            <a:extLst>
              <a:ext uri="{FF2B5EF4-FFF2-40B4-BE49-F238E27FC236}">
                <a16:creationId xmlns:a16="http://schemas.microsoft.com/office/drawing/2014/main" id="{3855655E-012C-914E-D415-4A38433FE6A2}"/>
              </a:ext>
            </a:extLst>
          </p:cNvPr>
          <p:cNvGrpSpPr/>
          <p:nvPr/>
        </p:nvGrpSpPr>
        <p:grpSpPr>
          <a:xfrm>
            <a:off x="8317544" y="869316"/>
            <a:ext cx="1107653" cy="124876"/>
            <a:chOff x="4919452" y="851339"/>
            <a:chExt cx="1107653" cy="124876"/>
          </a:xfrm>
        </p:grpSpPr>
        <p:sp>
          <p:nvSpPr>
            <p:cNvPr id="99" name="Rectangle 98">
              <a:extLst>
                <a:ext uri="{FF2B5EF4-FFF2-40B4-BE49-F238E27FC236}">
                  <a16:creationId xmlns:a16="http://schemas.microsoft.com/office/drawing/2014/main" id="{63C20135-E326-8B2B-9F77-BFA0318D6EA8}"/>
                </a:ext>
              </a:extLst>
            </p:cNvPr>
            <p:cNvSpPr/>
            <p:nvPr/>
          </p:nvSpPr>
          <p:spPr>
            <a:xfrm>
              <a:off x="5376771" y="851339"/>
              <a:ext cx="650334" cy="124876"/>
            </a:xfrm>
            <a:prstGeom prst="rect">
              <a:avLst/>
            </a:prstGeom>
            <a:solidFill>
              <a:srgbClr val="006BAB">
                <a:alpha val="10000"/>
              </a:srgbClr>
            </a:solidFill>
            <a:ln w="6350">
              <a:solidFill>
                <a:srgbClr val="006BAB"/>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rgbClr val="006BAB"/>
                  </a:solidFill>
                  <a:latin typeface="Arial" panose="020B0604020202020204" pitchFamily="34" charset="0"/>
                  <a:cs typeface="Arial" panose="020B0604020202020204" pitchFamily="34" charset="0"/>
                </a:rPr>
                <a:t>CARE-PARTNERS</a:t>
              </a:r>
            </a:p>
          </p:txBody>
        </p:sp>
        <p:sp>
          <p:nvSpPr>
            <p:cNvPr id="104" name="Rectangle 103">
              <a:extLst>
                <a:ext uri="{FF2B5EF4-FFF2-40B4-BE49-F238E27FC236}">
                  <a16:creationId xmlns:a16="http://schemas.microsoft.com/office/drawing/2014/main" id="{5390D848-EC03-5058-E009-59FF9D78C9B4}"/>
                </a:ext>
              </a:extLst>
            </p:cNvPr>
            <p:cNvSpPr/>
            <p:nvPr/>
          </p:nvSpPr>
          <p:spPr>
            <a:xfrm>
              <a:off x="4919452" y="851535"/>
              <a:ext cx="409777" cy="124484"/>
            </a:xfrm>
            <a:prstGeom prst="rect">
              <a:avLst/>
            </a:prstGeom>
            <a:solidFill>
              <a:srgbClr val="FBC817">
                <a:alpha val="10000"/>
              </a:srgbClr>
            </a:solidFill>
            <a:ln w="6350">
              <a:solidFill>
                <a:srgbClr val="FBC817"/>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chemeClr val="accent4">
                      <a:lumMod val="50000"/>
                    </a:schemeClr>
                  </a:solidFill>
                  <a:latin typeface="Arial" panose="020B0604020202020204" pitchFamily="34" charset="0"/>
                  <a:cs typeface="Arial" panose="020B0604020202020204" pitchFamily="34" charset="0"/>
                </a:rPr>
                <a:t>PATIENTS</a:t>
              </a:r>
            </a:p>
          </p:txBody>
        </p:sp>
      </p:grpSp>
      <p:grpSp>
        <p:nvGrpSpPr>
          <p:cNvPr id="103" name="Group 102">
            <a:extLst>
              <a:ext uri="{FF2B5EF4-FFF2-40B4-BE49-F238E27FC236}">
                <a16:creationId xmlns:a16="http://schemas.microsoft.com/office/drawing/2014/main" id="{EB1F449A-33EB-235D-24E1-8083AF39DCCC}"/>
              </a:ext>
            </a:extLst>
          </p:cNvPr>
          <p:cNvGrpSpPr/>
          <p:nvPr/>
        </p:nvGrpSpPr>
        <p:grpSpPr>
          <a:xfrm>
            <a:off x="6955229" y="3193577"/>
            <a:ext cx="76677" cy="508121"/>
            <a:chOff x="16361544" y="8596160"/>
            <a:chExt cx="106041" cy="702712"/>
          </a:xfrm>
        </p:grpSpPr>
        <p:sp>
          <p:nvSpPr>
            <p:cNvPr id="113" name="Rectangle 112">
              <a:extLst>
                <a:ext uri="{FF2B5EF4-FFF2-40B4-BE49-F238E27FC236}">
                  <a16:creationId xmlns:a16="http://schemas.microsoft.com/office/drawing/2014/main" id="{E404E27F-4EF1-0D2F-1607-B86E013F55F3}"/>
                </a:ext>
              </a:extLst>
            </p:cNvPr>
            <p:cNvSpPr/>
            <p:nvPr/>
          </p:nvSpPr>
          <p:spPr>
            <a:xfrm>
              <a:off x="16361544" y="8596160"/>
              <a:ext cx="106041" cy="1044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dirty="0">
                  <a:solidFill>
                    <a:schemeClr val="tx1">
                      <a:lumMod val="75000"/>
                      <a:lumOff val="25000"/>
                    </a:schemeClr>
                  </a:solidFill>
                  <a:latin typeface="Arial" panose="020B0604020202020204" pitchFamily="34" charset="0"/>
                  <a:cs typeface="Arial" panose="020B0604020202020204" pitchFamily="34" charset="0"/>
                </a:rPr>
                <a:t>Minimal (0-4)</a:t>
              </a:r>
            </a:p>
          </p:txBody>
        </p:sp>
        <p:sp>
          <p:nvSpPr>
            <p:cNvPr id="114" name="Rectangle 113">
              <a:extLst>
                <a:ext uri="{FF2B5EF4-FFF2-40B4-BE49-F238E27FC236}">
                  <a16:creationId xmlns:a16="http://schemas.microsoft.com/office/drawing/2014/main" id="{73C717B6-447E-6E79-6B50-F34252FD76D5}"/>
                </a:ext>
              </a:extLst>
            </p:cNvPr>
            <p:cNvSpPr/>
            <p:nvPr/>
          </p:nvSpPr>
          <p:spPr>
            <a:xfrm>
              <a:off x="16361544" y="8795597"/>
              <a:ext cx="106041" cy="10440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Mild (5-9)</a:t>
              </a:r>
            </a:p>
          </p:txBody>
        </p:sp>
        <p:sp>
          <p:nvSpPr>
            <p:cNvPr id="115" name="Rectangle 114">
              <a:extLst>
                <a:ext uri="{FF2B5EF4-FFF2-40B4-BE49-F238E27FC236}">
                  <a16:creationId xmlns:a16="http://schemas.microsoft.com/office/drawing/2014/main" id="{2A4BD3E8-DB51-8DBD-77A3-5C8F4717A532}"/>
                </a:ext>
              </a:extLst>
            </p:cNvPr>
            <p:cNvSpPr/>
            <p:nvPr/>
          </p:nvSpPr>
          <p:spPr>
            <a:xfrm>
              <a:off x="16361544" y="8995034"/>
              <a:ext cx="106041" cy="104400"/>
            </a:xfrm>
            <a:prstGeom prst="rect">
              <a:avLst/>
            </a:prstGeom>
            <a:solidFill>
              <a:srgbClr val="006BAB"/>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dirty="0">
                  <a:solidFill>
                    <a:schemeClr val="tx1">
                      <a:lumMod val="75000"/>
                      <a:lumOff val="25000"/>
                    </a:schemeClr>
                  </a:solidFill>
                  <a:latin typeface="Arial" panose="020B0604020202020204" pitchFamily="34" charset="0"/>
                  <a:cs typeface="Arial" panose="020B0604020202020204" pitchFamily="34" charset="0"/>
                </a:rPr>
                <a:t>Moderate (10-14)</a:t>
              </a:r>
            </a:p>
          </p:txBody>
        </p:sp>
        <p:sp>
          <p:nvSpPr>
            <p:cNvPr id="116" name="Rectangle 115">
              <a:extLst>
                <a:ext uri="{FF2B5EF4-FFF2-40B4-BE49-F238E27FC236}">
                  <a16:creationId xmlns:a16="http://schemas.microsoft.com/office/drawing/2014/main" id="{FE72C7E7-1C8E-84A5-2DBF-9FC1365548E3}"/>
                </a:ext>
              </a:extLst>
            </p:cNvPr>
            <p:cNvSpPr/>
            <p:nvPr/>
          </p:nvSpPr>
          <p:spPr>
            <a:xfrm>
              <a:off x="16361544" y="9194472"/>
              <a:ext cx="106041" cy="104400"/>
            </a:xfrm>
            <a:prstGeom prst="rect">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Severe (15-21)</a:t>
              </a:r>
            </a:p>
          </p:txBody>
        </p:sp>
      </p:grpSp>
      <p:grpSp>
        <p:nvGrpSpPr>
          <p:cNvPr id="105" name="Group 104">
            <a:extLst>
              <a:ext uri="{FF2B5EF4-FFF2-40B4-BE49-F238E27FC236}">
                <a16:creationId xmlns:a16="http://schemas.microsoft.com/office/drawing/2014/main" id="{B945521C-FDCF-EE3F-A611-9528EDEA1B52}"/>
              </a:ext>
            </a:extLst>
          </p:cNvPr>
          <p:cNvGrpSpPr/>
          <p:nvPr/>
        </p:nvGrpSpPr>
        <p:grpSpPr>
          <a:xfrm>
            <a:off x="6955229" y="4413005"/>
            <a:ext cx="76679" cy="651807"/>
            <a:chOff x="16361541" y="8596160"/>
            <a:chExt cx="106044" cy="901425"/>
          </a:xfrm>
        </p:grpSpPr>
        <p:sp>
          <p:nvSpPr>
            <p:cNvPr id="108" name="Rectangle 107">
              <a:extLst>
                <a:ext uri="{FF2B5EF4-FFF2-40B4-BE49-F238E27FC236}">
                  <a16:creationId xmlns:a16="http://schemas.microsoft.com/office/drawing/2014/main" id="{76B4908B-30B7-0252-5434-CDFB6C18D6C8}"/>
                </a:ext>
              </a:extLst>
            </p:cNvPr>
            <p:cNvSpPr/>
            <p:nvPr/>
          </p:nvSpPr>
          <p:spPr>
            <a:xfrm>
              <a:off x="16361544" y="8596160"/>
              <a:ext cx="106041" cy="1044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Minimal (0-4)</a:t>
              </a:r>
            </a:p>
          </p:txBody>
        </p:sp>
        <p:sp>
          <p:nvSpPr>
            <p:cNvPr id="109" name="Rectangle 108">
              <a:extLst>
                <a:ext uri="{FF2B5EF4-FFF2-40B4-BE49-F238E27FC236}">
                  <a16:creationId xmlns:a16="http://schemas.microsoft.com/office/drawing/2014/main" id="{3DAC14E5-CB50-BF03-1D30-07E950841AAE}"/>
                </a:ext>
              </a:extLst>
            </p:cNvPr>
            <p:cNvSpPr/>
            <p:nvPr/>
          </p:nvSpPr>
          <p:spPr>
            <a:xfrm>
              <a:off x="16361544" y="8795597"/>
              <a:ext cx="106041" cy="10440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Mild (5-9)</a:t>
              </a:r>
            </a:p>
          </p:txBody>
        </p:sp>
        <p:sp>
          <p:nvSpPr>
            <p:cNvPr id="110" name="Rectangle 109">
              <a:extLst>
                <a:ext uri="{FF2B5EF4-FFF2-40B4-BE49-F238E27FC236}">
                  <a16:creationId xmlns:a16="http://schemas.microsoft.com/office/drawing/2014/main" id="{266CC93A-2B03-25D2-E3CB-47A83A878E96}"/>
                </a:ext>
              </a:extLst>
            </p:cNvPr>
            <p:cNvSpPr/>
            <p:nvPr/>
          </p:nvSpPr>
          <p:spPr>
            <a:xfrm>
              <a:off x="16361544" y="8995034"/>
              <a:ext cx="106041" cy="104400"/>
            </a:xfrm>
            <a:prstGeom prst="rect">
              <a:avLst/>
            </a:prstGeom>
            <a:solidFill>
              <a:srgbClr val="006BAB"/>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Moderate (10-14)</a:t>
              </a:r>
            </a:p>
          </p:txBody>
        </p:sp>
        <p:sp>
          <p:nvSpPr>
            <p:cNvPr id="111" name="Rectangle 110">
              <a:extLst>
                <a:ext uri="{FF2B5EF4-FFF2-40B4-BE49-F238E27FC236}">
                  <a16:creationId xmlns:a16="http://schemas.microsoft.com/office/drawing/2014/main" id="{862A0590-C9A8-0D92-7D5A-A165B7917C11}"/>
                </a:ext>
              </a:extLst>
            </p:cNvPr>
            <p:cNvSpPr/>
            <p:nvPr/>
          </p:nvSpPr>
          <p:spPr>
            <a:xfrm>
              <a:off x="16361544" y="9194472"/>
              <a:ext cx="106041" cy="104400"/>
            </a:xfrm>
            <a:prstGeom prst="rect">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Moderately severe (15-19)</a:t>
              </a:r>
            </a:p>
          </p:txBody>
        </p:sp>
        <p:sp>
          <p:nvSpPr>
            <p:cNvPr id="112" name="Rectangle 111">
              <a:extLst>
                <a:ext uri="{FF2B5EF4-FFF2-40B4-BE49-F238E27FC236}">
                  <a16:creationId xmlns:a16="http://schemas.microsoft.com/office/drawing/2014/main" id="{1A5FDAED-4203-B3F2-6312-0D4BE75EF336}"/>
                </a:ext>
              </a:extLst>
            </p:cNvPr>
            <p:cNvSpPr/>
            <p:nvPr/>
          </p:nvSpPr>
          <p:spPr>
            <a:xfrm>
              <a:off x="16361541" y="9393185"/>
              <a:ext cx="106041" cy="1044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lIns="251999" rtlCol="0" anchor="ctr"/>
            <a:lstStyle/>
            <a:p>
              <a:r>
                <a:rPr lang="en-US" sz="406">
                  <a:solidFill>
                    <a:schemeClr val="tx1">
                      <a:lumMod val="75000"/>
                      <a:lumOff val="25000"/>
                    </a:schemeClr>
                  </a:solidFill>
                  <a:latin typeface="Arial" panose="020B0604020202020204" pitchFamily="34" charset="0"/>
                  <a:cs typeface="Arial" panose="020B0604020202020204" pitchFamily="34" charset="0"/>
                </a:rPr>
                <a:t>Severe (20-27)</a:t>
              </a:r>
            </a:p>
          </p:txBody>
        </p:sp>
      </p:grpSp>
      <p:sp>
        <p:nvSpPr>
          <p:cNvPr id="121" name="Rectangle 120">
            <a:extLst>
              <a:ext uri="{FF2B5EF4-FFF2-40B4-BE49-F238E27FC236}">
                <a16:creationId xmlns:a16="http://schemas.microsoft.com/office/drawing/2014/main" id="{C39F48C8-9745-7B9E-5C2F-8B44DDA449D1}"/>
              </a:ext>
            </a:extLst>
          </p:cNvPr>
          <p:cNvSpPr/>
          <p:nvPr/>
        </p:nvSpPr>
        <p:spPr>
          <a:xfrm>
            <a:off x="9259772" y="2393824"/>
            <a:ext cx="667774" cy="124876"/>
          </a:xfrm>
          <a:prstGeom prst="rect">
            <a:avLst/>
          </a:prstGeom>
          <a:solidFill>
            <a:srgbClr val="006BAB">
              <a:alpha val="10000"/>
            </a:srgbClr>
          </a:solidFill>
          <a:ln w="6350">
            <a:solidFill>
              <a:srgbClr val="006BAB"/>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rgbClr val="006BAB"/>
                </a:solidFill>
                <a:latin typeface="Arial" panose="020B0604020202020204" pitchFamily="34" charset="0"/>
                <a:cs typeface="Arial" panose="020B0604020202020204" pitchFamily="34" charset="0"/>
              </a:rPr>
              <a:t>CARE-PARTNERS</a:t>
            </a:r>
          </a:p>
        </p:txBody>
      </p:sp>
      <p:sp>
        <p:nvSpPr>
          <p:cNvPr id="179" name="Rectangle 178">
            <a:extLst>
              <a:ext uri="{FF2B5EF4-FFF2-40B4-BE49-F238E27FC236}">
                <a16:creationId xmlns:a16="http://schemas.microsoft.com/office/drawing/2014/main" id="{E6380122-9224-80D8-E9D5-6DC1C5A02DF0}"/>
              </a:ext>
            </a:extLst>
          </p:cNvPr>
          <p:cNvSpPr/>
          <p:nvPr/>
        </p:nvSpPr>
        <p:spPr>
          <a:xfrm>
            <a:off x="4258684" y="2375137"/>
            <a:ext cx="2259736" cy="17773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50" name="Content Placeholder 2">
            <a:extLst>
              <a:ext uri="{FF2B5EF4-FFF2-40B4-BE49-F238E27FC236}">
                <a16:creationId xmlns:a16="http://schemas.microsoft.com/office/drawing/2014/main" id="{103CD848-E644-30FE-0176-55935C49E991}"/>
              </a:ext>
            </a:extLst>
          </p:cNvPr>
          <p:cNvSpPr txBox="1">
            <a:spLocks/>
          </p:cNvSpPr>
          <p:nvPr/>
        </p:nvSpPr>
        <p:spPr>
          <a:xfrm>
            <a:off x="4520848" y="2525014"/>
            <a:ext cx="1086009" cy="286978"/>
          </a:xfrm>
          <a:prstGeom prst="rect">
            <a:avLst/>
          </a:prstGeom>
          <a:noFill/>
        </p:spPr>
        <p:txBody>
          <a:bodyPr vert="horz" lIns="12192" tIns="15484" rIns="12192" bIns="15484"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0"/>
              </a:spcBef>
            </a:pPr>
            <a:r>
              <a:rPr lang="en-US" sz="610" b="1" dirty="0" err="1">
                <a:solidFill>
                  <a:schemeClr val="tx1">
                    <a:lumMod val="75000"/>
                    <a:lumOff val="25000"/>
                  </a:schemeClr>
                </a:solidFill>
                <a:latin typeface="Arial" panose="020B0604020202020204" pitchFamily="34" charset="0"/>
                <a:cs typeface="Arial" panose="020B0604020202020204" pitchFamily="34" charset="0"/>
              </a:rPr>
              <a:t>IgAN</a:t>
            </a:r>
            <a:r>
              <a:rPr lang="en-US" sz="610" b="1" dirty="0">
                <a:solidFill>
                  <a:schemeClr val="tx1">
                    <a:lumMod val="75000"/>
                    <a:lumOff val="25000"/>
                  </a:schemeClr>
                </a:solidFill>
                <a:latin typeface="Arial" panose="020B0604020202020204" pitchFamily="34" charset="0"/>
                <a:cs typeface="Arial" panose="020B0604020202020204" pitchFamily="34" charset="0"/>
              </a:rPr>
              <a:t>,</a:t>
            </a:r>
          </a:p>
          <a:p>
            <a:pPr>
              <a:spcBef>
                <a:spcPts val="0"/>
              </a:spcBef>
            </a:pPr>
            <a:r>
              <a:rPr lang="en-US" sz="610" b="1" dirty="0">
                <a:solidFill>
                  <a:schemeClr val="tx1">
                    <a:lumMod val="75000"/>
                    <a:lumOff val="25000"/>
                  </a:schemeClr>
                </a:solidFill>
                <a:latin typeface="Arial" panose="020B0604020202020204" pitchFamily="34" charset="0"/>
                <a:cs typeface="Arial" panose="020B0604020202020204" pitchFamily="34" charset="0"/>
              </a:rPr>
              <a:t>N = 26</a:t>
            </a:r>
          </a:p>
        </p:txBody>
      </p:sp>
      <p:sp>
        <p:nvSpPr>
          <p:cNvPr id="63" name="Content Placeholder 2">
            <a:extLst>
              <a:ext uri="{FF2B5EF4-FFF2-40B4-BE49-F238E27FC236}">
                <a16:creationId xmlns:a16="http://schemas.microsoft.com/office/drawing/2014/main" id="{D5411753-B414-2548-0E4E-7B47EC770ADC}"/>
              </a:ext>
            </a:extLst>
          </p:cNvPr>
          <p:cNvSpPr txBox="1">
            <a:spLocks/>
          </p:cNvSpPr>
          <p:nvPr/>
        </p:nvSpPr>
        <p:spPr>
          <a:xfrm>
            <a:off x="5707927" y="2524750"/>
            <a:ext cx="1070889" cy="287507"/>
          </a:xfrm>
          <a:prstGeom prst="rect">
            <a:avLst/>
          </a:prstGeom>
          <a:noFill/>
        </p:spPr>
        <p:txBody>
          <a:bodyPr vert="horz" lIns="12192" tIns="15484" rIns="12192" bIns="15484" rtlCol="0" anchor="ctr">
            <a:noAutofit/>
          </a:bodyPr>
          <a:lstStyle>
            <a:defPPr>
              <a:defRPr lang="en-US"/>
            </a:defPPr>
            <a:lvl1pPr indent="0" algn="ctr" defTabSz="2687970">
              <a:lnSpc>
                <a:spcPct val="90000"/>
              </a:lnSpc>
              <a:spcBef>
                <a:spcPts val="0"/>
              </a:spcBef>
              <a:buFont typeface="Arial" panose="020B0604020202020204" pitchFamily="34" charset="0"/>
              <a:buNone/>
              <a:defRPr sz="2000" b="1">
                <a:latin typeface="Arial" panose="020B0604020202020204" pitchFamily="34" charset="0"/>
                <a:cs typeface="Arial" panose="020B0604020202020204" pitchFamily="34" charset="0"/>
              </a:defRPr>
            </a:lvl1pPr>
            <a:lvl2pPr marL="1343985" indent="0" algn="ctr" defTabSz="2687970">
              <a:lnSpc>
                <a:spcPct val="90000"/>
              </a:lnSpc>
              <a:spcBef>
                <a:spcPts val="1470"/>
              </a:spcBef>
              <a:buFont typeface="Arial" panose="020B0604020202020204" pitchFamily="34" charset="0"/>
              <a:buNone/>
              <a:defRPr sz="5879"/>
            </a:lvl2pPr>
            <a:lvl3pPr marL="2687970" indent="0" algn="ctr" defTabSz="2687970">
              <a:lnSpc>
                <a:spcPct val="90000"/>
              </a:lnSpc>
              <a:spcBef>
                <a:spcPts val="1470"/>
              </a:spcBef>
              <a:buFont typeface="Arial" panose="020B0604020202020204" pitchFamily="34" charset="0"/>
              <a:buNone/>
              <a:defRPr sz="5291"/>
            </a:lvl3pPr>
            <a:lvl4pPr marL="4031955" indent="0" algn="ctr" defTabSz="2687970">
              <a:lnSpc>
                <a:spcPct val="90000"/>
              </a:lnSpc>
              <a:spcBef>
                <a:spcPts val="1470"/>
              </a:spcBef>
              <a:buFont typeface="Arial" panose="020B0604020202020204" pitchFamily="34" charset="0"/>
              <a:buNone/>
              <a:defRPr sz="4703"/>
            </a:lvl4pPr>
            <a:lvl5pPr marL="5375940" indent="0" algn="ctr" defTabSz="2687970">
              <a:lnSpc>
                <a:spcPct val="90000"/>
              </a:lnSpc>
              <a:spcBef>
                <a:spcPts val="1470"/>
              </a:spcBef>
              <a:buFont typeface="Arial" panose="020B0604020202020204" pitchFamily="34" charset="0"/>
              <a:buNone/>
              <a:defRPr sz="4703"/>
            </a:lvl5pPr>
            <a:lvl6pPr marL="6719926" indent="0" algn="ctr" defTabSz="2687970">
              <a:lnSpc>
                <a:spcPct val="90000"/>
              </a:lnSpc>
              <a:spcBef>
                <a:spcPts val="1470"/>
              </a:spcBef>
              <a:buFont typeface="Arial" panose="020B0604020202020204" pitchFamily="34" charset="0"/>
              <a:buNone/>
              <a:defRPr sz="4703"/>
            </a:lvl6pPr>
            <a:lvl7pPr marL="8063911" indent="0" algn="ctr" defTabSz="2687970">
              <a:lnSpc>
                <a:spcPct val="90000"/>
              </a:lnSpc>
              <a:spcBef>
                <a:spcPts val="1470"/>
              </a:spcBef>
              <a:buFont typeface="Arial" panose="020B0604020202020204" pitchFamily="34" charset="0"/>
              <a:buNone/>
              <a:defRPr sz="4703"/>
            </a:lvl7pPr>
            <a:lvl8pPr marL="9407896" indent="0" algn="ctr" defTabSz="2687970">
              <a:lnSpc>
                <a:spcPct val="90000"/>
              </a:lnSpc>
              <a:spcBef>
                <a:spcPts val="1470"/>
              </a:spcBef>
              <a:buFont typeface="Arial" panose="020B0604020202020204" pitchFamily="34" charset="0"/>
              <a:buNone/>
              <a:defRPr sz="4703"/>
            </a:lvl8pPr>
            <a:lvl9pPr marL="10751881" indent="0" algn="ctr" defTabSz="2687970">
              <a:lnSpc>
                <a:spcPct val="90000"/>
              </a:lnSpc>
              <a:spcBef>
                <a:spcPts val="1470"/>
              </a:spcBef>
              <a:buFont typeface="Arial" panose="020B0604020202020204" pitchFamily="34" charset="0"/>
              <a:buNone/>
              <a:defRPr sz="4703"/>
            </a:lvl9pPr>
          </a:lstStyle>
          <a:p>
            <a:r>
              <a:rPr lang="en-US" sz="610" dirty="0">
                <a:solidFill>
                  <a:schemeClr val="tx1">
                    <a:lumMod val="75000"/>
                    <a:lumOff val="25000"/>
                  </a:schemeClr>
                </a:solidFill>
              </a:rPr>
              <a:t>FSGS,</a:t>
            </a:r>
          </a:p>
          <a:p>
            <a:r>
              <a:rPr lang="en-US" sz="610" dirty="0">
                <a:solidFill>
                  <a:schemeClr val="tx1">
                    <a:lumMod val="75000"/>
                    <a:lumOff val="25000"/>
                  </a:schemeClr>
                </a:solidFill>
              </a:rPr>
              <a:t>N = 9</a:t>
            </a:r>
          </a:p>
        </p:txBody>
      </p:sp>
      <p:sp>
        <p:nvSpPr>
          <p:cNvPr id="2" name="Content Placeholder 2">
            <a:extLst>
              <a:ext uri="{FF2B5EF4-FFF2-40B4-BE49-F238E27FC236}">
                <a16:creationId xmlns:a16="http://schemas.microsoft.com/office/drawing/2014/main" id="{A41D8424-9BFC-F113-8301-B8FF69EDA136}"/>
              </a:ext>
            </a:extLst>
          </p:cNvPr>
          <p:cNvSpPr txBox="1">
            <a:spLocks/>
          </p:cNvSpPr>
          <p:nvPr/>
        </p:nvSpPr>
        <p:spPr>
          <a:xfrm>
            <a:off x="3748872" y="2973286"/>
            <a:ext cx="394066" cy="129243"/>
          </a:xfrm>
          <a:prstGeom prst="rect">
            <a:avLst/>
          </a:prstGeom>
          <a:solidFill>
            <a:schemeClr val="bg1"/>
          </a:solidFill>
        </p:spPr>
        <p:txBody>
          <a:bodyPr vert="horz" wrap="square" lIns="0" tIns="0" rIns="0" bIns="0" rtlCol="0" anchor="ctr">
            <a:noAutofit/>
          </a:bodyPr>
          <a:lstStyle>
            <a:defPPr>
              <a:defRPr lang="en-US"/>
            </a:defPPr>
            <a:lvl1pPr indent="0" defTabSz="2687970">
              <a:lnSpc>
                <a:spcPct val="90000"/>
              </a:lnSpc>
              <a:spcBef>
                <a:spcPts val="600"/>
              </a:spcBef>
              <a:spcAft>
                <a:spcPts val="600"/>
              </a:spcAft>
              <a:buFont typeface="Arial" panose="020B0604020202020204" pitchFamily="34" charset="0"/>
              <a:buNone/>
              <a:defRPr b="1" spc="200">
                <a:solidFill>
                  <a:schemeClr val="tx1">
                    <a:lumMod val="75000"/>
                    <a:lumOff val="25000"/>
                  </a:schemeClr>
                </a:solidFill>
                <a:latin typeface="Arial" panose="020B0604020202020204" pitchFamily="34" charset="0"/>
                <a:cs typeface="Arial" panose="020B0604020202020204" pitchFamily="34" charset="0"/>
              </a:defRPr>
            </a:lvl1pPr>
            <a:lvl2pPr marL="1343985" indent="0" algn="ctr" defTabSz="2687970">
              <a:lnSpc>
                <a:spcPct val="90000"/>
              </a:lnSpc>
              <a:spcBef>
                <a:spcPts val="1470"/>
              </a:spcBef>
              <a:buFont typeface="Arial" panose="020B0604020202020204" pitchFamily="34" charset="0"/>
              <a:buNone/>
              <a:defRPr sz="5879"/>
            </a:lvl2pPr>
            <a:lvl3pPr marL="2687970" indent="0" algn="ctr" defTabSz="2687970">
              <a:lnSpc>
                <a:spcPct val="90000"/>
              </a:lnSpc>
              <a:spcBef>
                <a:spcPts val="1470"/>
              </a:spcBef>
              <a:buFont typeface="Arial" panose="020B0604020202020204" pitchFamily="34" charset="0"/>
              <a:buNone/>
              <a:defRPr sz="5291"/>
            </a:lvl3pPr>
            <a:lvl4pPr marL="4031955" indent="0" algn="ctr" defTabSz="2687970">
              <a:lnSpc>
                <a:spcPct val="90000"/>
              </a:lnSpc>
              <a:spcBef>
                <a:spcPts val="1470"/>
              </a:spcBef>
              <a:buFont typeface="Arial" panose="020B0604020202020204" pitchFamily="34" charset="0"/>
              <a:buNone/>
              <a:defRPr sz="4703"/>
            </a:lvl4pPr>
            <a:lvl5pPr marL="5375940" indent="0" algn="ctr" defTabSz="2687970">
              <a:lnSpc>
                <a:spcPct val="90000"/>
              </a:lnSpc>
              <a:spcBef>
                <a:spcPts val="1470"/>
              </a:spcBef>
              <a:buFont typeface="Arial" panose="020B0604020202020204" pitchFamily="34" charset="0"/>
              <a:buNone/>
              <a:defRPr sz="4703"/>
            </a:lvl5pPr>
            <a:lvl6pPr marL="6719926" indent="0" algn="ctr" defTabSz="2687970">
              <a:lnSpc>
                <a:spcPct val="90000"/>
              </a:lnSpc>
              <a:spcBef>
                <a:spcPts val="1470"/>
              </a:spcBef>
              <a:buFont typeface="Arial" panose="020B0604020202020204" pitchFamily="34" charset="0"/>
              <a:buNone/>
              <a:defRPr sz="4703"/>
            </a:lvl6pPr>
            <a:lvl7pPr marL="8063911" indent="0" algn="ctr" defTabSz="2687970">
              <a:lnSpc>
                <a:spcPct val="90000"/>
              </a:lnSpc>
              <a:spcBef>
                <a:spcPts val="1470"/>
              </a:spcBef>
              <a:buFont typeface="Arial" panose="020B0604020202020204" pitchFamily="34" charset="0"/>
              <a:buNone/>
              <a:defRPr sz="4703"/>
            </a:lvl7pPr>
            <a:lvl8pPr marL="9407896" indent="0" algn="ctr" defTabSz="2687970">
              <a:lnSpc>
                <a:spcPct val="90000"/>
              </a:lnSpc>
              <a:spcBef>
                <a:spcPts val="1470"/>
              </a:spcBef>
              <a:buFont typeface="Arial" panose="020B0604020202020204" pitchFamily="34" charset="0"/>
              <a:buNone/>
              <a:defRPr sz="4703"/>
            </a:lvl8pPr>
            <a:lvl9pPr marL="10751881" indent="0" algn="ctr" defTabSz="2687970">
              <a:lnSpc>
                <a:spcPct val="90000"/>
              </a:lnSpc>
              <a:spcBef>
                <a:spcPts val="1470"/>
              </a:spcBef>
              <a:buFont typeface="Arial" panose="020B0604020202020204" pitchFamily="34" charset="0"/>
              <a:buNone/>
              <a:defRPr sz="4703"/>
            </a:lvl9pPr>
          </a:lstStyle>
          <a:p>
            <a:r>
              <a:rPr lang="en-US" sz="600" dirty="0"/>
              <a:t>GAD-7</a:t>
            </a:r>
          </a:p>
        </p:txBody>
      </p:sp>
      <p:grpSp>
        <p:nvGrpSpPr>
          <p:cNvPr id="186" name="Group 185">
            <a:extLst>
              <a:ext uri="{FF2B5EF4-FFF2-40B4-BE49-F238E27FC236}">
                <a16:creationId xmlns:a16="http://schemas.microsoft.com/office/drawing/2014/main" id="{E5392C21-8626-5B5D-0469-8C959FCBC17A}"/>
              </a:ext>
            </a:extLst>
          </p:cNvPr>
          <p:cNvGrpSpPr/>
          <p:nvPr/>
        </p:nvGrpSpPr>
        <p:grpSpPr>
          <a:xfrm>
            <a:off x="5700710" y="2873618"/>
            <a:ext cx="1085323" cy="1101484"/>
            <a:chOff x="5959362" y="2873423"/>
            <a:chExt cx="1085323" cy="1101484"/>
          </a:xfrm>
        </p:grpSpPr>
        <p:graphicFrame>
          <p:nvGraphicFramePr>
            <p:cNvPr id="67" name="Chart 66">
              <a:extLst>
                <a:ext uri="{FF2B5EF4-FFF2-40B4-BE49-F238E27FC236}">
                  <a16:creationId xmlns:a16="http://schemas.microsoft.com/office/drawing/2014/main" id="{5E81F636-7B5E-91B8-5D15-87B2EF5DDED6}"/>
                </a:ext>
              </a:extLst>
            </p:cNvPr>
            <p:cNvGraphicFramePr/>
            <p:nvPr/>
          </p:nvGraphicFramePr>
          <p:xfrm>
            <a:off x="5959362" y="2873423"/>
            <a:ext cx="1085323" cy="1101484"/>
          </p:xfrm>
          <a:graphic>
            <a:graphicData uri="http://schemas.openxmlformats.org/drawingml/2006/chart">
              <c:chart xmlns:c="http://schemas.openxmlformats.org/drawingml/2006/chart" xmlns:r="http://schemas.openxmlformats.org/officeDocument/2006/relationships" r:id="rId13"/>
            </a:graphicData>
          </a:graphic>
        </p:graphicFrame>
        <p:sp>
          <p:nvSpPr>
            <p:cNvPr id="133" name="Freeform 132">
              <a:extLst>
                <a:ext uri="{FF2B5EF4-FFF2-40B4-BE49-F238E27FC236}">
                  <a16:creationId xmlns:a16="http://schemas.microsoft.com/office/drawing/2014/main" id="{EF6F8AB9-D087-8BD2-133E-3A7DDAFFE1C7}"/>
                </a:ext>
              </a:extLst>
            </p:cNvPr>
            <p:cNvSpPr/>
            <p:nvPr/>
          </p:nvSpPr>
          <p:spPr>
            <a:xfrm flipH="1">
              <a:off x="6674753" y="3105664"/>
              <a:ext cx="125504" cy="113016"/>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34" name="Freeform 133">
              <a:extLst>
                <a:ext uri="{FF2B5EF4-FFF2-40B4-BE49-F238E27FC236}">
                  <a16:creationId xmlns:a16="http://schemas.microsoft.com/office/drawing/2014/main" id="{0C275DE1-7C03-E575-47C2-AC02092E6563}"/>
                </a:ext>
              </a:extLst>
            </p:cNvPr>
            <p:cNvSpPr/>
            <p:nvPr/>
          </p:nvSpPr>
          <p:spPr>
            <a:xfrm rot="5400000" flipH="1">
              <a:off x="6615586" y="3740457"/>
              <a:ext cx="140072" cy="108926"/>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35" name="Freeform 134">
              <a:extLst>
                <a:ext uri="{FF2B5EF4-FFF2-40B4-BE49-F238E27FC236}">
                  <a16:creationId xmlns:a16="http://schemas.microsoft.com/office/drawing/2014/main" id="{58EF0995-9BF1-6E09-D38D-91CDE194CC89}"/>
                </a:ext>
              </a:extLst>
            </p:cNvPr>
            <p:cNvSpPr/>
            <p:nvPr/>
          </p:nvSpPr>
          <p:spPr>
            <a:xfrm rot="5400000" flipH="1">
              <a:off x="6085936" y="3209108"/>
              <a:ext cx="110123" cy="146754"/>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cxnSp>
          <p:nvCxnSpPr>
            <p:cNvPr id="136" name="Straight Connector 135">
              <a:extLst>
                <a:ext uri="{FF2B5EF4-FFF2-40B4-BE49-F238E27FC236}">
                  <a16:creationId xmlns:a16="http://schemas.microsoft.com/office/drawing/2014/main" id="{F78BF4F7-39CF-E8A1-B30D-5841BF68CAB2}"/>
                </a:ext>
              </a:extLst>
            </p:cNvPr>
            <p:cNvCxnSpPr>
              <a:cxnSpLocks/>
            </p:cNvCxnSpPr>
            <p:nvPr/>
          </p:nvCxnSpPr>
          <p:spPr>
            <a:xfrm>
              <a:off x="6375593" y="3046999"/>
              <a:ext cx="18720" cy="135552"/>
            </a:xfrm>
            <a:prstGeom prst="line">
              <a:avLst/>
            </a:pr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165" name="Content Placeholder 2">
              <a:extLst>
                <a:ext uri="{FF2B5EF4-FFF2-40B4-BE49-F238E27FC236}">
                  <a16:creationId xmlns:a16="http://schemas.microsoft.com/office/drawing/2014/main" id="{76D97F0D-ADE1-10EC-B3F0-6E7F82DE3ACF}"/>
                </a:ext>
              </a:extLst>
            </p:cNvPr>
            <p:cNvSpPr txBox="1">
              <a:spLocks/>
            </p:cNvSpPr>
            <p:nvPr/>
          </p:nvSpPr>
          <p:spPr>
            <a:xfrm>
              <a:off x="6430348" y="3405409"/>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a:latin typeface="Arial" panose="020B0604020202020204" pitchFamily="34" charset="0"/>
                  <a:cs typeface="Arial" panose="020B0604020202020204" pitchFamily="34" charset="0"/>
                </a:rPr>
                <a:t>B</a:t>
              </a:r>
            </a:p>
          </p:txBody>
        </p:sp>
      </p:grpSp>
      <p:grpSp>
        <p:nvGrpSpPr>
          <p:cNvPr id="182" name="Group 181">
            <a:extLst>
              <a:ext uri="{FF2B5EF4-FFF2-40B4-BE49-F238E27FC236}">
                <a16:creationId xmlns:a16="http://schemas.microsoft.com/office/drawing/2014/main" id="{FCB9BA2E-9959-36E9-2F05-DF9591FD2B57}"/>
              </a:ext>
            </a:extLst>
          </p:cNvPr>
          <p:cNvGrpSpPr/>
          <p:nvPr/>
        </p:nvGrpSpPr>
        <p:grpSpPr>
          <a:xfrm>
            <a:off x="5700710" y="4088058"/>
            <a:ext cx="1085323" cy="1101484"/>
            <a:chOff x="5959362" y="4101348"/>
            <a:chExt cx="1085323" cy="1101484"/>
          </a:xfrm>
        </p:grpSpPr>
        <p:graphicFrame>
          <p:nvGraphicFramePr>
            <p:cNvPr id="81" name="Chart 80">
              <a:extLst>
                <a:ext uri="{FF2B5EF4-FFF2-40B4-BE49-F238E27FC236}">
                  <a16:creationId xmlns:a16="http://schemas.microsoft.com/office/drawing/2014/main" id="{EBBC2D7A-0003-2C55-5E14-3780216FECA7}"/>
                </a:ext>
              </a:extLst>
            </p:cNvPr>
            <p:cNvGraphicFramePr/>
            <p:nvPr/>
          </p:nvGraphicFramePr>
          <p:xfrm>
            <a:off x="5959362" y="4101348"/>
            <a:ext cx="1085323" cy="1101484"/>
          </p:xfrm>
          <a:graphic>
            <a:graphicData uri="http://schemas.openxmlformats.org/drawingml/2006/chart">
              <c:chart xmlns:c="http://schemas.openxmlformats.org/drawingml/2006/chart" xmlns:r="http://schemas.openxmlformats.org/officeDocument/2006/relationships" r:id="rId14"/>
            </a:graphicData>
          </a:graphic>
        </p:graphicFrame>
        <p:sp>
          <p:nvSpPr>
            <p:cNvPr id="143" name="Freeform 142">
              <a:extLst>
                <a:ext uri="{FF2B5EF4-FFF2-40B4-BE49-F238E27FC236}">
                  <a16:creationId xmlns:a16="http://schemas.microsoft.com/office/drawing/2014/main" id="{7B0CF1BE-2CB5-1D83-90CA-E0116CB7CE70}"/>
                </a:ext>
              </a:extLst>
            </p:cNvPr>
            <p:cNvSpPr/>
            <p:nvPr/>
          </p:nvSpPr>
          <p:spPr>
            <a:xfrm rot="10800000">
              <a:off x="6690618" y="4924329"/>
              <a:ext cx="127860" cy="127151"/>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44" name="Freeform 143">
              <a:extLst>
                <a:ext uri="{FF2B5EF4-FFF2-40B4-BE49-F238E27FC236}">
                  <a16:creationId xmlns:a16="http://schemas.microsoft.com/office/drawing/2014/main" id="{A8967173-449A-9A80-B3F1-9C81FC6B5E33}"/>
                </a:ext>
              </a:extLst>
            </p:cNvPr>
            <p:cNvSpPr/>
            <p:nvPr/>
          </p:nvSpPr>
          <p:spPr>
            <a:xfrm flipH="1">
              <a:off x="6706579" y="4354037"/>
              <a:ext cx="93678" cy="112675"/>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45" name="Freeform 144">
              <a:extLst>
                <a:ext uri="{FF2B5EF4-FFF2-40B4-BE49-F238E27FC236}">
                  <a16:creationId xmlns:a16="http://schemas.microsoft.com/office/drawing/2014/main" id="{0B9C1FA8-B7FA-EBE7-F600-69F1AB8FE4F1}"/>
                </a:ext>
              </a:extLst>
            </p:cNvPr>
            <p:cNvSpPr/>
            <p:nvPr/>
          </p:nvSpPr>
          <p:spPr>
            <a:xfrm rot="10800000" flipH="1">
              <a:off x="6102866" y="4891939"/>
              <a:ext cx="127861" cy="113280"/>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47" name="Freeform 146">
              <a:extLst>
                <a:ext uri="{FF2B5EF4-FFF2-40B4-BE49-F238E27FC236}">
                  <a16:creationId xmlns:a16="http://schemas.microsoft.com/office/drawing/2014/main" id="{7B43E0D4-60D4-6B09-CD92-AAD9C343453D}"/>
                </a:ext>
              </a:extLst>
            </p:cNvPr>
            <p:cNvSpPr/>
            <p:nvPr/>
          </p:nvSpPr>
          <p:spPr>
            <a:xfrm rot="16200000" flipH="1">
              <a:off x="6286357" y="4352019"/>
              <a:ext cx="112674" cy="66462"/>
            </a:xfrm>
            <a:custGeom>
              <a:avLst/>
              <a:gdLst>
                <a:gd name="connsiteX0" fmla="*/ 279561 w 279561"/>
                <a:gd name="connsiteY0" fmla="*/ 390222 h 390222"/>
                <a:gd name="connsiteX1" fmla="*/ 0 w 279561"/>
                <a:gd name="connsiteY1" fmla="*/ 390222 h 390222"/>
                <a:gd name="connsiteX2" fmla="*/ 0 w 279561"/>
                <a:gd name="connsiteY2" fmla="*/ 0 h 390222"/>
              </a:gdLst>
              <a:ahLst/>
              <a:cxnLst>
                <a:cxn ang="0">
                  <a:pos x="connsiteX0" y="connsiteY0"/>
                </a:cxn>
                <a:cxn ang="0">
                  <a:pos x="connsiteX1" y="connsiteY1"/>
                </a:cxn>
                <a:cxn ang="0">
                  <a:pos x="connsiteX2" y="connsiteY2"/>
                </a:cxn>
              </a:cxnLst>
              <a:rect l="l" t="t" r="r" b="b"/>
              <a:pathLst>
                <a:path w="279561" h="390222">
                  <a:moveTo>
                    <a:pt x="279561" y="390222"/>
                  </a:moveTo>
                  <a:lnTo>
                    <a:pt x="0" y="390222"/>
                  </a:lnTo>
                  <a:lnTo>
                    <a:pt x="0" y="0"/>
                  </a:lnTo>
                </a:path>
              </a:pathLst>
            </a:custGeom>
            <a:no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7"/>
            </a:p>
          </p:txBody>
        </p:sp>
        <p:sp>
          <p:nvSpPr>
            <p:cNvPr id="167" name="Content Placeholder 2">
              <a:extLst>
                <a:ext uri="{FF2B5EF4-FFF2-40B4-BE49-F238E27FC236}">
                  <a16:creationId xmlns:a16="http://schemas.microsoft.com/office/drawing/2014/main" id="{36EB7AC0-DE87-8A29-2106-25E07958CF60}"/>
                </a:ext>
              </a:extLst>
            </p:cNvPr>
            <p:cNvSpPr txBox="1">
              <a:spLocks/>
            </p:cNvSpPr>
            <p:nvPr/>
          </p:nvSpPr>
          <p:spPr>
            <a:xfrm>
              <a:off x="6430348" y="4633786"/>
              <a:ext cx="143784" cy="161168"/>
            </a:xfrm>
            <a:prstGeom prst="ellipse">
              <a:avLst/>
            </a:prstGeom>
            <a:noFill/>
          </p:spPr>
          <p:txBody>
            <a:bodyPr vert="horz" wrap="square" lIns="12192"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542" b="1" spc="68">
                  <a:latin typeface="Arial" panose="020B0604020202020204" pitchFamily="34" charset="0"/>
                  <a:cs typeface="Arial" panose="020B0604020202020204" pitchFamily="34" charset="0"/>
                </a:rPr>
                <a:t>D</a:t>
              </a:r>
            </a:p>
          </p:txBody>
        </p:sp>
      </p:grpSp>
      <p:sp>
        <p:nvSpPr>
          <p:cNvPr id="11" name="Content Placeholder 2">
            <a:extLst>
              <a:ext uri="{FF2B5EF4-FFF2-40B4-BE49-F238E27FC236}">
                <a16:creationId xmlns:a16="http://schemas.microsoft.com/office/drawing/2014/main" id="{FE7CE793-16EF-8C1B-0B87-78D18ED230AD}"/>
              </a:ext>
            </a:extLst>
          </p:cNvPr>
          <p:cNvSpPr txBox="1">
            <a:spLocks/>
          </p:cNvSpPr>
          <p:nvPr/>
        </p:nvSpPr>
        <p:spPr>
          <a:xfrm>
            <a:off x="3743576" y="4194962"/>
            <a:ext cx="334500" cy="120945"/>
          </a:xfrm>
          <a:prstGeom prst="rect">
            <a:avLst/>
          </a:prstGeom>
          <a:solidFill>
            <a:schemeClr val="bg1"/>
          </a:solidFill>
        </p:spPr>
        <p:txBody>
          <a:bodyPr vert="horz" wrap="square" lIns="0" tIns="0" rIns="0" bIns="0"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spcBef>
                <a:spcPts val="203"/>
              </a:spcBef>
              <a:spcAft>
                <a:spcPts val="203"/>
              </a:spcAft>
            </a:pPr>
            <a:r>
              <a:rPr lang="en-US" sz="600" b="1" spc="68" dirty="0">
                <a:solidFill>
                  <a:schemeClr val="tx1">
                    <a:lumMod val="75000"/>
                    <a:lumOff val="25000"/>
                  </a:schemeClr>
                </a:solidFill>
                <a:latin typeface="Arial" panose="020B0604020202020204" pitchFamily="34" charset="0"/>
                <a:cs typeface="Arial" panose="020B0604020202020204" pitchFamily="34" charset="0"/>
              </a:rPr>
              <a:t>PHQ-9</a:t>
            </a:r>
          </a:p>
        </p:txBody>
      </p:sp>
      <p:sp>
        <p:nvSpPr>
          <p:cNvPr id="180" name="Content Placeholder 2">
            <a:extLst>
              <a:ext uri="{FF2B5EF4-FFF2-40B4-BE49-F238E27FC236}">
                <a16:creationId xmlns:a16="http://schemas.microsoft.com/office/drawing/2014/main" id="{982FB920-147A-7EEE-F9D9-CDA7F2B57EA5}"/>
              </a:ext>
            </a:extLst>
          </p:cNvPr>
          <p:cNvSpPr txBox="1">
            <a:spLocks/>
          </p:cNvSpPr>
          <p:nvPr/>
        </p:nvSpPr>
        <p:spPr>
          <a:xfrm>
            <a:off x="3679547" y="2394828"/>
            <a:ext cx="2364605" cy="122868"/>
          </a:xfrm>
          <a:prstGeom prst="rect">
            <a:avLst/>
          </a:prstGeom>
          <a:solidFill>
            <a:schemeClr val="bg1"/>
          </a:solidFill>
        </p:spPr>
        <p:txBody>
          <a:bodyPr vert="horz" lIns="36000" tIns="15484" rIns="12192" bIns="15484" rtlCol="0" anchor="ctr">
            <a:noAutofit/>
          </a:bodyPr>
          <a:lstStyle>
            <a:lvl1pPr marL="0" indent="0" algn="ctr" defTabSz="2687970" rtl="0" eaLnBrk="1" latinLnBrk="0" hangingPunct="1">
              <a:lnSpc>
                <a:spcPct val="90000"/>
              </a:lnSpc>
              <a:spcBef>
                <a:spcPts val="2940"/>
              </a:spcBef>
              <a:buFont typeface="Arial" panose="020B0604020202020204" pitchFamily="34" charset="0"/>
              <a:buNone/>
              <a:defRPr sz="7055" kern="1200">
                <a:solidFill>
                  <a:schemeClr val="tx1"/>
                </a:solidFill>
                <a:latin typeface="+mn-lt"/>
                <a:ea typeface="+mn-ea"/>
                <a:cs typeface="+mn-cs"/>
              </a:defRPr>
            </a:lvl1pPr>
            <a:lvl2pPr marL="1343985" indent="0" algn="ctr" defTabSz="2687970" rtl="0" eaLnBrk="1" latinLnBrk="0" hangingPunct="1">
              <a:lnSpc>
                <a:spcPct val="90000"/>
              </a:lnSpc>
              <a:spcBef>
                <a:spcPts val="1470"/>
              </a:spcBef>
              <a:buFont typeface="Arial" panose="020B0604020202020204" pitchFamily="34" charset="0"/>
              <a:buNone/>
              <a:defRPr sz="5879" kern="1200">
                <a:solidFill>
                  <a:schemeClr val="tx1"/>
                </a:solidFill>
                <a:latin typeface="+mn-lt"/>
                <a:ea typeface="+mn-ea"/>
                <a:cs typeface="+mn-cs"/>
              </a:defRPr>
            </a:lvl2pPr>
            <a:lvl3pPr marL="2687970" indent="0" algn="ctr" defTabSz="2687970" rtl="0" eaLnBrk="1" latinLnBrk="0" hangingPunct="1">
              <a:lnSpc>
                <a:spcPct val="90000"/>
              </a:lnSpc>
              <a:spcBef>
                <a:spcPts val="1470"/>
              </a:spcBef>
              <a:buFont typeface="Arial" panose="020B0604020202020204" pitchFamily="34" charset="0"/>
              <a:buNone/>
              <a:defRPr sz="5291" kern="1200">
                <a:solidFill>
                  <a:schemeClr val="tx1"/>
                </a:solidFill>
                <a:latin typeface="+mn-lt"/>
                <a:ea typeface="+mn-ea"/>
                <a:cs typeface="+mn-cs"/>
              </a:defRPr>
            </a:lvl3pPr>
            <a:lvl4pPr marL="4031955"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4pPr>
            <a:lvl5pPr marL="5375940"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5pPr>
            <a:lvl6pPr marL="671992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6pPr>
            <a:lvl7pPr marL="806391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7pPr>
            <a:lvl8pPr marL="9407896"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8pPr>
            <a:lvl9pPr marL="10751881" indent="0" algn="ctr" defTabSz="2687970" rtl="0" eaLnBrk="1" latinLnBrk="0" hangingPunct="1">
              <a:lnSpc>
                <a:spcPct val="90000"/>
              </a:lnSpc>
              <a:spcBef>
                <a:spcPts val="1470"/>
              </a:spcBef>
              <a:buFont typeface="Arial" panose="020B0604020202020204" pitchFamily="34" charset="0"/>
              <a:buNone/>
              <a:defRPr sz="4703" kern="1200">
                <a:solidFill>
                  <a:schemeClr val="tx1"/>
                </a:solidFill>
                <a:latin typeface="+mn-lt"/>
                <a:ea typeface="+mn-ea"/>
                <a:cs typeface="+mn-cs"/>
              </a:defRPr>
            </a:lvl9pPr>
          </a:lstStyle>
          <a:p>
            <a:pPr algn="l">
              <a:spcBef>
                <a:spcPts val="203"/>
              </a:spcBef>
              <a:spcAft>
                <a:spcPts val="203"/>
              </a:spcAft>
            </a:pPr>
            <a:r>
              <a:rPr lang="en-US" sz="600" b="1" dirty="0">
                <a:latin typeface="Arial" panose="020B0604020202020204" pitchFamily="34" charset="0"/>
                <a:cs typeface="Arial" panose="020B0604020202020204" pitchFamily="34" charset="0"/>
              </a:rPr>
              <a:t>Figure 1: Anxiety (GAD-7) and Depression (PHQ-9) Total Scores</a:t>
            </a:r>
          </a:p>
        </p:txBody>
      </p:sp>
      <p:sp>
        <p:nvSpPr>
          <p:cNvPr id="127" name="Rectangle 126">
            <a:extLst>
              <a:ext uri="{FF2B5EF4-FFF2-40B4-BE49-F238E27FC236}">
                <a16:creationId xmlns:a16="http://schemas.microsoft.com/office/drawing/2014/main" id="{A2AF1F96-9889-09DF-8E2B-065FA7E0140F}"/>
              </a:ext>
            </a:extLst>
          </p:cNvPr>
          <p:cNvSpPr/>
          <p:nvPr/>
        </p:nvSpPr>
        <p:spPr>
          <a:xfrm>
            <a:off x="6066766" y="2394020"/>
            <a:ext cx="409777" cy="124484"/>
          </a:xfrm>
          <a:prstGeom prst="rect">
            <a:avLst/>
          </a:prstGeom>
          <a:solidFill>
            <a:srgbClr val="FBC817">
              <a:alpha val="10000"/>
            </a:srgbClr>
          </a:solidFill>
          <a:ln w="6350">
            <a:solidFill>
              <a:srgbClr val="FBC817"/>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chemeClr val="accent4">
                    <a:lumMod val="50000"/>
                  </a:schemeClr>
                </a:solidFill>
                <a:latin typeface="Arial" panose="020B0604020202020204" pitchFamily="34" charset="0"/>
                <a:cs typeface="Arial" panose="020B0604020202020204" pitchFamily="34" charset="0"/>
              </a:rPr>
              <a:t>PATIENTS</a:t>
            </a:r>
          </a:p>
        </p:txBody>
      </p:sp>
      <p:sp>
        <p:nvSpPr>
          <p:cNvPr id="129" name="Rectangle 128">
            <a:extLst>
              <a:ext uri="{FF2B5EF4-FFF2-40B4-BE49-F238E27FC236}">
                <a16:creationId xmlns:a16="http://schemas.microsoft.com/office/drawing/2014/main" id="{90F4C794-AB6F-4B16-2FA2-87D4CA9F0EB9}"/>
              </a:ext>
            </a:extLst>
          </p:cNvPr>
          <p:cNvSpPr/>
          <p:nvPr/>
        </p:nvSpPr>
        <p:spPr>
          <a:xfrm>
            <a:off x="7239431" y="869708"/>
            <a:ext cx="409777" cy="124484"/>
          </a:xfrm>
          <a:prstGeom prst="rect">
            <a:avLst/>
          </a:prstGeom>
          <a:solidFill>
            <a:srgbClr val="FBC817">
              <a:alpha val="10000"/>
            </a:srgbClr>
          </a:solidFill>
          <a:ln w="6350">
            <a:solidFill>
              <a:srgbClr val="FBC817"/>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chemeClr val="accent4">
                    <a:lumMod val="50000"/>
                  </a:schemeClr>
                </a:solidFill>
                <a:latin typeface="Arial" panose="020B0604020202020204" pitchFamily="34" charset="0"/>
                <a:cs typeface="Arial" panose="020B0604020202020204" pitchFamily="34" charset="0"/>
              </a:rPr>
              <a:t>PATIENTS</a:t>
            </a:r>
          </a:p>
        </p:txBody>
      </p:sp>
      <p:grpSp>
        <p:nvGrpSpPr>
          <p:cNvPr id="188" name="Group 187">
            <a:extLst>
              <a:ext uri="{FF2B5EF4-FFF2-40B4-BE49-F238E27FC236}">
                <a16:creationId xmlns:a16="http://schemas.microsoft.com/office/drawing/2014/main" id="{2364E8ED-7594-2314-4F1E-DBB479491EC7}"/>
              </a:ext>
            </a:extLst>
          </p:cNvPr>
          <p:cNvGrpSpPr/>
          <p:nvPr/>
        </p:nvGrpSpPr>
        <p:grpSpPr>
          <a:xfrm>
            <a:off x="4757384" y="5308917"/>
            <a:ext cx="1107653" cy="124876"/>
            <a:chOff x="4919452" y="851339"/>
            <a:chExt cx="1107653" cy="124876"/>
          </a:xfrm>
        </p:grpSpPr>
        <p:sp>
          <p:nvSpPr>
            <p:cNvPr id="189" name="Rectangle 188">
              <a:extLst>
                <a:ext uri="{FF2B5EF4-FFF2-40B4-BE49-F238E27FC236}">
                  <a16:creationId xmlns:a16="http://schemas.microsoft.com/office/drawing/2014/main" id="{1C94F431-C6F4-166C-06BC-2C5ECEF45371}"/>
                </a:ext>
              </a:extLst>
            </p:cNvPr>
            <p:cNvSpPr/>
            <p:nvPr/>
          </p:nvSpPr>
          <p:spPr>
            <a:xfrm>
              <a:off x="5376771" y="851339"/>
              <a:ext cx="650334" cy="124876"/>
            </a:xfrm>
            <a:prstGeom prst="rect">
              <a:avLst/>
            </a:prstGeom>
            <a:solidFill>
              <a:srgbClr val="006BAB">
                <a:alpha val="10000"/>
              </a:srgbClr>
            </a:solidFill>
            <a:ln w="6350">
              <a:solidFill>
                <a:srgbClr val="006BAB"/>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rgbClr val="006BAB"/>
                  </a:solidFill>
                  <a:latin typeface="Arial" panose="020B0604020202020204" pitchFamily="34" charset="0"/>
                  <a:cs typeface="Arial" panose="020B0604020202020204" pitchFamily="34" charset="0"/>
                </a:rPr>
                <a:t>CARE-PARTNERS</a:t>
              </a:r>
            </a:p>
          </p:txBody>
        </p:sp>
        <p:sp>
          <p:nvSpPr>
            <p:cNvPr id="190" name="Rectangle 189">
              <a:extLst>
                <a:ext uri="{FF2B5EF4-FFF2-40B4-BE49-F238E27FC236}">
                  <a16:creationId xmlns:a16="http://schemas.microsoft.com/office/drawing/2014/main" id="{F1D6EA2E-9FE1-4C03-495F-39DC54E612D4}"/>
                </a:ext>
              </a:extLst>
            </p:cNvPr>
            <p:cNvSpPr/>
            <p:nvPr/>
          </p:nvSpPr>
          <p:spPr>
            <a:xfrm>
              <a:off x="4919452" y="851535"/>
              <a:ext cx="409777" cy="124484"/>
            </a:xfrm>
            <a:prstGeom prst="rect">
              <a:avLst/>
            </a:prstGeom>
            <a:solidFill>
              <a:srgbClr val="FBC817">
                <a:alpha val="10000"/>
              </a:srgbClr>
            </a:solidFill>
            <a:ln w="6350">
              <a:solidFill>
                <a:srgbClr val="FBC817"/>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18000" rtlCol="0" anchor="ctr"/>
            <a:lstStyle/>
            <a:p>
              <a:pPr algn="ctr" defTabSz="2687970">
                <a:lnSpc>
                  <a:spcPct val="150000"/>
                </a:lnSpc>
                <a:spcAft>
                  <a:spcPts val="1200"/>
                </a:spcAft>
              </a:pPr>
              <a:r>
                <a:rPr lang="en-US" sz="400" b="1" spc="100" dirty="0">
                  <a:solidFill>
                    <a:schemeClr val="accent4">
                      <a:lumMod val="50000"/>
                    </a:schemeClr>
                  </a:solidFill>
                  <a:latin typeface="Arial" panose="020B0604020202020204" pitchFamily="34" charset="0"/>
                  <a:cs typeface="Arial" panose="020B0604020202020204" pitchFamily="34" charset="0"/>
                </a:rPr>
                <a:t>PATIENTS</a:t>
              </a:r>
            </a:p>
          </p:txBody>
        </p:sp>
      </p:grpSp>
      <p:sp>
        <p:nvSpPr>
          <p:cNvPr id="9" name="Rectangle 8">
            <a:extLst>
              <a:ext uri="{FF2B5EF4-FFF2-40B4-BE49-F238E27FC236}">
                <a16:creationId xmlns:a16="http://schemas.microsoft.com/office/drawing/2014/main" id="{7A81C0E3-4CFE-83BC-F96B-9640A4ED899A}"/>
              </a:ext>
            </a:extLst>
          </p:cNvPr>
          <p:cNvSpPr>
            <a:spLocks noChangeArrowheads="1"/>
          </p:cNvSpPr>
          <p:nvPr/>
        </p:nvSpPr>
        <p:spPr bwMode="auto">
          <a:xfrm>
            <a:off x="98965" y="826434"/>
            <a:ext cx="1262170" cy="237871"/>
          </a:xfrm>
          <a:prstGeom prst="rect">
            <a:avLst/>
          </a:prstGeom>
          <a:noFill/>
          <a:ln w="12700">
            <a:noFill/>
            <a:miter lim="800000"/>
            <a:headEnd/>
            <a:tailEnd/>
          </a:ln>
          <a:effectLst/>
        </p:spPr>
        <p:txBody>
          <a:bodyPr lIns="0" tIns="61936" rIns="61936" bIns="61936" numCol="1" spcCol="720685"/>
          <a:lstStyle/>
          <a:p>
            <a:pPr defTabSz="257980" eaLnBrk="0" hangingPunct="0">
              <a:spcBef>
                <a:spcPct val="50000"/>
              </a:spcBef>
            </a:pPr>
            <a:r>
              <a:rPr lang="en-US" sz="1016" b="1" cap="all" dirty="0">
                <a:latin typeface="Arial" panose="020B0604020202020204" pitchFamily="34" charset="0"/>
                <a:cs typeface="Arial" panose="020B0604020202020204" pitchFamily="34" charset="0"/>
              </a:rPr>
              <a:t>BACKGROUND</a:t>
            </a:r>
            <a:endParaRPr lang="en-AU" sz="1016"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EB25D11-5975-4FD8-CD50-8BA0718C776F}"/>
              </a:ext>
            </a:extLst>
          </p:cNvPr>
          <p:cNvPicPr>
            <a:picLocks noChangeAspect="1"/>
          </p:cNvPicPr>
          <p:nvPr/>
        </p:nvPicPr>
        <p:blipFill>
          <a:blip r:embed="rId15"/>
          <a:stretch>
            <a:fillRect/>
          </a:stretch>
        </p:blipFill>
        <p:spPr>
          <a:xfrm>
            <a:off x="11158080" y="69951"/>
            <a:ext cx="644779" cy="644779"/>
          </a:xfrm>
          <a:prstGeom prst="rect">
            <a:avLst/>
          </a:prstGeom>
        </p:spPr>
      </p:pic>
      <p:sp>
        <p:nvSpPr>
          <p:cNvPr id="16" name="TextBox 15">
            <a:extLst>
              <a:ext uri="{FF2B5EF4-FFF2-40B4-BE49-F238E27FC236}">
                <a16:creationId xmlns:a16="http://schemas.microsoft.com/office/drawing/2014/main" id="{CEE60F49-B3E5-2C76-74F6-76B6E5AA91EA}"/>
              </a:ext>
            </a:extLst>
          </p:cNvPr>
          <p:cNvSpPr txBox="1"/>
          <p:nvPr/>
        </p:nvSpPr>
        <p:spPr>
          <a:xfrm>
            <a:off x="11483623" y="6646333"/>
            <a:ext cx="750712" cy="153888"/>
          </a:xfrm>
          <a:prstGeom prst="rect">
            <a:avLst/>
          </a:prstGeom>
          <a:noFill/>
        </p:spPr>
        <p:txBody>
          <a:bodyPr wrap="square" rtlCol="0">
            <a:spAutoFit/>
          </a:bodyPr>
          <a:lstStyle/>
          <a:p>
            <a:r>
              <a:rPr lang="en-US" sz="400" dirty="0"/>
              <a:t>MA-SP-24-0067     05/2024</a:t>
            </a:r>
          </a:p>
        </p:txBody>
      </p:sp>
    </p:spTree>
    <p:extLst>
      <p:ext uri="{BB962C8B-B14F-4D97-AF65-F5344CB8AC3E}">
        <p14:creationId xmlns:p14="http://schemas.microsoft.com/office/powerpoint/2010/main" val="57914060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76927355-584f-4bc3-9b09-55987a89d7dc" xsi:nil="true"/>
    <lcf76f155ced4ddcb4097134ff3c332f xmlns="76927355-584f-4bc3-9b09-55987a89d7dc">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TaxCatchAll xmlns="815a20d1-38b0-43c4-8b87-0ea2d0614826" xsi:nil="true"/>
    <SharedWithUsers xmlns="815a20d1-38b0-43c4-8b87-0ea2d0614826">
      <UserInfo>
        <DisplayName>Hazra, Nisha</DisplayName>
        <AccountId>2803</AccountId>
        <AccountType/>
      </UserInfo>
      <UserInfo>
        <DisplayName>Zhou, Jenny</DisplayName>
        <AccountId>3009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5462DE8F92A7542BFDC3C3834D85FF4" ma:contentTypeVersion="21" ma:contentTypeDescription="Create a new document." ma:contentTypeScope="" ma:versionID="6ab523ec50f7c14c0aa39b1ec8cdba3e">
  <xsd:schema xmlns:xsd="http://www.w3.org/2001/XMLSchema" xmlns:xs="http://www.w3.org/2001/XMLSchema" xmlns:p="http://schemas.microsoft.com/office/2006/metadata/properties" xmlns:ns1="http://schemas.microsoft.com/sharepoint/v3" xmlns:ns2="76927355-584f-4bc3-9b09-55987a89d7dc" xmlns:ns3="815a20d1-38b0-43c4-8b87-0ea2d0614826" targetNamespace="http://schemas.microsoft.com/office/2006/metadata/properties" ma:root="true" ma:fieldsID="f2b0a467021c2278bc9c20caa8094a43" ns1:_="" ns2:_="" ns3:_="">
    <xsd:import namespace="http://schemas.microsoft.com/sharepoint/v3"/>
    <xsd:import namespace="76927355-584f-4bc3-9b09-55987a89d7dc"/>
    <xsd:import namespace="815a20d1-38b0-43c4-8b87-0ea2d06148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element ref="ns2:MediaLengthInSeconds" minOccurs="0"/>
                <xsd:element ref="ns2:_Flow_SignoffStatus"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927355-584f-4bc3-9b09-55987a89d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8205a03-f8b6-48f3-a9ba-ef58eb4c425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5a20d1-38b0-43c4-8b87-0ea2d061482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3d661564-115c-4c63-823c-0b9ceee11062}" ma:internalName="TaxCatchAll" ma:showField="CatchAllData" ma:web="815a20d1-38b0-43c4-8b87-0ea2d06148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E8D60E-F8BE-4DA1-BC9E-7B5BC0167727}">
  <ds:schemaRefs>
    <ds:schemaRef ds:uri="http://schemas.openxmlformats.org/package/2006/metadata/core-properties"/>
    <ds:schemaRef ds:uri="http://purl.org/dc/terms/"/>
    <ds:schemaRef ds:uri="http://purl.org/dc/dcmitype/"/>
    <ds:schemaRef ds:uri="http://schemas.microsoft.com/office/infopath/2007/PartnerControls"/>
    <ds:schemaRef ds:uri="http://schemas.microsoft.com/office/2006/documentManagement/types"/>
    <ds:schemaRef ds:uri="815a20d1-38b0-43c4-8b87-0ea2d0614826"/>
    <ds:schemaRef ds:uri="http://schemas.microsoft.com/office/2006/metadata/properties"/>
    <ds:schemaRef ds:uri="http://purl.org/dc/elements/1.1/"/>
    <ds:schemaRef ds:uri="http://schemas.microsoft.com/sharepoint/v3"/>
    <ds:schemaRef ds:uri="76927355-584f-4bc3-9b09-55987a89d7dc"/>
    <ds:schemaRef ds:uri="http://www.w3.org/XML/1998/namespace"/>
  </ds:schemaRefs>
</ds:datastoreItem>
</file>

<file path=customXml/itemProps2.xml><?xml version="1.0" encoding="utf-8"?>
<ds:datastoreItem xmlns:ds="http://schemas.openxmlformats.org/officeDocument/2006/customXml" ds:itemID="{821FA820-E199-4F15-9087-C92800E57073}">
  <ds:schemaRefs>
    <ds:schemaRef ds:uri="76927355-584f-4bc3-9b09-55987a89d7dc"/>
    <ds:schemaRef ds:uri="815a20d1-38b0-43c4-8b87-0ea2d06148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70E806B-9FAA-4998-BA41-583391982C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503</TotalTime>
  <Words>2576</Words>
  <Application>Microsoft Macintosh PowerPoint</Application>
  <PresentationFormat>Widescreen</PresentationFormat>
  <Paragraphs>303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Calibri Light</vt:lpstr>
      <vt:lpstr>Office 2013 - 2022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Giuseppe Palladino</dc:creator>
  <cp:lastModifiedBy>MCE/ST</cp:lastModifiedBy>
  <cp:revision>14</cp:revision>
  <dcterms:created xsi:type="dcterms:W3CDTF">2023-04-04T08:24:12Z</dcterms:created>
  <dcterms:modified xsi:type="dcterms:W3CDTF">2024-08-05T16:18:42Z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0x01010065462DE8F92A7542BFDC3C3834D85FF4</vt:lpwstr>
  </property>
  <property fmtid="{D5CDD505-2E9C-101B-9397-08002B2CF9AE}" pid="3" name="MediaServiceImageTags">
    <vt:lpwstr/>
  </property>
</Properties>
</file>