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8" r:id="rId5"/>
    <p:sldId id="285" r:id="rId6"/>
    <p:sldId id="293" r:id="rId7"/>
    <p:sldId id="294" r:id="rId8"/>
    <p:sldId id="299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15CD0D-96CF-8868-53DE-2BCC11F0A8C7}" name="David Pitcher" initials="DP" userId="S::david.pitcher_renalregistry.nhs.uk#ext#@livetravere.onmicrosoft.com::858fe18f-50f6-4aa7-8572-cae36ec0d4e4" providerId="AD"/>
  <p188:author id="{1FA1F83D-67A8-69C0-3534-D107C880EBAC}" name="Megan Zborowski, ELS" initials="MZ" userId="S::Megan.Zborowski@nucleusglobal.com::aec92218-642c-4cf0-a23e-ef28aab5a140" providerId="AD"/>
  <p188:author id="{6EEC7F4E-7747-56D6-2B38-0DA814A9D3CD}" name="Megan Zborowski" initials="MZ" userId="S::Megan.Zborowski@inizio.com::c9d78c14-e65e-4f1e-b1ac-683050008d61" providerId="AD"/>
  <p188:author id="{3EA7575B-7A62-324C-0021-ADBD5E6786E2}" name="Moin Saleem" initials="MS" userId="S::m.saleem_bristol.ac.uk#ext#@livetravere.onmicrosoft.com::eee14e88-f05d-4f06-b8af-94abd2bf1ff6" providerId="AD"/>
  <p188:author id="{2FCE3660-3DF8-CCEE-2952-082DFC04430D}" name="Margaretha Steenkamp" initials="MS" userId="S::retha.steenkamp_renalregistry.nhs.uk#ext#@livetravere.onmicrosoft.com::1395061d-5555-4c5c-acd0-2297f9835f71" providerId="AD"/>
  <p188:author id="{5B575E64-1626-0258-C6DA-58B71F932DB1}" name="Nicole Lopez" initials="NL" userId="Nicole Lopez" providerId="None"/>
  <p188:author id="{3BA44290-D8EF-70B5-6D85-391CDB9C9178}" name="Jackie Highland, PhD, CMPP (AS)" initials="JH" userId="Jackie Highland, PhD, CMPP (AS)" providerId="None"/>
  <p188:author id="{DA90C996-7462-62B0-A72A-FBADD3D28EB5}" name="Schaufler, Thilo" initials="ST" userId="S::thilo.schaufler_viforpharma.com#ext#@livetravere.onmicrosoft.com::dc73601f-ea92-47c8-98cc-a83f7ee98855" providerId="AD"/>
  <p188:author id="{77F15DA9-C59C-6768-BF54-3218BFA5E98A}" name="Wu Gong" initials="WG" userId="S::wu.gong_travere.com#ext#@livetravere.onmicrosoft.com::086e8073-764c-431c-868a-2a92b58c410c" providerId="AD"/>
  <p188:author id="{44496AB5-C11A-966C-53D6-EA898F905610}" name="Alex Mercer" initials="AM" userId="S::alex.mercer_travere.com#ext#@livetravere.onmicrosoft.com::24bc9ed3-1ac2-4c93-987f-83d2b03f8e95" providerId="AD"/>
  <p188:author id="{E6D1C7B5-70F5-6946-A822-84BEBF972B99}" name="Gale, Daniel" initials="GD" userId="S::d.gale_ucl.ac.uk#ext#@livetravere.onmicrosoft.com::e40872d5-32d8-4f09-b600-94aa64a7a4d6" providerId="AD"/>
  <p188:author id="{68662AB9-853A-A2D9-6DC6-7B9784C5369D}" name="Lynne Gordon" initials="LG" userId="S::lynne.gordon_travere.com#ext#@livetravere.onmicrosoft.com::df06ac4a-cab5-4aea-ae00-79f54f348d83" providerId="AD"/>
  <p188:author id="{F34F96E3-A437-A319-D11A-077EF010F694}" name="Nicole Lopez, PhD" initials="NL" userId="Nicole Lopez, Ph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D7D31"/>
    <a:srgbClr val="70AD47"/>
    <a:srgbClr val="FFC000"/>
    <a:srgbClr val="F76E57"/>
    <a:srgbClr val="799AD5"/>
    <a:srgbClr val="2F5597"/>
    <a:srgbClr val="D8270A"/>
    <a:srgbClr val="FFFFFF"/>
    <a:srgbClr val="106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8" autoAdjust="0"/>
    <p:restoredTop sz="95781" autoAdjust="0"/>
  </p:normalViewPr>
  <p:slideViewPr>
    <p:cSldViewPr snapToGrid="0">
      <p:cViewPr varScale="1">
        <p:scale>
          <a:sx n="106" d="100"/>
          <a:sy n="106" d="100"/>
        </p:scale>
        <p:origin x="10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api.box.com/wopi/files/1488529230202/WOPIServiceId_TP_BOX_2/WOPIUserId_20559852278/ERA%20RaDaR%20Figures_2APR24_N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api.box.com/wopi/files/1488529230202/WOPIServiceId_TP_BOX_2/WOPIUserId_20559852278/ERA%20RaDaR%20Figures_2APR24_N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313670166229222"/>
          <c:y val="0.22222222222222221"/>
          <c:w val="0.83630774278215225"/>
          <c:h val="0.7175925925925925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E7-4FDA-8FE3-7ED4849E45BE}"/>
              </c:ext>
            </c:extLst>
          </c:dPt>
          <c:dPt>
            <c:idx val="2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E7-4FDA-8FE3-7ED4849E45BE}"/>
              </c:ext>
            </c:extLst>
          </c:dPt>
          <c:dPt>
            <c:idx val="3"/>
            <c:invertIfNegative val="0"/>
            <c:bubble3D val="0"/>
            <c:spPr>
              <a:solidFill>
                <a:srgbClr val="C284E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E7-4FDA-8FE3-7ED4849E45BE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E7-4FDA-8FE3-7ED4849E45BE}"/>
              </c:ext>
            </c:extLst>
          </c:dPt>
          <c:errBars>
            <c:errBarType val="plus"/>
            <c:errValType val="cust"/>
            <c:noEndCap val="0"/>
            <c:plus>
              <c:numRef>
                <c:f>'[1]TA-PCR'!$C$9:$C$13</c:f>
                <c:numCache>
                  <c:formatCode>General</c:formatCode>
                  <c:ptCount val="5"/>
                  <c:pt idx="0">
                    <c:v>28</c:v>
                  </c:pt>
                  <c:pt idx="1">
                    <c:v>5.5</c:v>
                  </c:pt>
                  <c:pt idx="2">
                    <c:v>6.5</c:v>
                  </c:pt>
                  <c:pt idx="3">
                    <c:v>10.8</c:v>
                  </c:pt>
                  <c:pt idx="4">
                    <c:v>9.1999999999999993</c:v>
                  </c:pt>
                </c:numCache>
              </c:numRef>
            </c:plus>
            <c:minus>
              <c:numRef>
                <c:f>'[1]TA-PCR'!$C$9:$C$13</c:f>
                <c:numCache>
                  <c:formatCode>General</c:formatCode>
                  <c:ptCount val="5"/>
                  <c:pt idx="0">
                    <c:v>28</c:v>
                  </c:pt>
                  <c:pt idx="1">
                    <c:v>5.5</c:v>
                  </c:pt>
                  <c:pt idx="2">
                    <c:v>6.5</c:v>
                  </c:pt>
                  <c:pt idx="3">
                    <c:v>10.8</c:v>
                  </c:pt>
                  <c:pt idx="4">
                    <c:v>9.1999999999999993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strRef>
              <c:f>'[1]TA-PCR'!$A$9:$A$13</c:f>
              <c:strCache>
                <c:ptCount val="5"/>
                <c:pt idx="0">
                  <c:v>INS-genetic</c:v>
                </c:pt>
                <c:pt idx="1">
                  <c:v>FSGS-biopsy</c:v>
                </c:pt>
                <c:pt idx="2">
                  <c:v>MCD-biopsy</c:v>
                </c:pt>
                <c:pt idx="3">
                  <c:v>INS- no genetic/biopsy diagnosis</c:v>
                </c:pt>
                <c:pt idx="4">
                  <c:v>MCD progressing to FSGS             </c:v>
                </c:pt>
              </c:strCache>
            </c:strRef>
          </c:cat>
          <c:val>
            <c:numRef>
              <c:f>'[1]TA-PCR'!$B$9:$B$13</c:f>
              <c:numCache>
                <c:formatCode>General</c:formatCode>
                <c:ptCount val="5"/>
                <c:pt idx="0">
                  <c:v>20.3</c:v>
                </c:pt>
                <c:pt idx="1">
                  <c:v>3.6</c:v>
                </c:pt>
                <c:pt idx="2">
                  <c:v>2.2000000000000002</c:v>
                </c:pt>
                <c:pt idx="3">
                  <c:v>2.8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E7-4FDA-8FE3-7ED4849E4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-30"/>
        <c:axId val="993823055"/>
        <c:axId val="993432735"/>
      </c:barChart>
      <c:catAx>
        <c:axId val="99382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3432735"/>
        <c:crosses val="autoZero"/>
        <c:auto val="1"/>
        <c:lblAlgn val="ctr"/>
        <c:lblOffset val="100"/>
        <c:noMultiLvlLbl val="0"/>
      </c:catAx>
      <c:valAx>
        <c:axId val="993432735"/>
        <c:scaling>
          <c:orientation val="minMax"/>
          <c:max val="2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Futura Lt BT" panose="020B0402020204020303"/>
                <a:ea typeface="+mn-ea"/>
                <a:cs typeface="+mn-cs"/>
              </a:defRPr>
            </a:pPr>
            <a:endParaRPr lang="en-US"/>
          </a:p>
        </c:txPr>
        <c:crossAx val="99382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313670166229222"/>
          <c:y val="3.8398494957653767E-2"/>
          <c:w val="0.79309995795344035"/>
          <c:h val="0.923203010084692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1E-485E-B6FA-CC3EA80D753A}"/>
              </c:ext>
            </c:extLst>
          </c:dPt>
          <c:dPt>
            <c:idx val="2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41E-485E-B6FA-CC3EA80D753A}"/>
              </c:ext>
            </c:extLst>
          </c:dPt>
          <c:dPt>
            <c:idx val="3"/>
            <c:invertIfNegative val="0"/>
            <c:bubble3D val="0"/>
            <c:spPr>
              <a:solidFill>
                <a:srgbClr val="C284E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41E-485E-B6FA-CC3EA80D753A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41E-485E-B6FA-CC3EA80D753A}"/>
              </c:ext>
            </c:extLst>
          </c:dPt>
          <c:errBars>
            <c:errBarType val="minus"/>
            <c:errValType val="cust"/>
            <c:noEndCap val="0"/>
            <c:plus>
              <c:numRef>
                <c:f>'[ERA RaDaR Figures_2APR24_NL.xlsx]eGFR slope'!$C$9:$C$13</c:f>
                <c:numCache>
                  <c:formatCode>General</c:formatCode>
                  <c:ptCount val="5"/>
                  <c:pt idx="0">
                    <c:v>34.700000000000003</c:v>
                  </c:pt>
                  <c:pt idx="1">
                    <c:v>15.6</c:v>
                  </c:pt>
                  <c:pt idx="2">
                    <c:v>9.9</c:v>
                  </c:pt>
                  <c:pt idx="3">
                    <c:v>15.1</c:v>
                  </c:pt>
                  <c:pt idx="4">
                    <c:v>14</c:v>
                  </c:pt>
                </c:numCache>
              </c:numRef>
            </c:plus>
            <c:minus>
              <c:numRef>
                <c:f>'[ERA RaDaR Figures_2APR24_NL.xlsx]eGFR slope'!$C$9:$C$13</c:f>
                <c:numCache>
                  <c:formatCode>General</c:formatCode>
                  <c:ptCount val="5"/>
                  <c:pt idx="0">
                    <c:v>34.700000000000003</c:v>
                  </c:pt>
                  <c:pt idx="1">
                    <c:v>15.6</c:v>
                  </c:pt>
                  <c:pt idx="2">
                    <c:v>9.9</c:v>
                  </c:pt>
                  <c:pt idx="3">
                    <c:v>15.1</c:v>
                  </c:pt>
                  <c:pt idx="4">
                    <c:v>14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strRef>
              <c:f>'[ERA RaDaR Figures_2APR24_NL.xlsx]eGFR slope'!$A$9:$A$13</c:f>
              <c:strCache>
                <c:ptCount val="5"/>
                <c:pt idx="0">
                  <c:v>INS-genetic</c:v>
                </c:pt>
                <c:pt idx="1">
                  <c:v>FSGS-biopsy</c:v>
                </c:pt>
                <c:pt idx="2">
                  <c:v>MCD-biopsy</c:v>
                </c:pt>
                <c:pt idx="3">
                  <c:v>INS- no genetic/biopsy diagnosis</c:v>
                </c:pt>
                <c:pt idx="4">
                  <c:v>MCD progressing to FSGS             </c:v>
                </c:pt>
              </c:strCache>
            </c:strRef>
          </c:cat>
          <c:val>
            <c:numRef>
              <c:f>'[ERA RaDaR Figures_2APR24_NL.xlsx]eGFR slope'!$B$9:$B$13</c:f>
              <c:numCache>
                <c:formatCode>General</c:formatCode>
                <c:ptCount val="5"/>
                <c:pt idx="0">
                  <c:v>-27.6</c:v>
                </c:pt>
                <c:pt idx="1">
                  <c:v>-6.5</c:v>
                </c:pt>
                <c:pt idx="2">
                  <c:v>-2.2999999999999998</c:v>
                </c:pt>
                <c:pt idx="3">
                  <c:v>-3.3</c:v>
                </c:pt>
                <c:pt idx="4">
                  <c:v>-8.1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1-4D27-97A6-84067E0E7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-30"/>
        <c:axId val="993823055"/>
        <c:axId val="993432735"/>
      </c:barChart>
      <c:catAx>
        <c:axId val="99382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993432735"/>
        <c:crossesAt val="0"/>
        <c:auto val="1"/>
        <c:lblAlgn val="ctr"/>
        <c:lblOffset val="100"/>
        <c:noMultiLvlLbl val="0"/>
      </c:catAx>
      <c:valAx>
        <c:axId val="993432735"/>
        <c:scaling>
          <c:orientation val="minMax"/>
          <c:min val="-30"/>
        </c:scaling>
        <c:delete val="0"/>
        <c:axPos val="l"/>
        <c:numFmt formatCode="#0;\‒#0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Futura Lt BT" panose="020B0402020204020303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99382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8D2E9F-4D52-1DEB-5E04-255BB53ACD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10692-C78A-BA20-00BF-AEB5AEF5B7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8040-5A9D-43F2-9FCF-E314BAFEFC63}" type="datetimeFigureOut">
              <a:rPr lang="en-GB" smtClean="0"/>
              <a:t>05/08/2024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5AF82-5F4C-9D28-A39C-0E880F22D7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ED33D-504F-4FF3-9468-0E0F78010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2599-A737-4893-895D-E1250FF7DB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75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B4889-CAB0-4E2A-80B4-EA22A1C08718}" type="datetimeFigureOut">
              <a:rPr lang="en-GB" smtClean="0"/>
              <a:t>05/08/2024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414E3-9391-4713-A2C7-CEA528658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82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414E3-9391-4713-A2C7-CEA528658B7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460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414E3-9391-4713-A2C7-CEA528658B7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24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414E3-9391-4713-A2C7-CEA528658B7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43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AA4D5D-DD81-0C22-3F5B-22ACC49601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6" name="Picture 5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64945279-2E7F-3B8A-16C1-15DEDCA77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214" y="247163"/>
            <a:ext cx="2220000" cy="1440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008A191-1325-DD69-AFAB-111EF377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43" y="2630652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B33CB1-3985-0633-428F-C25BBBB1E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C6168-CB55-2C4B-3428-ECE9274971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3" name="Picture 2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C8D62252-8CE5-9787-191C-953670C917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554" y="244279"/>
            <a:ext cx="111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93062" cy="1325563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49928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CB72BD-5119-BB31-BF1B-A3A9355DA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787207-D6E6-9015-C6A9-8CCB8A69F1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4" name="Picture 3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1E880955-BB01-3DED-0971-BBDB9C9AAD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554" y="244279"/>
            <a:ext cx="111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958259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2515"/>
            <a:ext cx="5157787" cy="3947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2515"/>
            <a:ext cx="5183188" cy="3947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DFB3B1-99A8-EFC5-17B7-287A58CD20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900DEE-E602-9ABB-3EC3-332E7C1121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pic>
        <p:nvPicPr>
          <p:cNvPr id="8" name="Picture 7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3F609721-F80F-73B9-95C8-93561C3129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554" y="244279"/>
            <a:ext cx="111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8F758E-612D-2B7C-D57F-58FA29149C8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2919E9-440E-8B00-1123-7EEDF493E3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8146" t="8771" r="5530" b="6961"/>
          <a:stretch/>
        </p:blipFill>
        <p:spPr>
          <a:xfrm>
            <a:off x="11257029" y="6336168"/>
            <a:ext cx="731525" cy="3853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FAF215-50A5-C03D-BAB9-E5659DD5819B}"/>
              </a:ext>
            </a:extLst>
          </p:cNvPr>
          <p:cNvSpPr txBox="1"/>
          <p:nvPr userDrawn="1"/>
        </p:nvSpPr>
        <p:spPr>
          <a:xfrm>
            <a:off x="9783191" y="6533966"/>
            <a:ext cx="15891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MA-SP-24-0063     05/2024</a:t>
            </a:r>
          </a:p>
        </p:txBody>
      </p:sp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Futura Lt BT" panose="020B04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B921-C901-4B49-BC0C-6B3BD9641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51" y="1823609"/>
            <a:ext cx="11851389" cy="1238296"/>
          </a:xfrm>
        </p:spPr>
        <p:txBody>
          <a:bodyPr>
            <a:noAutofit/>
          </a:bodyPr>
          <a:lstStyle/>
          <a:p>
            <a:pPr algn="ctr"/>
            <a:r>
              <a:rPr lang="en-GB" sz="2800" dirty="0">
                <a:effectLst/>
                <a:latin typeface="Futura Lt BT" panose="020B0402020204020303"/>
                <a:ea typeface="Verdana" panose="020B0604030504040204" pitchFamily="34" charset="0"/>
              </a:rPr>
              <a:t>Natural History of Idiopathic Nephrotic Syndrome: </a:t>
            </a:r>
            <a:br>
              <a:rPr lang="en-GB" sz="2800" dirty="0">
                <a:effectLst/>
                <a:latin typeface="Futura Lt BT" panose="020B0402020204020303"/>
                <a:ea typeface="Verdana" panose="020B0604030504040204" pitchFamily="34" charset="0"/>
              </a:rPr>
            </a:br>
            <a:r>
              <a:rPr lang="en-GB" sz="2800" dirty="0">
                <a:effectLst/>
                <a:latin typeface="Futura Lt BT" panose="020B0402020204020303"/>
                <a:ea typeface="Verdana" panose="020B0604030504040204" pitchFamily="34" charset="0"/>
              </a:rPr>
              <a:t>The UK National RaDaR Idiopathic Nephrotic Syndrome Cohort</a:t>
            </a:r>
            <a:endParaRPr lang="en-GB" sz="2800" dirty="0">
              <a:latin typeface="Futura Lt BT" panose="020B0402020204020303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E406-6BF1-4295-B5E4-749BE206C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Futura Lt BT" panose="020B0402020204020303"/>
            </a:endParaRPr>
          </a:p>
          <a:p>
            <a:endParaRPr lang="en-GB" dirty="0">
              <a:latin typeface="Futura Lt BT" panose="020B0402020204020303"/>
            </a:endParaRPr>
          </a:p>
          <a:p>
            <a:endParaRPr lang="en-GB" dirty="0">
              <a:latin typeface="Futura Lt BT" panose="020B0402020204020303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B35D25-7197-E3B1-066B-AC0AAF7D3B35}"/>
              </a:ext>
            </a:extLst>
          </p:cNvPr>
          <p:cNvSpPr txBox="1"/>
          <p:nvPr/>
        </p:nvSpPr>
        <p:spPr>
          <a:xfrm>
            <a:off x="832935" y="3767678"/>
            <a:ext cx="10729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David Pitcher,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Jonathan Barratt,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Fiona Braddon,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Wu Gong,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Bruce Hendry,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Alex Mercer,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Kate Osmaston,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Retha Steenkamp,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A. Neil Turner,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Daniel P. Gale,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1,6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Moin A. Saleem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84F376-10C3-EC83-A2AC-6788B5E98AE4}"/>
              </a:ext>
            </a:extLst>
          </p:cNvPr>
          <p:cNvSpPr txBox="1"/>
          <p:nvPr/>
        </p:nvSpPr>
        <p:spPr>
          <a:xfrm>
            <a:off x="832935" y="4588968"/>
            <a:ext cx="103030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UK Kidney Association, Bristol, UK; </a:t>
            </a:r>
            <a:r>
              <a:rPr lang="en-GB" sz="1400" baseline="300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University of Leicester &amp; Leicester General Hospital, Leicester, UK; </a:t>
            </a:r>
            <a:r>
              <a:rPr lang="en-GB" sz="1400" baseline="300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Travere Therapeutics, Inc., San Diego, CA, USA; </a:t>
            </a:r>
            <a:r>
              <a:rPr lang="en-GB" sz="1400" baseline="300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JAMCO Pharma Consulting, Stockholm, Sweden; </a:t>
            </a:r>
            <a:r>
              <a:rPr lang="en-GB" sz="1400" baseline="300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University of Edinburgh, Centre for Inflammation, Edinburgh, UK; </a:t>
            </a:r>
            <a:r>
              <a:rPr lang="en-GB" sz="1400" baseline="300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Royal Free Hospital, London, UK; </a:t>
            </a:r>
            <a:r>
              <a:rPr lang="en-GB" sz="1400" baseline="300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7</a:t>
            </a:r>
            <a:r>
              <a:rPr lang="en-GB" sz="1400" dirty="0">
                <a:effectLst/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University of Bristol &amp; Bristol Royal Hospital for Children, Bristol, UK</a:t>
            </a:r>
            <a:endParaRPr lang="en-US" sz="1400" baseline="30000" dirty="0">
              <a:latin typeface="Futura Lt BT" panose="020B0402020204020303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8F30B1-2850-A2E6-B086-5E1723FBDFC2}"/>
              </a:ext>
            </a:extLst>
          </p:cNvPr>
          <p:cNvSpPr txBox="1"/>
          <p:nvPr/>
        </p:nvSpPr>
        <p:spPr>
          <a:xfrm>
            <a:off x="8474234" y="6072768"/>
            <a:ext cx="2661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Contact information: </a:t>
            </a:r>
          </a:p>
          <a:p>
            <a:r>
              <a:rPr lang="en-US" sz="800" i="1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David Pitcher, david.pitcher@renalregistry.nhs.org </a:t>
            </a:r>
          </a:p>
        </p:txBody>
      </p:sp>
    </p:spTree>
    <p:extLst>
      <p:ext uri="{BB962C8B-B14F-4D97-AF65-F5344CB8AC3E}">
        <p14:creationId xmlns:p14="http://schemas.microsoft.com/office/powerpoint/2010/main" val="155397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7FA5DE-71B9-9A59-B5F5-6EDAAF10E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38" y="99740"/>
            <a:ext cx="9582596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Futura Lt BT" panose="020B0402020204020303"/>
                <a:ea typeface="Verdana" panose="020B0604030504040204" pitchFamily="34" charset="0"/>
              </a:rPr>
              <a:t>Introduction and Methods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E001A4-3196-2FC6-6664-ABD0B6A9E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1638" y="1280160"/>
            <a:ext cx="10135547" cy="120078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29870"/>
            <a:r>
              <a:rPr lang="en-GB" sz="1800" dirty="0">
                <a:effectLst/>
                <a:latin typeface="Futura Lt BT" panose="020B0402020204020303"/>
                <a:ea typeface="Verdana"/>
                <a:cs typeface="Aharoni"/>
              </a:rPr>
              <a:t>Idiop</a:t>
            </a:r>
            <a:r>
              <a:rPr lang="en-GB" sz="1800" dirty="0">
                <a:latin typeface="Futura Lt BT" panose="020B0402020204020303"/>
                <a:ea typeface="Verdana"/>
                <a:cs typeface="Aharoni"/>
              </a:rPr>
              <a:t>athic nephrotic syndrome (</a:t>
            </a:r>
            <a:r>
              <a:rPr lang="en-GB" sz="1800" dirty="0">
                <a:effectLst/>
                <a:latin typeface="Futura Lt BT" panose="020B0402020204020303"/>
                <a:ea typeface="Verdana"/>
                <a:cs typeface="Aharoni"/>
              </a:rPr>
              <a:t>INS) is an important class of proteinuric kidney disease leading to kidney failure (KF)</a:t>
            </a:r>
            <a:endParaRPr lang="en-US" dirty="0">
              <a:ea typeface="Verdana"/>
              <a:cs typeface="Aharoni"/>
            </a:endParaRPr>
          </a:p>
          <a:p>
            <a:pPr marL="229870"/>
            <a:r>
              <a:rPr lang="en-GB" sz="1800" dirty="0">
                <a:effectLst/>
                <a:latin typeface="Futura Lt BT" panose="020B0402020204020303"/>
                <a:ea typeface="Verdana"/>
                <a:cs typeface="Times New Roman"/>
              </a:rPr>
              <a:t>Here we describe the natural history of INS, </a:t>
            </a:r>
            <a:r>
              <a:rPr lang="en-GB" sz="1800" dirty="0">
                <a:latin typeface="Futura Lt BT" panose="020B0402020204020303"/>
                <a:ea typeface="Verdana"/>
                <a:cs typeface="Times New Roman"/>
              </a:rPr>
              <a:t>including</a:t>
            </a:r>
            <a:r>
              <a:rPr lang="en-GB" sz="1800" dirty="0">
                <a:effectLst/>
                <a:latin typeface="Futura Lt BT" panose="020B0402020204020303"/>
                <a:ea typeface="Verdana"/>
                <a:cs typeface="Times New Roman"/>
              </a:rPr>
              <a:t> </a:t>
            </a:r>
            <a:r>
              <a:rPr lang="en-GB" sz="1800" dirty="0">
                <a:latin typeface="Futura Lt BT" panose="020B0402020204020303"/>
                <a:ea typeface="Verdana"/>
                <a:cs typeface="Times New Roman"/>
              </a:rPr>
              <a:t>genetic</a:t>
            </a:r>
            <a:r>
              <a:rPr lang="en-GB" sz="1800" dirty="0">
                <a:effectLst/>
                <a:latin typeface="Futura Lt BT" panose="020B0402020204020303"/>
                <a:ea typeface="Verdana"/>
                <a:cs typeface="Times New Roman"/>
              </a:rPr>
              <a:t> nephrotic syndrome, using the UK National Registry of Rare Kidney Disease (RaDaR) INS Cohort</a:t>
            </a:r>
            <a:endParaRPr lang="en-GB" sz="1800" strike="sngStrike" dirty="0">
              <a:effectLst/>
              <a:latin typeface="Futura Lt BT" panose="020B0402020204020303"/>
              <a:ea typeface="Verdana"/>
              <a:cs typeface="Times New Roman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3263C0-9412-8CED-1916-1BFD242F2C40}"/>
              </a:ext>
            </a:extLst>
          </p:cNvPr>
          <p:cNvGrpSpPr/>
          <p:nvPr/>
        </p:nvGrpSpPr>
        <p:grpSpPr>
          <a:xfrm>
            <a:off x="1551948" y="2830499"/>
            <a:ext cx="9820912" cy="2635994"/>
            <a:chOff x="1604683" y="2553331"/>
            <a:chExt cx="9820912" cy="2011013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D230A0-C9A2-58AC-CFF3-98431CC659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11311" y="2969403"/>
              <a:ext cx="1" cy="271896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7E70A85-5058-E720-7553-E33F1F1DAE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13409" y="3565763"/>
              <a:ext cx="1" cy="271896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EF35DDE-C312-E87C-2C11-0252D6EE10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78825" y="3701709"/>
              <a:ext cx="1" cy="200345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AE79C67-28AF-F831-367E-1CFE97B6B87D}"/>
                </a:ext>
              </a:extLst>
            </p:cNvPr>
            <p:cNvCxnSpPr>
              <a:cxnSpLocks/>
            </p:cNvCxnSpPr>
            <p:nvPr/>
          </p:nvCxnSpPr>
          <p:spPr>
            <a:xfrm>
              <a:off x="3692983" y="3701709"/>
              <a:ext cx="0" cy="228258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CD95F79-91F5-CA77-9A0D-331ABF5547C3}"/>
                </a:ext>
              </a:extLst>
            </p:cNvPr>
            <p:cNvCxnSpPr>
              <a:cxnSpLocks/>
            </p:cNvCxnSpPr>
            <p:nvPr/>
          </p:nvCxnSpPr>
          <p:spPr>
            <a:xfrm>
              <a:off x="6544686" y="3701709"/>
              <a:ext cx="0" cy="200345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C40D65E-AEB5-4500-83B1-C365339945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55832" y="3701711"/>
              <a:ext cx="1" cy="271896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lowchart: Process 28">
              <a:extLst>
                <a:ext uri="{FF2B5EF4-FFF2-40B4-BE49-F238E27FC236}">
                  <a16:creationId xmlns:a16="http://schemas.microsoft.com/office/drawing/2014/main" id="{338242B0-3E60-C66E-D647-B6492263719C}"/>
                </a:ext>
              </a:extLst>
            </p:cNvPr>
            <p:cNvSpPr>
              <a:spLocks/>
            </p:cNvSpPr>
            <p:nvPr/>
          </p:nvSpPr>
          <p:spPr>
            <a:xfrm>
              <a:off x="3516406" y="2553331"/>
              <a:ext cx="3073324" cy="417851"/>
            </a:xfrm>
            <a:prstGeom prst="flowChartProcess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100" dirty="0">
                  <a:solidFill>
                    <a:schemeClr val="bg1"/>
                  </a:solidFill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 4610 Patients with NS not attributable to glomerulonephritis or systemic disorders</a:t>
              </a:r>
              <a:endParaRPr lang="en-US" sz="1100" baseline="30000" dirty="0">
                <a:solidFill>
                  <a:schemeClr val="bg1"/>
                </a:solidFill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3662D7-1F91-A134-6BA9-A5F697F0DF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71252" y="3701709"/>
              <a:ext cx="5684580" cy="0"/>
            </a:xfrm>
            <a:prstGeom prst="line">
              <a:avLst/>
            </a:prstGeom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lowchart: Process 32">
              <a:extLst>
                <a:ext uri="{FF2B5EF4-FFF2-40B4-BE49-F238E27FC236}">
                  <a16:creationId xmlns:a16="http://schemas.microsoft.com/office/drawing/2014/main" id="{1FF37DAE-C4C4-8DE7-42F9-5DC583F8616C}"/>
                </a:ext>
              </a:extLst>
            </p:cNvPr>
            <p:cNvSpPr>
              <a:spLocks/>
            </p:cNvSpPr>
            <p:nvPr/>
          </p:nvSpPr>
          <p:spPr>
            <a:xfrm>
              <a:off x="3516407" y="3121401"/>
              <a:ext cx="3073323" cy="490003"/>
            </a:xfrm>
            <a:prstGeom prst="flowChartProcess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4066 Eligible patients with </a:t>
              </a:r>
            </a:p>
            <a:p>
              <a:pPr algn="ctr"/>
              <a:r>
                <a:rPr lang="en-US" sz="1100" dirty="0">
                  <a:solidFill>
                    <a:schemeClr val="bg1"/>
                  </a:solidFill>
                  <a:effectLst/>
                  <a:latin typeface="Futura Lt BT" panose="020B0402020204020303"/>
                  <a:ea typeface="Verdana"/>
                </a:rPr>
                <a:t>≥12 months of follow-up and no KF</a:t>
              </a:r>
              <a:r>
                <a:rPr lang="en-US" sz="1100" dirty="0">
                  <a:solidFill>
                    <a:schemeClr val="bg1"/>
                  </a:solidFill>
                  <a:latin typeface="Futura Lt BT" panose="020B0402020204020303"/>
                  <a:ea typeface="Verdana"/>
                </a:rPr>
                <a:t>* at disease onset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34" name="Flowchart: Process 33">
              <a:extLst>
                <a:ext uri="{FF2B5EF4-FFF2-40B4-BE49-F238E27FC236}">
                  <a16:creationId xmlns:a16="http://schemas.microsoft.com/office/drawing/2014/main" id="{DB2DC8B9-177C-E14D-2F57-D232D27927C2}"/>
                </a:ext>
              </a:extLst>
            </p:cNvPr>
            <p:cNvSpPr>
              <a:spLocks/>
            </p:cNvSpPr>
            <p:nvPr/>
          </p:nvSpPr>
          <p:spPr>
            <a:xfrm>
              <a:off x="5874352" y="3799179"/>
              <a:ext cx="1321578" cy="765165"/>
            </a:xfrm>
            <a:prstGeom prst="flowChartProcess">
              <a:avLst/>
            </a:prstGeom>
            <a:solidFill>
              <a:srgbClr val="C284E8"/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INS with no genetic or biopsy diagnosis</a:t>
              </a:r>
            </a:p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(n=1550)</a:t>
              </a:r>
            </a:p>
          </p:txBody>
        </p:sp>
        <p:sp>
          <p:nvSpPr>
            <p:cNvPr id="35" name="Flowchart: Process 34">
              <a:extLst>
                <a:ext uri="{FF2B5EF4-FFF2-40B4-BE49-F238E27FC236}">
                  <a16:creationId xmlns:a16="http://schemas.microsoft.com/office/drawing/2014/main" id="{0847FFBC-41A8-7307-14DD-C431ADD8951E}"/>
                </a:ext>
              </a:extLst>
            </p:cNvPr>
            <p:cNvSpPr>
              <a:spLocks/>
            </p:cNvSpPr>
            <p:nvPr/>
          </p:nvSpPr>
          <p:spPr>
            <a:xfrm>
              <a:off x="4450964" y="3793654"/>
              <a:ext cx="1325880" cy="768096"/>
            </a:xfrm>
            <a:prstGeom prst="flowChartProcess">
              <a:avLst/>
            </a:prstGeom>
            <a:solidFill>
              <a:srgbClr val="548235"/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Biopsy-proven MCD</a:t>
              </a:r>
              <a:r>
                <a:rPr lang="en-US" sz="1100" baseline="30000" dirty="0">
                  <a:effectLst/>
                  <a:latin typeface="Segoe UI" panose="020B0502040204020203" pitchFamily="34" charset="0"/>
                </a:rPr>
                <a:t>†</a:t>
              </a:r>
              <a:endParaRPr lang="en-US" sz="11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endParaRPr>
            </a:p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(n=1153)</a:t>
              </a:r>
            </a:p>
          </p:txBody>
        </p:sp>
        <p:sp>
          <p:nvSpPr>
            <p:cNvPr id="36" name="Flowchart: Process 35">
              <a:extLst>
                <a:ext uri="{FF2B5EF4-FFF2-40B4-BE49-F238E27FC236}">
                  <a16:creationId xmlns:a16="http://schemas.microsoft.com/office/drawing/2014/main" id="{4F05788C-DFE5-E238-AED3-CC7F85571D0C}"/>
                </a:ext>
              </a:extLst>
            </p:cNvPr>
            <p:cNvSpPr>
              <a:spLocks/>
            </p:cNvSpPr>
            <p:nvPr/>
          </p:nvSpPr>
          <p:spPr>
            <a:xfrm>
              <a:off x="7293438" y="3796248"/>
              <a:ext cx="1325880" cy="768096"/>
            </a:xfrm>
            <a:prstGeom prst="flowChartProcess">
              <a:avLst/>
            </a:prstGeom>
            <a:solidFill>
              <a:srgbClr val="7F6000"/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MCD progressing to FSGS</a:t>
              </a:r>
              <a:r>
                <a:rPr lang="en-US" sz="1100" baseline="30000" dirty="0">
                  <a:effectLst/>
                  <a:latin typeface="Segoe UI" panose="020B0502040204020203" pitchFamily="34" charset="0"/>
                </a:rPr>
                <a:t>†</a:t>
              </a:r>
              <a:r>
                <a:rPr lang="en-US" sz="1100" dirty="0">
                  <a:effectLst/>
                  <a:latin typeface="Segoe UI" panose="020B0502040204020203" pitchFamily="34" charset="0"/>
                </a:rPr>
                <a:t> </a:t>
              </a:r>
            </a:p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(n=45)</a:t>
              </a:r>
            </a:p>
          </p:txBody>
        </p:sp>
        <p:sp>
          <p:nvSpPr>
            <p:cNvPr id="37" name="Flowchart: Process 36">
              <a:extLst>
                <a:ext uri="{FF2B5EF4-FFF2-40B4-BE49-F238E27FC236}">
                  <a16:creationId xmlns:a16="http://schemas.microsoft.com/office/drawing/2014/main" id="{9ABAB378-3D32-B4E7-4CAA-2921F375606C}"/>
                </a:ext>
              </a:extLst>
            </p:cNvPr>
            <p:cNvSpPr>
              <a:spLocks/>
            </p:cNvSpPr>
            <p:nvPr/>
          </p:nvSpPr>
          <p:spPr>
            <a:xfrm>
              <a:off x="1604683" y="3790996"/>
              <a:ext cx="1325880" cy="768096"/>
            </a:xfrm>
            <a:prstGeom prst="flowChartProcess">
              <a:avLst/>
            </a:prstGeom>
            <a:solidFill>
              <a:srgbClr val="C00000"/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INS with a genetic diagnosis</a:t>
              </a:r>
            </a:p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(n=105)</a:t>
              </a:r>
            </a:p>
          </p:txBody>
        </p:sp>
        <p:sp>
          <p:nvSpPr>
            <p:cNvPr id="38" name="Flowchart: Process 37">
              <a:extLst>
                <a:ext uri="{FF2B5EF4-FFF2-40B4-BE49-F238E27FC236}">
                  <a16:creationId xmlns:a16="http://schemas.microsoft.com/office/drawing/2014/main" id="{C219D627-7059-EB29-0FE7-6B1596285E9D}"/>
                </a:ext>
              </a:extLst>
            </p:cNvPr>
            <p:cNvSpPr>
              <a:spLocks/>
            </p:cNvSpPr>
            <p:nvPr/>
          </p:nvSpPr>
          <p:spPr>
            <a:xfrm>
              <a:off x="3027576" y="3791636"/>
              <a:ext cx="1325880" cy="768096"/>
            </a:xfrm>
            <a:prstGeom prst="flowChartProcess">
              <a:avLst/>
            </a:prstGeom>
            <a:solidFill>
              <a:srgbClr val="4472C4"/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Biopsy-proven FSGS</a:t>
              </a:r>
              <a:r>
                <a:rPr lang="en-US" sz="1100" baseline="30000" dirty="0">
                  <a:effectLst/>
                  <a:latin typeface="Segoe UI" panose="020B0502040204020203" pitchFamily="34" charset="0"/>
                </a:rPr>
                <a:t>†</a:t>
              </a:r>
              <a:endParaRPr lang="en-US" sz="11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endParaRPr>
            </a:p>
            <a:p>
              <a:pPr lvl="0" algn="ctr"/>
              <a:r>
                <a:rPr lang="en-US" sz="1100" dirty="0">
                  <a:latin typeface="Futura Lt BT" panose="020B0402020204020303"/>
                  <a:ea typeface="Verdana" panose="020B0604030504040204" pitchFamily="34" charset="0"/>
                  <a:cs typeface="Tahoma" panose="020B0604030504040204" pitchFamily="34" charset="0"/>
                </a:rPr>
                <a:t>(n=1303)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C1ACF5-5F26-4BC7-667B-CC5898020349}"/>
                </a:ext>
              </a:extLst>
            </p:cNvPr>
            <p:cNvSpPr/>
            <p:nvPr/>
          </p:nvSpPr>
          <p:spPr>
            <a:xfrm>
              <a:off x="9008622" y="3796248"/>
              <a:ext cx="2416973" cy="76284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100"/>
                </a:spcAft>
              </a:pPr>
              <a:r>
                <a:rPr lang="en-US" sz="1100" b="1" u="sng" dirty="0">
                  <a:solidFill>
                    <a:schemeClr val="bg1"/>
                  </a:solidFill>
                  <a:latin typeface="Futura Lt BT" panose="020B0402020204020303"/>
                  <a:ea typeface="Verdana" panose="020B0604030504040204" pitchFamily="34" charset="0"/>
                </a:rPr>
                <a:t>Outcomes</a:t>
              </a:r>
              <a:endParaRPr lang="en-US" sz="1100" b="1" u="sng" baseline="30000" dirty="0">
                <a:solidFill>
                  <a:schemeClr val="bg1"/>
                </a:solidFill>
                <a:effectLst/>
                <a:latin typeface="Futura Lt BT" panose="020B0402020204020303"/>
                <a:ea typeface="Verdana" panose="020B0604030504040204" pitchFamily="34" charset="0"/>
              </a:endParaRPr>
            </a:p>
            <a:p>
              <a:pPr marL="282575" lvl="1" indent="-163513">
                <a:spcBef>
                  <a:spcPts val="15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latin typeface="Futura Lt BT" panose="020B0402020204020303"/>
                  <a:ea typeface="Verdana" panose="020B0604030504040204" pitchFamily="34" charset="0"/>
                </a:rPr>
                <a:t>Time-averaged proteinuria</a:t>
              </a:r>
              <a:r>
                <a:rPr lang="en-US" sz="1100" baseline="30000" dirty="0">
                  <a:solidFill>
                    <a:schemeClr val="bg1"/>
                  </a:solidFill>
                  <a:effectLst/>
                  <a:latin typeface="Futura Lt BT" panose="020B0402020204020303"/>
                </a:rPr>
                <a:t>‡</a:t>
              </a:r>
              <a:endParaRPr lang="en-US" sz="1100" baseline="30000" dirty="0">
                <a:solidFill>
                  <a:schemeClr val="bg1"/>
                </a:solidFill>
                <a:latin typeface="Futura Lt BT" panose="020B0402020204020303"/>
                <a:ea typeface="Verdana" panose="020B0604030504040204" pitchFamily="34" charset="0"/>
              </a:endParaRPr>
            </a:p>
            <a:p>
              <a:pPr marL="282575" lvl="1" indent="-163513">
                <a:spcBef>
                  <a:spcPts val="15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effectLst/>
                  <a:latin typeface="Futura Lt BT" panose="020B0402020204020303"/>
                  <a:ea typeface="Verdana" panose="020B0604030504040204" pitchFamily="34" charset="0"/>
                </a:rPr>
                <a:t>eGFR slope</a:t>
              </a:r>
              <a:r>
                <a:rPr lang="en-US" sz="1100" baseline="30000" dirty="0">
                  <a:solidFill>
                    <a:schemeClr val="bg1"/>
                  </a:solidFill>
                  <a:effectLst/>
                  <a:latin typeface="Futura Lt BT" panose="020B0402020204020303"/>
                </a:rPr>
                <a:t>‡</a:t>
              </a:r>
              <a:endParaRPr lang="en-US" sz="1100" baseline="30000" dirty="0">
                <a:solidFill>
                  <a:schemeClr val="bg1"/>
                </a:solidFill>
                <a:effectLst/>
                <a:latin typeface="Futura Lt BT" panose="020B0402020204020303"/>
                <a:ea typeface="Verdana" panose="020B0604030504040204" pitchFamily="34" charset="0"/>
              </a:endParaRPr>
            </a:p>
            <a:p>
              <a:pPr marL="282575" lvl="1" indent="-163513">
                <a:spcBef>
                  <a:spcPts val="15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  <a:latin typeface="Futura Lt BT" panose="020B0402020204020303"/>
                  <a:ea typeface="Verdana" panose="020B0604030504040204" pitchFamily="34" charset="0"/>
                </a:rPr>
                <a:t>KF or death</a:t>
              </a:r>
              <a:r>
                <a:rPr lang="en-US" sz="1100" baseline="30000" dirty="0">
                  <a:solidFill>
                    <a:schemeClr val="bg1"/>
                  </a:solidFill>
                  <a:effectLst/>
                  <a:latin typeface="Futura Lt BT" panose="020B0402020204020303"/>
                </a:rPr>
                <a:t>§</a:t>
              </a:r>
              <a:endParaRPr lang="en-US" sz="1100" baseline="30000" dirty="0">
                <a:solidFill>
                  <a:schemeClr val="bg1"/>
                </a:solidFill>
                <a:effectLst/>
                <a:latin typeface="Futura Lt BT" panose="020B0402020204020303"/>
                <a:ea typeface="Verdana" panose="020B060403050404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A8816C3-377F-A9C3-B7C4-504BF2AED5FC}"/>
              </a:ext>
            </a:extLst>
          </p:cNvPr>
          <p:cNvSpPr txBox="1"/>
          <p:nvPr/>
        </p:nvSpPr>
        <p:spPr>
          <a:xfrm>
            <a:off x="581639" y="6109460"/>
            <a:ext cx="9867378" cy="636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eGFR, 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estimated glomerular filtration rate; </a:t>
            </a: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FSGS, focal segmental glomerulosclerosis; MCD, minimal change disease; NS, nephrotic syndrome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</a:rPr>
              <a:t>*</a:t>
            </a:r>
            <a:r>
              <a:rPr lang="en-US" sz="800" baseline="30000" dirty="0">
                <a:effectLst/>
                <a:latin typeface="Futura Lt BT" panose="020B0402020204020303"/>
                <a:ea typeface="Verdana" panose="020B0604030504040204" pitchFamily="34" charset="0"/>
              </a:rPr>
              <a:t> 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</a:rPr>
              <a:t>KF was defined as stage 5 </a:t>
            </a:r>
            <a:r>
              <a:rPr lang="en-US" sz="800" dirty="0">
                <a:latin typeface="Futura Lt BT" panose="020B0402020204020303"/>
                <a:ea typeface="Verdana" panose="020B0604030504040204" pitchFamily="34" charset="0"/>
              </a:rPr>
              <a:t>chronic kidney disease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</a:rPr>
              <a:t> or on renal </a:t>
            </a:r>
            <a:r>
              <a:rPr lang="en-US" sz="800" dirty="0">
                <a:latin typeface="Futura Lt BT" panose="020B0402020204020303"/>
                <a:ea typeface="Verdana" panose="020B0604030504040204" pitchFamily="34" charset="0"/>
              </a:rPr>
              <a:t>replacement therapy a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</a:rPr>
              <a:t>t or prior to disease onset. </a:t>
            </a:r>
            <a:r>
              <a:rPr lang="en-US" sz="800" baseline="30000" dirty="0">
                <a:effectLst/>
                <a:latin typeface="Futura Lt BT" panose="020B0402020204020303"/>
              </a:rPr>
              <a:t>† 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Patients with a biopsy-proven MCD and subsequent biopsy-proven FSGS diagnosis are counted in the biopsy-proven MCD, biopsy-proven FSGS, and MCD progressing to FSGS categories. </a:t>
            </a:r>
            <a:r>
              <a:rPr lang="en-US" sz="800" baseline="30000" dirty="0">
                <a:effectLst/>
                <a:latin typeface="Futura Lt BT" panose="020B0402020204020303"/>
              </a:rPr>
              <a:t>‡ 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Calculated over the full duration of follow-up or until KF.</a:t>
            </a:r>
            <a:r>
              <a:rPr lang="en-US" sz="800" baseline="300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800" baseline="30000" dirty="0">
                <a:effectLst/>
                <a:latin typeface="Futura Lt BT" panose="020B0402020204020303"/>
              </a:rPr>
              <a:t>§</a:t>
            </a:r>
            <a:r>
              <a:rPr lang="en-US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Calculated from disease onset to KF or death and censored at last follow-up.</a:t>
            </a:r>
          </a:p>
        </p:txBody>
      </p:sp>
    </p:spTree>
    <p:extLst>
      <p:ext uri="{BB962C8B-B14F-4D97-AF65-F5344CB8AC3E}">
        <p14:creationId xmlns:p14="http://schemas.microsoft.com/office/powerpoint/2010/main" val="305747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A4C1-11DB-FCE5-CDE9-4EAE56717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847" y="101758"/>
            <a:ext cx="9582596" cy="1325563"/>
          </a:xfrm>
        </p:spPr>
        <p:txBody>
          <a:bodyPr>
            <a:noAutofit/>
          </a:bodyPr>
          <a:lstStyle/>
          <a:p>
            <a:pPr>
              <a:tabLst>
                <a:tab pos="2857500" algn="l"/>
              </a:tabLst>
            </a:pPr>
            <a:r>
              <a:rPr lang="en-GB" sz="2800" dirty="0">
                <a:latin typeface="Futura Lt BT" panose="020B0402020204020303"/>
                <a:ea typeface="Verdana" panose="020B0604030504040204" pitchFamily="34" charset="0"/>
              </a:rPr>
              <a:t>Characteristics at Disease Onset</a:t>
            </a:r>
            <a:endParaRPr lang="en-GB" sz="2800" strike="sngStrike" dirty="0">
              <a:latin typeface="Futura Lt BT" panose="020B0402020204020303"/>
              <a:ea typeface="Verdana" panose="020B060403050404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3EC75DA-EFCF-7D58-104C-65D3582795C3}"/>
              </a:ext>
            </a:extLst>
          </p:cNvPr>
          <p:cNvSpPr txBox="1"/>
          <p:nvPr/>
        </p:nvSpPr>
        <p:spPr>
          <a:xfrm>
            <a:off x="585216" y="1280160"/>
            <a:ext cx="10141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In total, 4066 patients (including 1599 children [39%]) were included, with a median age at disease onset</a:t>
            </a:r>
            <a:r>
              <a:rPr lang="en-US" baseline="30000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n-US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 of 28 years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4C6FB-45B1-C167-52D5-BAD492E730BA}"/>
              </a:ext>
            </a:extLst>
          </p:cNvPr>
          <p:cNvSpPr txBox="1"/>
          <p:nvPr/>
        </p:nvSpPr>
        <p:spPr>
          <a:xfrm>
            <a:off x="1025006" y="6225957"/>
            <a:ext cx="10141988" cy="5129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eGFR, 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estimated glomerular filtration rate; </a:t>
            </a: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FSGS, focal segmental glomerulosclerosis; INS, idiopathic nephrotic syndrome; MCD, minimal change disease; SD, standard deviation; UPCR, urine protein-to-creatinine ratio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* </a:t>
            </a:r>
            <a:r>
              <a:rPr lang="en-US" sz="800" dirty="0">
                <a:latin typeface="Futura Lt BT" panose="020B0402020204020303"/>
                <a:ea typeface="Verdana" panose="020B0604030504040204" pitchFamily="34" charset="0"/>
              </a:rPr>
              <a:t>Disease onset date was defined as the first database occurrence of kidney biopsy, primary diagnosis, or UPCR of ≥1.5 g/g. </a:t>
            </a:r>
            <a:r>
              <a:rPr lang="en-US" sz="800" baseline="30000" dirty="0">
                <a:effectLst/>
                <a:latin typeface="Futura Lt BT" panose="020B0402020204020303"/>
              </a:rPr>
              <a:t>† 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Number of patients with available data.</a:t>
            </a:r>
            <a:endParaRPr lang="en-US" sz="800" dirty="0">
              <a:latin typeface="Futura Lt BT" panose="020B0402020204020303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BFE0CD-CC60-65A0-EF33-6E84713C9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933211"/>
              </p:ext>
            </p:extLst>
          </p:nvPr>
        </p:nvGraphicFramePr>
        <p:xfrm>
          <a:off x="1169185" y="2059440"/>
          <a:ext cx="9041718" cy="3895737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526348">
                  <a:extLst>
                    <a:ext uri="{9D8B030D-6E8A-4147-A177-3AD203B41FA5}">
                      <a16:colId xmlns:a16="http://schemas.microsoft.com/office/drawing/2014/main" val="2134792668"/>
                    </a:ext>
                  </a:extLst>
                </a:gridCol>
                <a:gridCol w="1303074">
                  <a:extLst>
                    <a:ext uri="{9D8B030D-6E8A-4147-A177-3AD203B41FA5}">
                      <a16:colId xmlns:a16="http://schemas.microsoft.com/office/drawing/2014/main" val="4174634894"/>
                    </a:ext>
                  </a:extLst>
                </a:gridCol>
                <a:gridCol w="1303074">
                  <a:extLst>
                    <a:ext uri="{9D8B030D-6E8A-4147-A177-3AD203B41FA5}">
                      <a16:colId xmlns:a16="http://schemas.microsoft.com/office/drawing/2014/main" val="1260287291"/>
                    </a:ext>
                  </a:extLst>
                </a:gridCol>
                <a:gridCol w="1303074">
                  <a:extLst>
                    <a:ext uri="{9D8B030D-6E8A-4147-A177-3AD203B41FA5}">
                      <a16:colId xmlns:a16="http://schemas.microsoft.com/office/drawing/2014/main" val="1231709657"/>
                    </a:ext>
                  </a:extLst>
                </a:gridCol>
                <a:gridCol w="1303074">
                  <a:extLst>
                    <a:ext uri="{9D8B030D-6E8A-4147-A177-3AD203B41FA5}">
                      <a16:colId xmlns:a16="http://schemas.microsoft.com/office/drawing/2014/main" val="1318966115"/>
                    </a:ext>
                  </a:extLst>
                </a:gridCol>
                <a:gridCol w="1303074">
                  <a:extLst>
                    <a:ext uri="{9D8B030D-6E8A-4147-A177-3AD203B41FA5}">
                      <a16:colId xmlns:a16="http://schemas.microsoft.com/office/drawing/2014/main" val="4085288869"/>
                    </a:ext>
                  </a:extLst>
                </a:gridCol>
              </a:tblGrid>
              <a:tr h="72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Characteristic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18288" marB="18288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INS with a genetic diagnosis</a:t>
                      </a:r>
                    </a:p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(n=105)</a:t>
                      </a:r>
                    </a:p>
                  </a:txBody>
                  <a:tcPr marL="45720" marR="45720" marT="18288" marB="18288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Biopsy-proven FSGS</a:t>
                      </a:r>
                    </a:p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(n=1303)</a:t>
                      </a:r>
                    </a:p>
                  </a:txBody>
                  <a:tcPr marL="45720" marR="45720" marT="18288" marB="18288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Biopsy-proven MCD</a:t>
                      </a:r>
                    </a:p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(n=1153)</a:t>
                      </a:r>
                    </a:p>
                  </a:txBody>
                  <a:tcPr marL="45720" marR="45720" marT="18288" marB="18288" anchor="ctr"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INS with no genetic or biopsy diagnosis</a:t>
                      </a:r>
                    </a:p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(n=1550)</a:t>
                      </a:r>
                    </a:p>
                  </a:txBody>
                  <a:tcPr marL="45720" marR="45720" marT="18288" marB="18288" anchor="ctr">
                    <a:solidFill>
                      <a:srgbClr val="C284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MCD progressing to FSGS</a:t>
                      </a:r>
                    </a:p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(n=45)</a:t>
                      </a:r>
                    </a:p>
                  </a:txBody>
                  <a:tcPr marL="45720" marR="45720" marT="18288" marB="18288" anchor="ctr"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421616"/>
                  </a:ext>
                </a:extLst>
              </a:tr>
              <a:tr h="19797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Age at disease onset</a:t>
                      </a:r>
                      <a:endParaRPr lang="en-US" sz="1100" b="1" i="0" u="none" strike="sng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extLst>
                  <a:ext uri="{0D108BD9-81ED-4DB2-BD59-A6C34878D82A}">
                    <a16:rowId xmlns:a16="http://schemas.microsoft.com/office/drawing/2014/main" val="2583626870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Median (Q1, Q3), years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0.4 (0.1, 7.5)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35.5 (15.3, 53.4)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34.6 (13.3, 54.6)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13.6 (3.8, 45.9)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20.3 (4.9, 37.9)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3140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&lt;18 years at disease onset, n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86 (82)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356 (27)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342 (30)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836 (54)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21 (47)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398302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Female sex, n (%)</a:t>
                      </a:r>
                      <a:endParaRPr lang="en-US" sz="1100" b="1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53 (50)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552 (42)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519 (45)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639 (41)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19 (42)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solidFill>
                      <a:srgbClr val="F9FB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53460"/>
                  </a:ext>
                </a:extLst>
              </a:tr>
              <a:tr h="19797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Race,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184" marR="5184" marT="51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184" marR="5184" marT="51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184" marR="5184" marT="51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184" marR="5184" marT="5184" marB="0" anchor="b"/>
                </a:tc>
                <a:extLst>
                  <a:ext uri="{0D108BD9-81ED-4DB2-BD59-A6C34878D82A}">
                    <a16:rowId xmlns:a16="http://schemas.microsoft.com/office/drawing/2014/main" val="2539205649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Asian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26 (25)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142 (11)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158 (14)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192 (12)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6 (13)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extLst>
                  <a:ext uri="{0D108BD9-81ED-4DB2-BD59-A6C34878D82A}">
                    <a16:rowId xmlns:a16="http://schemas.microsoft.com/office/drawing/2014/main" val="2298581551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White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59 (56)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920 (71)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812 (70)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888 (57)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14 (74)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extLst>
                  <a:ext uri="{0D108BD9-81ED-4DB2-BD59-A6C34878D82A}">
                    <a16:rowId xmlns:a16="http://schemas.microsoft.com/office/drawing/2014/main" val="915919936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Other/missing/not stated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20 (19)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241 (18)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183 (16)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470 (30)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7 (16)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/>
                </a:tc>
                <a:extLst>
                  <a:ext uri="{0D108BD9-81ED-4DB2-BD59-A6C34878D82A}">
                    <a16:rowId xmlns:a16="http://schemas.microsoft.com/office/drawing/2014/main" val="743563810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UPCR at disease onset, n</a:t>
                      </a:r>
                      <a:r>
                        <a:rPr lang="en-US" sz="1100" b="1" kern="1200" baseline="30000" dirty="0">
                          <a:solidFill>
                            <a:schemeClr val="dk1"/>
                          </a:solidFill>
                          <a:effectLst/>
                          <a:latin typeface="Futura Lt BT" panose="020B0402020204020303"/>
                          <a:ea typeface="+mn-ea"/>
                          <a:cs typeface="+mn-cs"/>
                        </a:rPr>
                        <a:t>†</a:t>
                      </a:r>
                      <a:endParaRPr lang="en-US" sz="11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857946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Median (Q1, Q3), g/g</a:t>
                      </a:r>
                      <a:endParaRPr lang="nn-NO" sz="1100" b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L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28.5 (6.6, 37.8)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5.7 (2.9, 9.5)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6.6 (3.4, 10.3)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6.9 (3.1, 12.7)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5.0 (1.9, 10.5)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189795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Serum albumin at disease onset, n</a:t>
                      </a:r>
                      <a:r>
                        <a:rPr lang="en-US" sz="1100" b="1" kern="1200" baseline="30000" dirty="0">
                          <a:solidFill>
                            <a:schemeClr val="dk1"/>
                          </a:solidFill>
                          <a:effectLst/>
                          <a:latin typeface="Futura Lt BT" panose="020B0402020204020303"/>
                          <a:ea typeface="+mn-ea"/>
                          <a:cs typeface="+mn-cs"/>
                        </a:rPr>
                        <a:t>†</a:t>
                      </a:r>
                      <a:endParaRPr lang="en-US" sz="11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529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485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478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737903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Median (Q1, Q3), g/L</a:t>
                      </a:r>
                      <a:endParaRPr lang="en-US" sz="1100" b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L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15 (10, 27)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26 (19, 34)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21 (15, 29)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26 (17, 38)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21 (17, 29)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R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587431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eGFR at disease onset, n</a:t>
                      </a:r>
                      <a:r>
                        <a:rPr lang="en-US" sz="1100" b="1" kern="1200" baseline="30000" dirty="0">
                          <a:solidFill>
                            <a:schemeClr val="dk1"/>
                          </a:solidFill>
                          <a:effectLst/>
                          <a:latin typeface="Futura Lt BT" panose="020B0402020204020303"/>
                          <a:ea typeface="+mn-ea"/>
                          <a:cs typeface="+mn-cs"/>
                        </a:rPr>
                        <a:t>†</a:t>
                      </a:r>
                      <a:endParaRPr lang="en-US" sz="11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439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317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06755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Mean (SD), mL/min/1.73 m</a:t>
                      </a:r>
                      <a:r>
                        <a:rPr lang="en-US" sz="1100" b="0" u="none" strike="noStrike" baseline="30000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2</a:t>
                      </a:r>
                      <a:endParaRPr lang="en-US" sz="1100" b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L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96 (62)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71 (41)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84 (38)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84 (45)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77 (32)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R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04566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Length of follow-up</a:t>
                      </a:r>
                      <a:endParaRPr lang="en-US" sz="11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48882"/>
                  </a:ext>
                </a:extLst>
              </a:tr>
              <a:tr h="19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   Median (Q1, Q3), years</a:t>
                      </a:r>
                      <a:endParaRPr lang="en-US" sz="1100" b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 anchor="ctr">
                    <a:lnL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4.1 (2.1, 8.6)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7.4 (2.7, 13.1)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9.1 (5.4, 14.6)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8.3 (5.0, 12.6)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9.7 (3.8, 16.7)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 anchor="ctr">
                    <a:lnR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15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08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18D14-9C73-07AC-9AAB-E98FB1A7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440" y="99178"/>
            <a:ext cx="9582596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Futura Lt BT" panose="020B0402020204020303"/>
                <a:ea typeface="Verdana" panose="020B0604030504040204" pitchFamily="34" charset="0"/>
              </a:rPr>
              <a:t>Proteinuria and Annual Rate of eGFR Loss</a:t>
            </a:r>
            <a:endParaRPr lang="en-GB" sz="2800" strike="sngStrike" dirty="0">
              <a:latin typeface="Futura Lt BT" panose="020B0402020204020303"/>
              <a:ea typeface="Verdan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C4A97A-C8E8-BA80-CF4E-7B2AB4BB6CBE}"/>
              </a:ext>
            </a:extLst>
          </p:cNvPr>
          <p:cNvSpPr txBox="1"/>
          <p:nvPr/>
        </p:nvSpPr>
        <p:spPr>
          <a:xfrm>
            <a:off x="680867" y="6530898"/>
            <a:ext cx="1019396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eGFR, 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estimated glomerular filtration rate; </a:t>
            </a: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FSGS, focal segmental glomerulosclerosis; INS, idiopathic nephrotic syndrome; MCD, minimal change disease; SD, standard deviation.</a:t>
            </a:r>
            <a:endParaRPr lang="en-US" sz="800" dirty="0">
              <a:highlight>
                <a:srgbClr val="FFFF00"/>
              </a:highlight>
              <a:latin typeface="Futura Lt BT" panose="020B0402020204020303"/>
            </a:endParaRPr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id="{7A114065-2F38-885D-803E-CF2F7D0D15F5}"/>
              </a:ext>
            </a:extLst>
          </p:cNvPr>
          <p:cNvSpPr/>
          <p:nvPr/>
        </p:nvSpPr>
        <p:spPr>
          <a:xfrm>
            <a:off x="989297" y="4896815"/>
            <a:ext cx="4754880" cy="1005840"/>
          </a:xfrm>
          <a:prstGeom prst="flowChartAlternateProcess">
            <a:avLst/>
          </a:prstGeom>
          <a:solidFill>
            <a:srgbClr val="EAEFF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Futura Lt BT" panose="020B0402020204020303"/>
              </a:rPr>
              <a:t>Mean time-averaged proteinuria was greater in children than adults (5.0 vs 1.9 g/g)</a:t>
            </a:r>
          </a:p>
        </p:txBody>
      </p:sp>
      <p:sp>
        <p:nvSpPr>
          <p:cNvPr id="70" name="Flowchart: Alternate Process 69">
            <a:extLst>
              <a:ext uri="{FF2B5EF4-FFF2-40B4-BE49-F238E27FC236}">
                <a16:creationId xmlns:a16="http://schemas.microsoft.com/office/drawing/2014/main" id="{64044EFB-1BFB-8E11-278E-79CC81E89F0C}"/>
              </a:ext>
            </a:extLst>
          </p:cNvPr>
          <p:cNvSpPr/>
          <p:nvPr/>
        </p:nvSpPr>
        <p:spPr>
          <a:xfrm>
            <a:off x="6784784" y="4892308"/>
            <a:ext cx="4751294" cy="1001559"/>
          </a:xfrm>
          <a:prstGeom prst="flowChartAlternateProcess">
            <a:avLst/>
          </a:prstGeom>
          <a:solidFill>
            <a:srgbClr val="EAEFF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Futura Lt BT" panose="020B0402020204020303"/>
              </a:rPr>
              <a:t>The annual rate of eGFR loss was greater in children than adults (‒7.4 vs ‒ 3.1 mL/min/1.73 m</a:t>
            </a:r>
            <a:r>
              <a:rPr lang="en-US" sz="1400" baseline="30000" dirty="0">
                <a:solidFill>
                  <a:schemeClr val="tx1"/>
                </a:solidFill>
                <a:latin typeface="Futura Lt BT" panose="020B0402020204020303"/>
              </a:rPr>
              <a:t>2</a:t>
            </a:r>
            <a:r>
              <a:rPr lang="en-US" sz="1400" dirty="0">
                <a:solidFill>
                  <a:schemeClr val="tx1"/>
                </a:solidFill>
                <a:latin typeface="Futura Lt BT" panose="020B0402020204020303"/>
              </a:rPr>
              <a:t>/year) and varied by underlying cause or histological pattern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CF2A9F-FCA3-6F1C-9C08-CBAC72C7CF12}"/>
              </a:ext>
            </a:extLst>
          </p:cNvPr>
          <p:cNvGrpSpPr/>
          <p:nvPr/>
        </p:nvGrpSpPr>
        <p:grpSpPr>
          <a:xfrm>
            <a:off x="314184" y="1289607"/>
            <a:ext cx="5922227" cy="3485705"/>
            <a:chOff x="314184" y="1289607"/>
            <a:chExt cx="5922227" cy="348570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ED51EA0-0A0B-6E3C-5F3F-C77E172A2AA7}"/>
                </a:ext>
              </a:extLst>
            </p:cNvPr>
            <p:cNvGrpSpPr/>
            <p:nvPr/>
          </p:nvGrpSpPr>
          <p:grpSpPr>
            <a:xfrm>
              <a:off x="314184" y="1289607"/>
              <a:ext cx="5922227" cy="3485705"/>
              <a:chOff x="314184" y="1289607"/>
              <a:chExt cx="5922227" cy="3485705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0F399F29-9AFA-E509-2A5D-5FEC1A601A6C}"/>
                  </a:ext>
                </a:extLst>
              </p:cNvPr>
              <p:cNvGrpSpPr/>
              <p:nvPr/>
            </p:nvGrpSpPr>
            <p:grpSpPr>
              <a:xfrm>
                <a:off x="314184" y="1289607"/>
                <a:ext cx="5922227" cy="3485705"/>
                <a:chOff x="314184" y="1601337"/>
                <a:chExt cx="5922227" cy="3485705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309F68FD-B739-3A96-8310-AB1D45D91177}"/>
                    </a:ext>
                  </a:extLst>
                </p:cNvPr>
                <p:cNvGrpSpPr/>
                <p:nvPr/>
              </p:nvGrpSpPr>
              <p:grpSpPr>
                <a:xfrm>
                  <a:off x="314184" y="1601337"/>
                  <a:ext cx="5922227" cy="3485705"/>
                  <a:chOff x="180724" y="2731322"/>
                  <a:chExt cx="5922227" cy="3485705"/>
                </a:xfrm>
              </p:grpSpPr>
              <p:graphicFrame>
                <p:nvGraphicFramePr>
                  <p:cNvPr id="7" name="Chart 6">
                    <a:extLst>
                      <a:ext uri="{FF2B5EF4-FFF2-40B4-BE49-F238E27FC236}">
                        <a16:creationId xmlns:a16="http://schemas.microsoft.com/office/drawing/2014/main" id="{A32EF76A-70B7-7F4C-2897-849D668C95FB}"/>
                      </a:ext>
                    </a:extLst>
                  </p:cNvPr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045646175"/>
                      </p:ext>
                    </p:extLst>
                  </p:nvPr>
                </p:nvGraphicFramePr>
                <p:xfrm>
                  <a:off x="707433" y="2731322"/>
                  <a:ext cx="4572000" cy="27432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  <p:sp>
                <p:nvSpPr>
                  <p:cNvPr id="9" name="TextBox 8">
                    <a:extLst>
                      <a:ext uri="{FF2B5EF4-FFF2-40B4-BE49-F238E27FC236}">
                        <a16:creationId xmlns:a16="http://schemas.microsoft.com/office/drawing/2014/main" id="{4FA98BDA-34F1-59AB-4453-2111C74CC0F6}"/>
                      </a:ext>
                    </a:extLst>
                  </p:cNvPr>
                  <p:cNvSpPr txBox="1"/>
                  <p:nvPr/>
                </p:nvSpPr>
                <p:spPr>
                  <a:xfrm>
                    <a:off x="180724" y="2892088"/>
                    <a:ext cx="5922227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Futura Lt BT" panose="020B0402020204020303"/>
                      </a:rPr>
                      <a:t>Time-Averaged Proteinuria (All Ages)</a:t>
                    </a:r>
                  </a:p>
                </p:txBody>
              </p:sp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3B190B56-1A90-2E02-0715-2A09FC617AC9}"/>
                      </a:ext>
                    </a:extLst>
                  </p:cNvPr>
                  <p:cNvGrpSpPr/>
                  <p:nvPr/>
                </p:nvGrpSpPr>
                <p:grpSpPr>
                  <a:xfrm>
                    <a:off x="1107862" y="5316891"/>
                    <a:ext cx="4203723" cy="900136"/>
                    <a:chOff x="6600303" y="3257927"/>
                    <a:chExt cx="4203723" cy="900136"/>
                  </a:xfrm>
                </p:grpSpPr>
                <p:grpSp>
                  <p:nvGrpSpPr>
                    <p:cNvPr id="12" name="Group 11">
                      <a:extLst>
                        <a:ext uri="{FF2B5EF4-FFF2-40B4-BE49-F238E27FC236}">
                          <a16:creationId xmlns:a16="http://schemas.microsoft.com/office/drawing/2014/main" id="{492BFC81-E003-0F03-1B5D-A962926AC03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702556" y="3257927"/>
                      <a:ext cx="4022929" cy="715326"/>
                      <a:chOff x="2043113" y="4764948"/>
                      <a:chExt cx="3611460" cy="509476"/>
                    </a:xfrm>
                  </p:grpSpPr>
                  <p:sp>
                    <p:nvSpPr>
                      <p:cNvPr id="29" name="TextBox 28">
                        <a:extLst>
                          <a:ext uri="{FF2B5EF4-FFF2-40B4-BE49-F238E27FC236}">
                            <a16:creationId xmlns:a16="http://schemas.microsoft.com/office/drawing/2014/main" id="{745CA66F-1507-FB81-1D0D-8B28761CA56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043113" y="4764948"/>
                        <a:ext cx="869156" cy="394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b">
                        <a:spAutoFit/>
                      </a:bodyPr>
                      <a:lstStyle/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INS with a </a:t>
                        </a:r>
                      </a:p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genetic diagnosis</a:t>
                        </a:r>
                      </a:p>
                    </p:txBody>
                  </p:sp>
                  <p:sp>
                    <p:nvSpPr>
                      <p:cNvPr id="30" name="TextBox 29">
                        <a:extLst>
                          <a:ext uri="{FF2B5EF4-FFF2-40B4-BE49-F238E27FC236}">
                            <a16:creationId xmlns:a16="http://schemas.microsoft.com/office/drawing/2014/main" id="{89FCDF89-D9D4-B9AC-9976-8054A4B9684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808007" y="4764954"/>
                        <a:ext cx="691920" cy="394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b">
                        <a:spAutoFit/>
                      </a:bodyPr>
                      <a:lstStyle/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Biopsy-proven FSGS</a:t>
                        </a:r>
                      </a:p>
                    </p:txBody>
                  </p:sp>
                  <p:sp>
                    <p:nvSpPr>
                      <p:cNvPr id="31" name="TextBox 30">
                        <a:extLst>
                          <a:ext uri="{FF2B5EF4-FFF2-40B4-BE49-F238E27FC236}">
                            <a16:creationId xmlns:a16="http://schemas.microsoft.com/office/drawing/2014/main" id="{FCD1392C-8E0D-A2D5-0C17-8E39E8FCC8E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497465" y="4764950"/>
                        <a:ext cx="720323" cy="394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b">
                        <a:spAutoFit/>
                      </a:bodyPr>
                      <a:lstStyle/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Biopsy-proven MCD</a:t>
                        </a:r>
                      </a:p>
                    </p:txBody>
                  </p:sp>
                  <p:sp>
                    <p:nvSpPr>
                      <p:cNvPr id="32" name="TextBox 31">
                        <a:extLst>
                          <a:ext uri="{FF2B5EF4-FFF2-40B4-BE49-F238E27FC236}">
                            <a16:creationId xmlns:a16="http://schemas.microsoft.com/office/drawing/2014/main" id="{F965B41A-0B10-3759-9E98-75A62A9DBC2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172932" y="4770247"/>
                        <a:ext cx="765266" cy="5041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b">
                        <a:spAutoFit/>
                      </a:bodyPr>
                      <a:lstStyle/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INS with no genetic or biopsy diagnosis</a:t>
                        </a:r>
                      </a:p>
                    </p:txBody>
                  </p:sp>
                  <p:sp>
                    <p:nvSpPr>
                      <p:cNvPr id="33" name="TextBox 32">
                        <a:extLst>
                          <a:ext uri="{FF2B5EF4-FFF2-40B4-BE49-F238E27FC236}">
                            <a16:creationId xmlns:a16="http://schemas.microsoft.com/office/drawing/2014/main" id="{BE7971D2-3323-F0AA-585C-5E5B9AF62B4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822676" y="4774432"/>
                        <a:ext cx="831897" cy="3945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b">
                        <a:spAutoFit/>
                      </a:bodyPr>
                      <a:lstStyle/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MCD </a:t>
                        </a:r>
                      </a:p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progressing </a:t>
                        </a:r>
                      </a:p>
                      <a:p>
                        <a:pPr lvl="0" algn="ctr"/>
                        <a:r>
                          <a:rPr lang="en-US" sz="1000" dirty="0">
                            <a:latin typeface="Futura Lt BT" panose="020B0402020204020303"/>
                            <a:ea typeface="Verdana" panose="020B0604030504040204" pitchFamily="34" charset="0"/>
                            <a:cs typeface="Tahoma" panose="020B0604030504040204" pitchFamily="34" charset="0"/>
                          </a:rPr>
                          <a:t>to FSGS</a:t>
                        </a:r>
                        <a:endParaRPr lang="en-US" sz="1000" baseline="30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endParaRPr>
                      </a:p>
                    </p:txBody>
                  </p:sp>
                </p:grpSp>
                <p:sp>
                  <p:nvSpPr>
                    <p:cNvPr id="13" name="TextBox 12">
                      <a:extLst>
                        <a:ext uri="{FF2B5EF4-FFF2-40B4-BE49-F238E27FC236}">
                          <a16:creationId xmlns:a16="http://schemas.microsoft.com/office/drawing/2014/main" id="{6F19F143-A045-D748-F170-795BB4B02FC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600303" y="3751457"/>
                      <a:ext cx="1167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</a:rPr>
                        <a:t>(n=55)</a:t>
                      </a:r>
                    </a:p>
                  </p:txBody>
                </p:sp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id="{FEB925F4-4C80-1C17-B1CD-2223ED7CC1D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353743" y="3740697"/>
                      <a:ext cx="1167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</a:rPr>
                        <a:t>(n=809)</a:t>
                      </a:r>
                    </a:p>
                  </p:txBody>
                </p:sp>
                <p:sp>
                  <p:nvSpPr>
                    <p:cNvPr id="15" name="TextBox 14">
                      <a:extLst>
                        <a:ext uri="{FF2B5EF4-FFF2-40B4-BE49-F238E27FC236}">
                          <a16:creationId xmlns:a16="http://schemas.microsoft.com/office/drawing/2014/main" id="{E922A713-23F3-766C-69C1-695696B307D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146857" y="3740697"/>
                      <a:ext cx="1167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</a:rPr>
                        <a:t>(n=823)</a:t>
                      </a:r>
                    </a:p>
                  </p:txBody>
                </p:sp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D663AA21-B7B1-39C7-590B-4F10B1138B7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924757" y="3911842"/>
                      <a:ext cx="1167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</a:rPr>
                        <a:t>(n=864)</a:t>
                      </a:r>
                    </a:p>
                  </p:txBody>
                </p:sp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07BD1745-4A48-48BF-FF7A-043134974C0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636902" y="3775369"/>
                      <a:ext cx="1167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</a:rPr>
                        <a:t>(n=39)</a:t>
                      </a:r>
                    </a:p>
                  </p:txBody>
                </p:sp>
              </p:grpSp>
            </p:grp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0255DFE0-C40F-5413-7A75-2E33FDF2E0D4}"/>
                    </a:ext>
                  </a:extLst>
                </p:cNvPr>
                <p:cNvSpPr txBox="1"/>
                <p:nvPr/>
              </p:nvSpPr>
              <p:spPr>
                <a:xfrm rot="16200000">
                  <a:off x="-108806" y="3026031"/>
                  <a:ext cx="2019124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Futura Lt BT" panose="020B0402020204020303"/>
                      <a:ea typeface="Verdana" panose="020B0604030504040204" pitchFamily="34" charset="0"/>
                    </a:rPr>
                    <a:t>Total time-averaged proteinuria, mean (SD), g/g</a:t>
                  </a:r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10FE739B-B2B8-8501-89E7-5152E7C60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31839" y="1895820"/>
                <a:ext cx="0" cy="362993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017EE5A8-2176-8D5C-5843-C8C547B5E700}"/>
                </a:ext>
              </a:extLst>
            </p:cNvPr>
            <p:cNvGrpSpPr/>
            <p:nvPr/>
          </p:nvGrpSpPr>
          <p:grpSpPr>
            <a:xfrm>
              <a:off x="1256392" y="2310248"/>
              <a:ext cx="4214546" cy="1596802"/>
              <a:chOff x="1256392" y="2310248"/>
              <a:chExt cx="4214546" cy="1596802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FE30872-D824-FED0-6BC1-A5C8B3572EB9}"/>
                  </a:ext>
                </a:extLst>
              </p:cNvPr>
              <p:cNvSpPr txBox="1"/>
              <p:nvPr/>
            </p:nvSpPr>
            <p:spPr>
              <a:xfrm>
                <a:off x="1256392" y="2310248"/>
                <a:ext cx="1167124" cy="223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bg1"/>
                    </a:solidFill>
                    <a:latin typeface="Futura Lt BT" panose="020B0402020204020303"/>
                    <a:ea typeface="Verdana" panose="020B0604030504040204" pitchFamily="34" charset="0"/>
                  </a:rPr>
                  <a:t>20.3 (28)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60AB6F9-0DD3-1126-B538-9F6C85F2372E}"/>
                  </a:ext>
                </a:extLst>
              </p:cNvPr>
              <p:cNvSpPr txBox="1"/>
              <p:nvPr/>
            </p:nvSpPr>
            <p:spPr>
              <a:xfrm>
                <a:off x="2013774" y="3630052"/>
                <a:ext cx="1167124" cy="223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bg1"/>
                    </a:solidFill>
                    <a:latin typeface="Futura Lt BT" panose="020B0402020204020303"/>
                    <a:ea typeface="Verdana" panose="020B0604030504040204" pitchFamily="34" charset="0"/>
                  </a:rPr>
                  <a:t>3.6 (5.5)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26C9636-4DAC-6B1B-1068-398032CCA1F2}"/>
                  </a:ext>
                </a:extLst>
              </p:cNvPr>
              <p:cNvSpPr txBox="1"/>
              <p:nvPr/>
            </p:nvSpPr>
            <p:spPr>
              <a:xfrm>
                <a:off x="2781262" y="3683912"/>
                <a:ext cx="1167124" cy="223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bg1"/>
                    </a:solidFill>
                    <a:latin typeface="Futura Lt BT" panose="020B0402020204020303"/>
                    <a:ea typeface="Verdana" panose="020B0604030504040204" pitchFamily="34" charset="0"/>
                  </a:rPr>
                  <a:t>2.2 (6.5)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AD10F0A-926D-D470-97D9-BAEB12AC0742}"/>
                  </a:ext>
                </a:extLst>
              </p:cNvPr>
              <p:cNvSpPr txBox="1"/>
              <p:nvPr/>
            </p:nvSpPr>
            <p:spPr>
              <a:xfrm>
                <a:off x="3554053" y="3649619"/>
                <a:ext cx="1167124" cy="223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bg1"/>
                    </a:solidFill>
                    <a:latin typeface="Futura Lt BT" panose="020B0402020204020303"/>
                    <a:ea typeface="Verdana" panose="020B0604030504040204" pitchFamily="34" charset="0"/>
                  </a:rPr>
                  <a:t>2.8 (10.8)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9249433-A21D-C96E-55CB-6A7F79DE26BA}"/>
                  </a:ext>
                </a:extLst>
              </p:cNvPr>
              <p:cNvSpPr txBox="1"/>
              <p:nvPr/>
            </p:nvSpPr>
            <p:spPr>
              <a:xfrm>
                <a:off x="4303814" y="3398106"/>
                <a:ext cx="1167124" cy="223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bg1"/>
                    </a:solidFill>
                    <a:latin typeface="Futura Lt BT" panose="020B0402020204020303"/>
                    <a:ea typeface="Verdana" panose="020B0604030504040204" pitchFamily="34" charset="0"/>
                  </a:rPr>
                  <a:t>6.3 (9.2)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F8925E6-5BEF-F869-D75F-3C8AF5B63615}"/>
              </a:ext>
            </a:extLst>
          </p:cNvPr>
          <p:cNvGrpSpPr/>
          <p:nvPr/>
        </p:nvGrpSpPr>
        <p:grpSpPr>
          <a:xfrm>
            <a:off x="6133755" y="1461785"/>
            <a:ext cx="5922227" cy="3313527"/>
            <a:chOff x="5729870" y="1456627"/>
            <a:chExt cx="5922227" cy="3313527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92B106F-AD27-4995-C4C3-9641EF20CF38}"/>
                </a:ext>
              </a:extLst>
            </p:cNvPr>
            <p:cNvGrpSpPr/>
            <p:nvPr/>
          </p:nvGrpSpPr>
          <p:grpSpPr>
            <a:xfrm>
              <a:off x="5729870" y="1456627"/>
              <a:ext cx="5922227" cy="3313527"/>
              <a:chOff x="5729870" y="1456627"/>
              <a:chExt cx="5922227" cy="3313527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21957A94-CFC6-63A8-5E93-CE8EB60E7A8C}"/>
                  </a:ext>
                </a:extLst>
              </p:cNvPr>
              <p:cNvGrpSpPr/>
              <p:nvPr/>
            </p:nvGrpSpPr>
            <p:grpSpPr>
              <a:xfrm>
                <a:off x="5729870" y="1456627"/>
                <a:ext cx="5922227" cy="3313527"/>
                <a:chOff x="5729870" y="1467670"/>
                <a:chExt cx="5922227" cy="3313527"/>
              </a:xfrm>
            </p:grpSpPr>
            <p:graphicFrame>
              <p:nvGraphicFramePr>
                <p:cNvPr id="55" name="Chart 54">
                  <a:extLst>
                    <a:ext uri="{FF2B5EF4-FFF2-40B4-BE49-F238E27FC236}">
                      <a16:creationId xmlns:a16="http://schemas.microsoft.com/office/drawing/2014/main" id="{7A55792E-6148-2C8D-9600-9359183D454F}"/>
                    </a:ext>
                  </a:extLst>
                </p:cNvPr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254540869"/>
                    </p:ext>
                  </p:extLst>
                </p:nvPr>
              </p:nvGraphicFramePr>
              <p:xfrm>
                <a:off x="6227325" y="1823136"/>
                <a:ext cx="4811333" cy="212777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F6102494-27DE-7A65-2EAC-DBF56938146C}"/>
                    </a:ext>
                  </a:extLst>
                </p:cNvPr>
                <p:cNvGrpSpPr/>
                <p:nvPr/>
              </p:nvGrpSpPr>
              <p:grpSpPr>
                <a:xfrm>
                  <a:off x="6658258" y="3855177"/>
                  <a:ext cx="4229616" cy="926020"/>
                  <a:chOff x="6600303" y="3257921"/>
                  <a:chExt cx="4229616" cy="926020"/>
                </a:xfrm>
              </p:grpSpPr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FA01CF5E-E9DA-87E8-8BE6-C7890F5894F2}"/>
                      </a:ext>
                    </a:extLst>
                  </p:cNvPr>
                  <p:cNvGrpSpPr/>
                  <p:nvPr/>
                </p:nvGrpSpPr>
                <p:grpSpPr>
                  <a:xfrm>
                    <a:off x="6702558" y="3257921"/>
                    <a:ext cx="4007138" cy="718608"/>
                    <a:chOff x="2043115" y="4764953"/>
                    <a:chExt cx="3597280" cy="511811"/>
                  </a:xfrm>
                </p:grpSpPr>
                <p:sp>
                  <p:nvSpPr>
                    <p:cNvPr id="65" name="TextBox 64">
                      <a:extLst>
                        <a:ext uri="{FF2B5EF4-FFF2-40B4-BE49-F238E27FC236}">
                          <a16:creationId xmlns:a16="http://schemas.microsoft.com/office/drawing/2014/main" id="{75691E85-D2DC-289E-69B5-F043C2800EC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43115" y="4764954"/>
                      <a:ext cx="869156" cy="3945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INS with a </a:t>
                      </a:r>
                    </a:p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genetic diagnosis</a:t>
                      </a:r>
                    </a:p>
                  </p:txBody>
                </p:sp>
                <p:sp>
                  <p:nvSpPr>
                    <p:cNvPr id="66" name="TextBox 65">
                      <a:extLst>
                        <a:ext uri="{FF2B5EF4-FFF2-40B4-BE49-F238E27FC236}">
                          <a16:creationId xmlns:a16="http://schemas.microsoft.com/office/drawing/2014/main" id="{463C8722-E5AA-2035-5662-9EA61AC7109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808009" y="4764959"/>
                      <a:ext cx="691921" cy="3945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Biopsy-proven FSGS</a:t>
                      </a:r>
                    </a:p>
                  </p:txBody>
                </p:sp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CA57B8F3-DFA2-60C9-99F1-C142CE9871A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497466" y="4764953"/>
                      <a:ext cx="720323" cy="39457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Biopsy-proven MCD</a:t>
                      </a:r>
                    </a:p>
                  </p:txBody>
                </p:sp>
                <p:sp>
                  <p:nvSpPr>
                    <p:cNvPr id="71" name="TextBox 70">
                      <a:extLst>
                        <a:ext uri="{FF2B5EF4-FFF2-40B4-BE49-F238E27FC236}">
                          <a16:creationId xmlns:a16="http://schemas.microsoft.com/office/drawing/2014/main" id="{BF61712E-16E2-9D81-F075-3C6D6D8F92E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67355" y="4772587"/>
                      <a:ext cx="765267" cy="5041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INS with no genetic or biopsy diagnosis</a:t>
                      </a:r>
                    </a:p>
                  </p:txBody>
                </p:sp>
                <p:sp>
                  <p:nvSpPr>
                    <p:cNvPr id="72" name="TextBox 71">
                      <a:extLst>
                        <a:ext uri="{FF2B5EF4-FFF2-40B4-BE49-F238E27FC236}">
                          <a16:creationId xmlns:a16="http://schemas.microsoft.com/office/drawing/2014/main" id="{5BDFAA08-B58B-9607-5CAF-D65F4728137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808498" y="4777508"/>
                      <a:ext cx="831897" cy="3945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MCD </a:t>
                      </a:r>
                    </a:p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progressing </a:t>
                      </a:r>
                    </a:p>
                    <a:p>
                      <a:pPr lvl="0" algn="ctr"/>
                      <a:r>
                        <a:rPr lang="en-US" sz="1000" dirty="0">
                          <a:latin typeface="Futura Lt BT" panose="020B0402020204020303"/>
                          <a:ea typeface="Verdana" panose="020B0604030504040204" pitchFamily="34" charset="0"/>
                          <a:cs typeface="Tahoma" panose="020B0604030504040204" pitchFamily="34" charset="0"/>
                        </a:rPr>
                        <a:t>to FSGS</a:t>
                      </a:r>
                      <a:endParaRPr lang="en-US" sz="1000" baseline="30000" dirty="0">
                        <a:latin typeface="Futura Lt BT" panose="020B0402020204020303"/>
                        <a:ea typeface="Verdan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  <p:sp>
                <p:nvSpPr>
                  <p:cNvPr id="60" name="TextBox 59">
                    <a:extLst>
                      <a:ext uri="{FF2B5EF4-FFF2-40B4-BE49-F238E27FC236}">
                        <a16:creationId xmlns:a16="http://schemas.microsoft.com/office/drawing/2014/main" id="{75EE2437-DDED-A5BE-1658-C9389A9A6F88}"/>
                      </a:ext>
                    </a:extLst>
                  </p:cNvPr>
                  <p:cNvSpPr txBox="1"/>
                  <p:nvPr/>
                </p:nvSpPr>
                <p:spPr>
                  <a:xfrm>
                    <a:off x="6600303" y="3751457"/>
                    <a:ext cx="1167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>
                        <a:latin typeface="Futura Lt BT" panose="020B0402020204020303"/>
                        <a:ea typeface="Verdana" panose="020B0604030504040204" pitchFamily="34" charset="0"/>
                      </a:rPr>
                      <a:t>(n=65)</a:t>
                    </a:r>
                  </a:p>
                </p:txBody>
              </p:sp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7B3122DE-DD06-FEA9-C131-7342B27256F8}"/>
                      </a:ext>
                    </a:extLst>
                  </p:cNvPr>
                  <p:cNvSpPr txBox="1"/>
                  <p:nvPr/>
                </p:nvSpPr>
                <p:spPr>
                  <a:xfrm>
                    <a:off x="7353743" y="3740697"/>
                    <a:ext cx="1167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>
                        <a:latin typeface="Futura Lt BT" panose="020B0402020204020303"/>
                        <a:ea typeface="Verdana" panose="020B0604030504040204" pitchFamily="34" charset="0"/>
                      </a:rPr>
                      <a:t>(n=835)</a:t>
                    </a:r>
                  </a:p>
                </p:txBody>
              </p:sp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F678CEF6-E7D1-F2D8-109D-E9F062C4F5AB}"/>
                      </a:ext>
                    </a:extLst>
                  </p:cNvPr>
                  <p:cNvSpPr txBox="1"/>
                  <p:nvPr/>
                </p:nvSpPr>
                <p:spPr>
                  <a:xfrm>
                    <a:off x="8146857" y="3740697"/>
                    <a:ext cx="1167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>
                        <a:latin typeface="Futura Lt BT" panose="020B0402020204020303"/>
                        <a:ea typeface="Verdana" panose="020B0604030504040204" pitchFamily="34" charset="0"/>
                      </a:rPr>
                      <a:t>(n=849)</a:t>
                    </a:r>
                  </a:p>
                </p:txBody>
              </p:sp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CB256521-3F36-2203-1F62-8D464720DD45}"/>
                      </a:ext>
                    </a:extLst>
                  </p:cNvPr>
                  <p:cNvSpPr txBox="1"/>
                  <p:nvPr/>
                </p:nvSpPr>
                <p:spPr>
                  <a:xfrm>
                    <a:off x="8935289" y="3937720"/>
                    <a:ext cx="1167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>
                        <a:latin typeface="Futura Lt BT" panose="020B0402020204020303"/>
                        <a:ea typeface="Verdana" panose="020B0604030504040204" pitchFamily="34" charset="0"/>
                      </a:rPr>
                      <a:t>(n=851)</a:t>
                    </a:r>
                  </a:p>
                </p:txBody>
              </p:sp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09CDFB48-B559-3229-93EB-AF3C02EF5D36}"/>
                      </a:ext>
                    </a:extLst>
                  </p:cNvPr>
                  <p:cNvSpPr txBox="1"/>
                  <p:nvPr/>
                </p:nvSpPr>
                <p:spPr>
                  <a:xfrm>
                    <a:off x="9662795" y="3766021"/>
                    <a:ext cx="1167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>
                        <a:latin typeface="Futura Lt BT" panose="020B0402020204020303"/>
                        <a:ea typeface="Verdana" panose="020B0604030504040204" pitchFamily="34" charset="0"/>
                      </a:rPr>
                      <a:t>(n=40)</a:t>
                    </a:r>
                  </a:p>
                </p:txBody>
              </p:sp>
            </p:grp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BE43F92A-2677-9743-F7C9-162D88C21E08}"/>
                    </a:ext>
                  </a:extLst>
                </p:cNvPr>
                <p:cNvSpPr txBox="1"/>
                <p:nvPr/>
              </p:nvSpPr>
              <p:spPr>
                <a:xfrm rot="16200000">
                  <a:off x="5198763" y="2684409"/>
                  <a:ext cx="2019124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Futura Lt BT" panose="020B0402020204020303"/>
                      <a:ea typeface="Verdana" panose="020B0604030504040204" pitchFamily="34" charset="0"/>
                    </a:rPr>
                    <a:t>eGFR total slope, mean (SD), mL/min/1.73 m</a:t>
                  </a:r>
                  <a:r>
                    <a:rPr lang="en-US" sz="1050" b="1" baseline="30000" dirty="0">
                      <a:latin typeface="Futura Lt BT" panose="020B0402020204020303"/>
                      <a:ea typeface="Verdana" panose="020B0604030504040204" pitchFamily="34" charset="0"/>
                    </a:rPr>
                    <a:t>2</a:t>
                  </a:r>
                  <a:r>
                    <a:rPr lang="en-US" sz="1050" b="1" dirty="0">
                      <a:latin typeface="Futura Lt BT" panose="020B0402020204020303"/>
                      <a:ea typeface="Verdana" panose="020B0604030504040204" pitchFamily="34" charset="0"/>
                    </a:rPr>
                    <a:t>/year</a:t>
                  </a:r>
                  <a:endParaRPr lang="en-US" sz="1050" b="1" baseline="30000" dirty="0">
                    <a:latin typeface="Futura Lt BT" panose="020B0402020204020303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E486B0B5-C695-C024-3F8A-A3C37362199A}"/>
                    </a:ext>
                  </a:extLst>
                </p:cNvPr>
                <p:cNvSpPr txBox="1"/>
                <p:nvPr/>
              </p:nvSpPr>
              <p:spPr>
                <a:xfrm>
                  <a:off x="5729870" y="1467670"/>
                  <a:ext cx="5922227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200" b="1" dirty="0">
                      <a:latin typeface="Futura Lt BT" panose="020B0402020204020303"/>
                    </a:rPr>
                    <a:t>Annual Rate of eGFR Loss (All Ages)</a:t>
                  </a:r>
                </a:p>
              </p:txBody>
            </p: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DAAF871A-D7BD-FAD4-59EB-E15C50AD1403}"/>
                  </a:ext>
                </a:extLst>
              </p:cNvPr>
              <p:cNvGrpSpPr/>
              <p:nvPr/>
            </p:nvGrpSpPr>
            <p:grpSpPr>
              <a:xfrm>
                <a:off x="6665649" y="1856078"/>
                <a:ext cx="4222225" cy="1789140"/>
                <a:chOff x="6665649" y="1856078"/>
                <a:chExt cx="4222225" cy="1789140"/>
              </a:xfrm>
            </p:grpSpPr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4CE469B4-58D1-EAB1-85F8-79A72028BE77}"/>
                    </a:ext>
                  </a:extLst>
                </p:cNvPr>
                <p:cNvSpPr txBox="1"/>
                <p:nvPr/>
              </p:nvSpPr>
              <p:spPr>
                <a:xfrm>
                  <a:off x="6665649" y="3429774"/>
                  <a:ext cx="116712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b="1" dirty="0">
                      <a:solidFill>
                        <a:schemeClr val="bg1"/>
                      </a:solidFill>
                      <a:latin typeface="Futura Lt BT" panose="020B0402020204020303"/>
                      <a:ea typeface="Verdana" panose="020B0604030504040204" pitchFamily="34" charset="0"/>
                    </a:rPr>
                    <a:t>‒27.6 (34.7)</a:t>
                  </a: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26929A7D-A5C0-6E79-6F21-9056473D345C}"/>
                    </a:ext>
                  </a:extLst>
                </p:cNvPr>
                <p:cNvSpPr txBox="1"/>
                <p:nvPr/>
              </p:nvSpPr>
              <p:spPr>
                <a:xfrm>
                  <a:off x="7435901" y="2095678"/>
                  <a:ext cx="116712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b="1" dirty="0">
                      <a:solidFill>
                        <a:schemeClr val="bg1"/>
                      </a:solidFill>
                      <a:latin typeface="Futura Lt BT" panose="020B0402020204020303"/>
                      <a:ea typeface="Verdana" panose="020B0604030504040204" pitchFamily="34" charset="0"/>
                    </a:rPr>
                    <a:t>‒6.5 (15.6)</a:t>
                  </a: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1C9AA4DE-42F3-47F2-DE8A-8CF21575CD15}"/>
                    </a:ext>
                  </a:extLst>
                </p:cNvPr>
                <p:cNvSpPr txBox="1"/>
                <p:nvPr/>
              </p:nvSpPr>
              <p:spPr>
                <a:xfrm>
                  <a:off x="8198200" y="1856078"/>
                  <a:ext cx="116712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b="1" dirty="0">
                      <a:solidFill>
                        <a:schemeClr val="bg1"/>
                      </a:solidFill>
                      <a:latin typeface="Futura Lt BT" panose="020B0402020204020303"/>
                      <a:ea typeface="Verdana" panose="020B0604030504040204" pitchFamily="34" charset="0"/>
                    </a:rPr>
                    <a:t>‒2.3 (9.9)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3051846C-3CD3-F591-22E1-93710B0D8D40}"/>
                    </a:ext>
                  </a:extLst>
                </p:cNvPr>
                <p:cNvSpPr txBox="1"/>
                <p:nvPr/>
              </p:nvSpPr>
              <p:spPr>
                <a:xfrm>
                  <a:off x="8952059" y="1885894"/>
                  <a:ext cx="116712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b="1" dirty="0">
                      <a:solidFill>
                        <a:schemeClr val="bg1"/>
                      </a:solidFill>
                      <a:latin typeface="Futura Lt BT" panose="020B0402020204020303"/>
                      <a:ea typeface="Verdana" panose="020B0604030504040204" pitchFamily="34" charset="0"/>
                    </a:rPr>
                    <a:t>‒3.3 (15.1)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5201AB4E-D1B7-F049-206F-541F85FBFBF0}"/>
                    </a:ext>
                  </a:extLst>
                </p:cNvPr>
                <p:cNvSpPr txBox="1"/>
                <p:nvPr/>
              </p:nvSpPr>
              <p:spPr>
                <a:xfrm>
                  <a:off x="9720750" y="2194832"/>
                  <a:ext cx="116712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b="1" dirty="0">
                      <a:solidFill>
                        <a:schemeClr val="bg1"/>
                      </a:solidFill>
                      <a:latin typeface="Futura Lt BT" panose="020B0402020204020303"/>
                      <a:ea typeface="Verdana" panose="020B0604030504040204" pitchFamily="34" charset="0"/>
                    </a:rPr>
                    <a:t>‒8.1 (14.0)</a:t>
                  </a:r>
                </a:p>
              </p:txBody>
            </p:sp>
          </p:grp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98A3A644-B364-137C-1164-08A164B89B2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49977" y="3698081"/>
                <a:ext cx="0" cy="16515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98ED007-60EA-8F83-AD6B-00A68A478288}"/>
                </a:ext>
              </a:extLst>
            </p:cNvPr>
            <p:cNvCxnSpPr/>
            <p:nvPr/>
          </p:nvCxnSpPr>
          <p:spPr>
            <a:xfrm flipV="1">
              <a:off x="6853287" y="3844466"/>
              <a:ext cx="3815552" cy="90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085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16058-2362-3CD1-CFBB-DA8AB1CE4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909A-3422-C0DB-3C92-68A17C05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32" y="96983"/>
            <a:ext cx="9582596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Futura Lt BT" panose="020B0402020204020303"/>
                <a:ea typeface="Verdana" panose="020B0604030504040204" pitchFamily="34" charset="0"/>
              </a:rPr>
              <a:t>Time to Kidney Failure or Death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C3F44-10F4-202B-966C-5D82F074B7DD}"/>
              </a:ext>
            </a:extLst>
          </p:cNvPr>
          <p:cNvSpPr txBox="1"/>
          <p:nvPr/>
        </p:nvSpPr>
        <p:spPr>
          <a:xfrm>
            <a:off x="698641" y="6528280"/>
            <a:ext cx="948145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CI, confidence interval; </a:t>
            </a: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FSGS, focal segmental glomerulosclerosis; INS, idiopathic nephrotic syndrome; KF, kidney failure; MCD, minimal change disease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800" dirty="0">
              <a:latin typeface="Futura Lt BT" panose="020B0402020204020303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F14B6-2E6A-A25E-8A9A-B601255426F9}"/>
              </a:ext>
            </a:extLst>
          </p:cNvPr>
          <p:cNvSpPr txBox="1"/>
          <p:nvPr/>
        </p:nvSpPr>
        <p:spPr>
          <a:xfrm>
            <a:off x="585216" y="1280160"/>
            <a:ext cx="11436763" cy="9043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28600" lvl="1" indent="-228600">
              <a:lnSpc>
                <a:spcPct val="9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Futura Lt BT" panose="020B0402020204020303"/>
                <a:ea typeface="Verdana"/>
              </a:rPr>
              <a:t>Over a median follow-up duration </a:t>
            </a:r>
            <a:r>
              <a:rPr lang="en-US" dirty="0">
                <a:latin typeface="Futura Lt BT" panose="020B0402020204020303"/>
                <a:ea typeface="Verdana"/>
              </a:rPr>
              <a:t>of</a:t>
            </a:r>
            <a:r>
              <a:rPr lang="en-US" dirty="0">
                <a:effectLst/>
                <a:latin typeface="Futura Lt BT" panose="020B0402020204020303"/>
                <a:ea typeface="Verdana"/>
              </a:rPr>
              <a:t> 8.2 years, </a:t>
            </a:r>
            <a:r>
              <a:rPr lang="en-US" dirty="0">
                <a:latin typeface="Futura Lt BT" panose="020B0402020204020303"/>
                <a:ea typeface="Verdana"/>
              </a:rPr>
              <a:t>KF or </a:t>
            </a:r>
            <a:r>
              <a:rPr lang="en-US" dirty="0">
                <a:effectLst/>
                <a:latin typeface="Futura Lt BT" panose="020B0402020204020303"/>
                <a:ea typeface="Verdana"/>
              </a:rPr>
              <a:t>death occurred in 30% of patients</a:t>
            </a:r>
          </a:p>
          <a:p>
            <a:pPr marL="228600" lvl="1" indent="-228600">
              <a:lnSpc>
                <a:spcPct val="9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Futura Lt BT" panose="020B0402020204020303"/>
              </a:rPr>
              <a:t>Survival </a:t>
            </a:r>
            <a:r>
              <a:rPr lang="en-US" dirty="0">
                <a:latin typeface="Futura Lt BT" panose="020B0402020204020303"/>
              </a:rPr>
              <a:t>probability</a:t>
            </a:r>
            <a:r>
              <a:rPr lang="en-US" sz="1800" dirty="0">
                <a:effectLst/>
                <a:latin typeface="Futura Lt BT" panose="020B0402020204020303"/>
              </a:rPr>
              <a:t> was </a:t>
            </a:r>
            <a:r>
              <a:rPr lang="en-US" dirty="0">
                <a:latin typeface="Futura Lt BT" panose="020B0402020204020303"/>
              </a:rPr>
              <a:t>generally poor</a:t>
            </a:r>
            <a:r>
              <a:rPr lang="en-US" sz="1800" dirty="0">
                <a:effectLst/>
                <a:latin typeface="Futura Lt BT" panose="020B0402020204020303"/>
              </a:rPr>
              <a:t> for patients with INS, particularly those with a genetic diagnosis</a:t>
            </a:r>
            <a:r>
              <a:rPr lang="en-US" dirty="0">
                <a:latin typeface="Futura Lt BT" panose="020B0402020204020303"/>
              </a:rPr>
              <a:t> or biopsy-proven FSGS</a:t>
            </a:r>
            <a:endParaRPr lang="en-US" dirty="0">
              <a:latin typeface="Futura Lt BT" panose="020B0402020204020303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3F85C7-DBBB-4C0C-8801-2B60C8740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95860"/>
              </p:ext>
            </p:extLst>
          </p:nvPr>
        </p:nvGraphicFramePr>
        <p:xfrm>
          <a:off x="459012" y="4601903"/>
          <a:ext cx="3566160" cy="9296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213479266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174634894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All patients</a:t>
                      </a:r>
                    </a:p>
                  </a:txBody>
                  <a:tcPr marR="45720" marT="18288" marB="18288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1" i="0" u="none" strike="noStrike" dirty="0">
                          <a:solidFill>
                            <a:schemeClr val="tx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10-year survival rate</a:t>
                      </a:r>
                    </a:p>
                    <a:p>
                      <a:pPr algn="ctr" fontAlgn="b"/>
                      <a:r>
                        <a:rPr lang="en-US" sz="770" b="1" i="0" u="none" strike="noStrike" dirty="0">
                          <a:solidFill>
                            <a:schemeClr val="tx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(95% CI)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21616"/>
                  </a:ext>
                </a:extLst>
              </a:tr>
              <a:tr h="12714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rgbClr val="C00000"/>
                          </a:solidFill>
                          <a:effectLst/>
                          <a:latin typeface="Futura Lt BT" panose="020B0402020204020303"/>
                        </a:rPr>
                        <a:t>INS with a genetic diagnosis (n=105)</a:t>
                      </a:r>
                      <a:endParaRPr lang="en-US" sz="770" b="0" u="none" strike="noStrike" dirty="0">
                        <a:solidFill>
                          <a:sysClr val="windowText" lastClr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0.29 (0.20-0.38)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27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3140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1"/>
                          </a:solidFill>
                          <a:effectLst/>
                          <a:latin typeface="Futura Lt BT" panose="020B0402020204020303"/>
                        </a:rPr>
                        <a:t>Biopsy-proven FSGS (n=1303)</a:t>
                      </a:r>
                      <a:endParaRPr lang="en-US" sz="770" b="0" i="0" u="none" strike="noStrike" dirty="0">
                        <a:solidFill>
                          <a:schemeClr val="accent1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0.58 (0.55-0.61)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210857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Futura Lt BT" panose="020B0402020204020303"/>
                        </a:rPr>
                        <a:t>Biopsy-proven MCD (n=1153)</a:t>
                      </a:r>
                      <a:endParaRPr lang="en-US" sz="77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0.87 (0.85-0.89)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27385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rgbClr val="C284E8"/>
                          </a:solidFill>
                          <a:effectLst/>
                          <a:latin typeface="Futura Lt BT" panose="020B0402020204020303"/>
                        </a:rPr>
                        <a:t>INS with no genetic or biopsy diagnosis (n=1550)</a:t>
                      </a:r>
                      <a:endParaRPr lang="en-US" sz="770" b="0" i="0" u="none" strike="noStrike" dirty="0">
                        <a:solidFill>
                          <a:srgbClr val="C284E8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0.81 (0.78-0.83)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12682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Futura Lt BT" panose="020B0402020204020303"/>
                        </a:rPr>
                        <a:t>MCD progressing to FSGS (n=45)</a:t>
                      </a:r>
                      <a:endParaRPr lang="en-US" sz="77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0.66 (0.50-0.78)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03849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A872098-12EB-40A4-09C2-286522BCD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252507"/>
              </p:ext>
            </p:extLst>
          </p:nvPr>
        </p:nvGraphicFramePr>
        <p:xfrm>
          <a:off x="4453890" y="4601903"/>
          <a:ext cx="3566160" cy="9296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213479266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174634894"/>
                    </a:ext>
                  </a:extLst>
                </a:gridCol>
              </a:tblGrid>
              <a:tr h="109978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Children</a:t>
                      </a:r>
                    </a:p>
                  </a:txBody>
                  <a:tcPr marR="45720" marT="18288" marB="18288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1" i="0" u="none" strike="noStrike" dirty="0">
                          <a:solidFill>
                            <a:schemeClr val="tx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10-year survival rate</a:t>
                      </a:r>
                    </a:p>
                    <a:p>
                      <a:pPr algn="ctr" fontAlgn="b"/>
                      <a:r>
                        <a:rPr lang="en-US" sz="770" b="1" i="0" u="none" strike="noStrike" dirty="0">
                          <a:solidFill>
                            <a:schemeClr val="tx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(95% CI)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21616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rgbClr val="C00000"/>
                          </a:solidFill>
                          <a:effectLst/>
                          <a:latin typeface="Futura Lt BT" panose="020B0402020204020303"/>
                        </a:rPr>
                        <a:t>INS with a genetic diagnosis (n=86)</a:t>
                      </a:r>
                      <a:endParaRPr lang="en-US" sz="770" b="0" u="none" strike="noStrike" dirty="0">
                        <a:solidFill>
                          <a:sysClr val="windowText" lastClr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0.25 (0.16-0.35)</a:t>
                      </a:r>
                      <a:endParaRPr lang="en-US" sz="770" b="0" u="none" strike="noStrike" dirty="0">
                        <a:solidFill>
                          <a:schemeClr val="bg1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27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3140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1"/>
                          </a:solidFill>
                          <a:effectLst/>
                          <a:latin typeface="Futura Lt BT" panose="020B0402020204020303"/>
                        </a:rPr>
                        <a:t>Biopsy-proven FSGS (n=356)</a:t>
                      </a:r>
                      <a:endParaRPr lang="en-US" sz="770" b="0" i="0" u="none" strike="noStrike" dirty="0">
                        <a:solidFill>
                          <a:schemeClr val="accent1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0.64 (0.58-0.69)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210857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Futura Lt BT" panose="020B0402020204020303"/>
                        </a:rPr>
                        <a:t>Biopsy-proven MCD (n=342)</a:t>
                      </a:r>
                      <a:endParaRPr lang="en-US" sz="77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0.89 (0.85-0.92)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27385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rgbClr val="C284E8"/>
                          </a:solidFill>
                          <a:effectLst/>
                          <a:latin typeface="Futura Lt BT" panose="020B0402020204020303"/>
                        </a:rPr>
                        <a:t>INS with no genetic or biopsy diagnosis (n=836)</a:t>
                      </a:r>
                      <a:endParaRPr lang="en-US" sz="770" b="0" i="0" u="none" strike="noStrike" dirty="0">
                        <a:solidFill>
                          <a:srgbClr val="C284E8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0.94 (0.92-0.95)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12682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Futura Lt BT" panose="020B0402020204020303"/>
                        </a:rPr>
                        <a:t>MCD progressing to FSGS (n=21)</a:t>
                      </a:r>
                      <a:endParaRPr lang="en-US" sz="77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0.56 (0.33-0.75)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038498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045F1366-CDC0-085E-C8BD-D6A80EA1A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75810"/>
              </p:ext>
            </p:extLst>
          </p:nvPr>
        </p:nvGraphicFramePr>
        <p:xfrm>
          <a:off x="8487059" y="4601903"/>
          <a:ext cx="3566160" cy="93013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213479266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174634894"/>
                    </a:ext>
                  </a:extLst>
                </a:gridCol>
              </a:tblGrid>
              <a:tr h="109978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Adults</a:t>
                      </a:r>
                    </a:p>
                  </a:txBody>
                  <a:tcPr marR="45720" marT="18288" marB="18288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1" i="0" u="none" strike="noStrike" dirty="0">
                          <a:solidFill>
                            <a:schemeClr val="tx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10-year survival rate</a:t>
                      </a:r>
                    </a:p>
                    <a:p>
                      <a:pPr algn="ctr" fontAlgn="b"/>
                      <a:r>
                        <a:rPr lang="en-US" sz="770" b="1" i="0" u="none" strike="noStrike" dirty="0">
                          <a:solidFill>
                            <a:schemeClr val="tx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(95% CI)</a:t>
                      </a:r>
                    </a:p>
                  </a:txBody>
                  <a:tcPr marL="45720" marR="45720" marT="18288" marB="18288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21616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rgbClr val="C00000"/>
                          </a:solidFill>
                          <a:effectLst/>
                          <a:latin typeface="Futura Lt BT" panose="020B0402020204020303"/>
                        </a:rPr>
                        <a:t>INS with a genetic diagnosis (n=19)</a:t>
                      </a:r>
                      <a:endParaRPr lang="en-US" sz="770" b="0" u="none" strike="noStrike" dirty="0">
                        <a:solidFill>
                          <a:sysClr val="windowText" lastClr="000000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0.48 (0.21-0.71)</a:t>
                      </a:r>
                      <a:endParaRPr lang="en-US" sz="770" b="0" u="none" strike="noStrike" dirty="0">
                        <a:solidFill>
                          <a:schemeClr val="bg1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3140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1"/>
                          </a:solidFill>
                          <a:effectLst/>
                          <a:latin typeface="Futura Lt BT" panose="020B0402020204020303"/>
                        </a:rPr>
                        <a:t>Biopsy-proven FSGS (n=947)</a:t>
                      </a:r>
                      <a:endParaRPr lang="en-US" sz="770" b="0" i="0" u="none" strike="noStrike" dirty="0">
                        <a:solidFill>
                          <a:schemeClr val="accent1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0.55 (0.52-0.59)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210857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Futura Lt BT" panose="020B0402020204020303"/>
                        </a:rPr>
                        <a:t>Biopsy-proven MCD (n=811)</a:t>
                      </a:r>
                      <a:endParaRPr lang="en-US" sz="77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0.87 (0.84-0.89)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27385"/>
                  </a:ext>
                </a:extLst>
              </a:tr>
              <a:tr h="132162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rgbClr val="C284E8"/>
                          </a:solidFill>
                          <a:effectLst/>
                          <a:latin typeface="Futura Lt BT" panose="020B0402020204020303"/>
                        </a:rPr>
                        <a:t>INS with no genetic or biopsy diagnosis (n=714)</a:t>
                      </a:r>
                      <a:endParaRPr lang="en-US" sz="770" b="0" i="0" u="none" strike="noStrike" dirty="0">
                        <a:solidFill>
                          <a:srgbClr val="C284E8"/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0.65 (0.61-0.69)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12682"/>
                  </a:ext>
                </a:extLst>
              </a:tr>
              <a:tr h="12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770" b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Futura Lt BT" panose="020B0402020204020303"/>
                        </a:rPr>
                        <a:t>MCD progressing to FSGS (n=24)</a:t>
                      </a:r>
                      <a:endParaRPr lang="en-US" sz="77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Futura Lt BT" panose="020B0402020204020303"/>
                        <a:ea typeface="Verdana" panose="020B0604030504040204" pitchFamily="34" charset="0"/>
                      </a:endParaRPr>
                    </a:p>
                  </a:txBody>
                  <a:tcPr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7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</a:rPr>
                        <a:t>0.75 (0.53-0.88)</a:t>
                      </a:r>
                    </a:p>
                  </a:txBody>
                  <a:tcPr marL="45720" marR="45720" marT="5184" marB="914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038498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FA7E5BF6-774E-B3E2-6C10-651720C9E224}"/>
              </a:ext>
            </a:extLst>
          </p:cNvPr>
          <p:cNvSpPr txBox="1"/>
          <p:nvPr/>
        </p:nvSpPr>
        <p:spPr>
          <a:xfrm>
            <a:off x="6054916" y="5661301"/>
            <a:ext cx="213066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b="1" dirty="0">
                <a:latin typeface="Futura Lt BT" panose="020B0402020204020303"/>
                <a:ea typeface="Verdana" panose="020B0604030504040204" pitchFamily="34" charset="0"/>
              </a:rPr>
              <a:t>10-year survival rate</a:t>
            </a:r>
            <a:endParaRPr lang="en-US" sz="750" b="1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2C4D53-AFF5-D160-B87F-8516FEC78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08094"/>
              </p:ext>
            </p:extLst>
          </p:nvPr>
        </p:nvGraphicFramePr>
        <p:xfrm>
          <a:off x="5822362" y="5885467"/>
          <a:ext cx="2595772" cy="12862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48943">
                  <a:extLst>
                    <a:ext uri="{9D8B030D-6E8A-4147-A177-3AD203B41FA5}">
                      <a16:colId xmlns:a16="http://schemas.microsoft.com/office/drawing/2014/main" val="4174634894"/>
                    </a:ext>
                  </a:extLst>
                </a:gridCol>
                <a:gridCol w="648943">
                  <a:extLst>
                    <a:ext uri="{9D8B030D-6E8A-4147-A177-3AD203B41FA5}">
                      <a16:colId xmlns:a16="http://schemas.microsoft.com/office/drawing/2014/main" val="221659291"/>
                    </a:ext>
                  </a:extLst>
                </a:gridCol>
                <a:gridCol w="648943">
                  <a:extLst>
                    <a:ext uri="{9D8B030D-6E8A-4147-A177-3AD203B41FA5}">
                      <a16:colId xmlns:a16="http://schemas.microsoft.com/office/drawing/2014/main" val="981304991"/>
                    </a:ext>
                  </a:extLst>
                </a:gridCol>
                <a:gridCol w="648943">
                  <a:extLst>
                    <a:ext uri="{9D8B030D-6E8A-4147-A177-3AD203B41FA5}">
                      <a16:colId xmlns:a16="http://schemas.microsoft.com/office/drawing/2014/main" val="3579161285"/>
                    </a:ext>
                  </a:extLst>
                </a:gridCol>
              </a:tblGrid>
              <a:tr h="126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5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0.21 to 0.40</a:t>
                      </a:r>
                    </a:p>
                  </a:txBody>
                  <a:tcPr marL="45720" marR="45720" marT="5184" marB="9144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27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0.41 to 0.60</a:t>
                      </a:r>
                    </a:p>
                  </a:txBody>
                  <a:tcPr marL="45720" marR="45720" marT="5184" marB="9144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0.61 to 0.80</a:t>
                      </a:r>
                    </a:p>
                  </a:txBody>
                  <a:tcPr marL="45720" marR="45720" marT="5184" marB="9144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i="0" u="none" strike="noStrike" dirty="0">
                          <a:solidFill>
                            <a:schemeClr val="bg1"/>
                          </a:solidFill>
                          <a:effectLst/>
                          <a:latin typeface="Futura Lt BT" panose="020B0402020204020303"/>
                          <a:ea typeface="Verdana" panose="020B0604030504040204" pitchFamily="34" charset="0"/>
                        </a:rPr>
                        <a:t>0.81 to 1.0</a:t>
                      </a:r>
                    </a:p>
                  </a:txBody>
                  <a:tcPr marL="45720" marR="45720" marT="5184" marB="9144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3140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2BB120DA-0A1A-047B-EF5E-0EED1DB3D4EE}"/>
              </a:ext>
            </a:extLst>
          </p:cNvPr>
          <p:cNvGrpSpPr/>
          <p:nvPr/>
        </p:nvGrpSpPr>
        <p:grpSpPr>
          <a:xfrm>
            <a:off x="3333345" y="5661301"/>
            <a:ext cx="2130664" cy="724278"/>
            <a:chOff x="3333345" y="5537476"/>
            <a:chExt cx="2130664" cy="72427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2E5C2FA-1FA7-C8FE-54FD-E76C61B8E77F}"/>
                </a:ext>
              </a:extLst>
            </p:cNvPr>
            <p:cNvSpPr txBox="1"/>
            <p:nvPr/>
          </p:nvSpPr>
          <p:spPr>
            <a:xfrm>
              <a:off x="3333345" y="5537476"/>
              <a:ext cx="213066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750" b="1" dirty="0">
                  <a:latin typeface="Futura Lt BT" panose="020B0402020204020303"/>
                  <a:ea typeface="Verdana" panose="020B0604030504040204" pitchFamily="34" charset="0"/>
                </a:rPr>
                <a:t>Time from disease onset to KF or death</a:t>
              </a:r>
              <a:endParaRPr lang="en-US" sz="750" b="1" dirty="0"/>
            </a:p>
          </p:txBody>
        </p:sp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BB553003-F7B7-CF86-9BFD-93CB7BB01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33345" y="5721007"/>
              <a:ext cx="2130664" cy="54074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F0E8A4-9304-9CA9-0EE2-85D594C5FB87}"/>
              </a:ext>
            </a:extLst>
          </p:cNvPr>
          <p:cNvGrpSpPr/>
          <p:nvPr/>
        </p:nvGrpSpPr>
        <p:grpSpPr>
          <a:xfrm>
            <a:off x="459012" y="2040588"/>
            <a:ext cx="11498634" cy="2475748"/>
            <a:chOff x="459012" y="2126313"/>
            <a:chExt cx="11498634" cy="2475748"/>
          </a:xfrm>
        </p:grpSpPr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CA236B58-5C78-7BB4-BE97-214FBBE8E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9012" y="2514066"/>
              <a:ext cx="3470587" cy="208799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3FF63F-0276-10EA-D1F3-DD3112E92446}"/>
                </a:ext>
              </a:extLst>
            </p:cNvPr>
            <p:cNvSpPr txBox="1"/>
            <p:nvPr/>
          </p:nvSpPr>
          <p:spPr>
            <a:xfrm>
              <a:off x="876999" y="2126313"/>
              <a:ext cx="1102910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effectLst/>
                  <a:latin typeface="Futura Lt BT" panose="020B0402020204020303"/>
                </a:rPr>
                <a:t>Survival Probability </a:t>
              </a:r>
              <a:r>
                <a:rPr lang="en-US" sz="1200" b="1" dirty="0">
                  <a:latin typeface="Futura Lt BT" panose="020B0402020204020303"/>
                </a:rPr>
                <a:t>O</a:t>
              </a:r>
              <a:r>
                <a:rPr lang="en-US" sz="1200" b="1" dirty="0">
                  <a:effectLst/>
                  <a:latin typeface="Futura Lt BT" panose="020B0402020204020303"/>
                </a:rPr>
                <a:t>ver </a:t>
              </a:r>
              <a:r>
                <a:rPr lang="en-US" sz="1200" b="1" dirty="0">
                  <a:latin typeface="Futura Lt BT" panose="020B0402020204020303"/>
                </a:rPr>
                <a:t>T</a:t>
              </a:r>
              <a:r>
                <a:rPr lang="en-US" sz="1200" b="1" dirty="0">
                  <a:effectLst/>
                  <a:latin typeface="Futura Lt BT" panose="020B0402020204020303"/>
                </a:rPr>
                <a:t>ime</a:t>
              </a:r>
              <a:endParaRPr lang="en-US" sz="1200" b="1" dirty="0">
                <a:latin typeface="Futura Lt BT" panose="020B0402020204020303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8323E3E-FD34-6545-452D-E33B9D4F50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53890" y="2514066"/>
              <a:ext cx="3470587" cy="208799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76BD51-6FCC-7F83-6E0E-B51F834DD0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8" r="778"/>
            <a:stretch/>
          </p:blipFill>
          <p:spPr>
            <a:xfrm>
              <a:off x="8487059" y="2514066"/>
              <a:ext cx="3470587" cy="2087995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EAF5D1-388C-DAEC-6A68-1144F2AD052C}"/>
                </a:ext>
              </a:extLst>
            </p:cNvPr>
            <p:cNvSpPr/>
            <p:nvPr/>
          </p:nvSpPr>
          <p:spPr>
            <a:xfrm>
              <a:off x="958060" y="4034610"/>
              <a:ext cx="732627" cy="90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20" dirty="0">
                  <a:solidFill>
                    <a:sysClr val="windowText" lastClr="000000"/>
                  </a:solidFill>
                  <a:latin typeface="Futura Lt BT" panose="020B0402020204020303"/>
                </a:rPr>
                <a:t>Log-rank </a:t>
              </a:r>
              <a:r>
                <a:rPr lang="en-US" sz="620" i="1" dirty="0">
                  <a:solidFill>
                    <a:sysClr val="windowText" lastClr="000000"/>
                  </a:solidFill>
                  <a:latin typeface="Futura Lt BT" panose="020B0402020204020303"/>
                </a:rPr>
                <a:t>P</a:t>
              </a:r>
              <a:r>
                <a:rPr lang="en-US" sz="620" dirty="0">
                  <a:solidFill>
                    <a:sysClr val="windowText" lastClr="000000"/>
                  </a:solidFill>
                  <a:latin typeface="Futura Lt BT" panose="020B0402020204020303"/>
                </a:rPr>
                <a:t>&lt;0.0001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AD8976-6600-E844-2E76-913D89547DB9}"/>
                </a:ext>
              </a:extLst>
            </p:cNvPr>
            <p:cNvSpPr/>
            <p:nvPr/>
          </p:nvSpPr>
          <p:spPr>
            <a:xfrm>
              <a:off x="4942587" y="4034610"/>
              <a:ext cx="760507" cy="90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20" dirty="0">
                  <a:solidFill>
                    <a:sysClr val="windowText" lastClr="000000"/>
                  </a:solidFill>
                  <a:latin typeface="Futura Lt BT" panose="020B0402020204020303"/>
                </a:rPr>
                <a:t>Log-rank </a:t>
              </a:r>
              <a:r>
                <a:rPr lang="en-US" sz="620" i="1" dirty="0">
                  <a:solidFill>
                    <a:sysClr val="windowText" lastClr="000000"/>
                  </a:solidFill>
                  <a:latin typeface="Futura Lt BT" panose="020B0402020204020303"/>
                </a:rPr>
                <a:t>P</a:t>
              </a:r>
              <a:r>
                <a:rPr lang="en-US" sz="620" dirty="0">
                  <a:solidFill>
                    <a:sysClr val="windowText" lastClr="000000"/>
                  </a:solidFill>
                  <a:latin typeface="Futura Lt BT" panose="020B0402020204020303"/>
                </a:rPr>
                <a:t>&lt;0.0001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7D3B411-CFA6-576D-F896-F619C510A2B4}"/>
                </a:ext>
              </a:extLst>
            </p:cNvPr>
            <p:cNvSpPr/>
            <p:nvPr/>
          </p:nvSpPr>
          <p:spPr>
            <a:xfrm>
              <a:off x="9008970" y="4034610"/>
              <a:ext cx="747012" cy="90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20" dirty="0">
                  <a:solidFill>
                    <a:sysClr val="windowText" lastClr="000000"/>
                  </a:solidFill>
                  <a:latin typeface="Futura Lt BT" panose="020B0402020204020303"/>
                </a:rPr>
                <a:t>Log-rank </a:t>
              </a:r>
              <a:r>
                <a:rPr lang="en-US" sz="620" i="1" dirty="0">
                  <a:solidFill>
                    <a:sysClr val="windowText" lastClr="000000"/>
                  </a:solidFill>
                  <a:latin typeface="Futura Lt BT" panose="020B0402020204020303"/>
                </a:rPr>
                <a:t>P</a:t>
              </a:r>
              <a:r>
                <a:rPr lang="en-US" sz="620" dirty="0">
                  <a:solidFill>
                    <a:sysClr val="windowText" lastClr="000000"/>
                  </a:solidFill>
                  <a:latin typeface="Futura Lt BT" panose="020B0402020204020303"/>
                </a:rPr>
                <a:t>&lt;0.0001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726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E2EA0-2C7F-CE51-A938-83AB6AD0D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B50E-C831-3028-74BB-8E5CD464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43" y="113661"/>
            <a:ext cx="9582596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Futura Lt BT" panose="020B0402020204020303"/>
                <a:ea typeface="Verdana" panose="020B0604030504040204" pitchFamily="34" charset="0"/>
              </a:rPr>
              <a:t>Conclusion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101191-DEA1-3987-607C-21DA67602EB9}"/>
              </a:ext>
            </a:extLst>
          </p:cNvPr>
          <p:cNvSpPr txBox="1"/>
          <p:nvPr/>
        </p:nvSpPr>
        <p:spPr>
          <a:xfrm>
            <a:off x="585216" y="1280160"/>
            <a:ext cx="10178943" cy="131574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Futura Lt BT" panose="020B0402020204020303"/>
                <a:ea typeface="Verdana"/>
              </a:rPr>
              <a:t>In a large cohort of patients with INS, 10-year kidney survival/death rates ranged from 29% for genetic INS to 58% for biopsy-proven FSGS and 87% for MCD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Futura Lt BT" panose="020B0402020204020303"/>
                <a:ea typeface="Verdana" panose="020B0604030504040204" pitchFamily="34" charset="0"/>
              </a:rPr>
              <a:t>The disease burden in these populations highlight an unmet need for effective treatments for patients with nephrotic syndrome and FSGS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CA8A85-7400-93C5-743C-0D8DA762A023}"/>
              </a:ext>
            </a:extLst>
          </p:cNvPr>
          <p:cNvSpPr txBox="1"/>
          <p:nvPr/>
        </p:nvSpPr>
        <p:spPr>
          <a:xfrm>
            <a:off x="541843" y="3766216"/>
            <a:ext cx="340031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Futura Lt BT" panose="020B0402020204020303"/>
                <a:ea typeface="Verdana" panose="020B0604030504040204" pitchFamily="34" charset="0"/>
              </a:rPr>
              <a:t>This study is funded by Travere Therapeutics, Inc. Medical writing support was provided by Nucleus Global, an Inizio company, and was funded by Travere Therapeutics, Inc.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DA88B0-05EA-9E03-3C20-F5A018F94D75}"/>
              </a:ext>
            </a:extLst>
          </p:cNvPr>
          <p:cNvSpPr txBox="1"/>
          <p:nvPr/>
        </p:nvSpPr>
        <p:spPr>
          <a:xfrm>
            <a:off x="714829" y="6533654"/>
            <a:ext cx="1014198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FSGS, focal segmental glomerulosclerosis; INS, idiopathic nephrotic syndrome; MCD, minimal change disease</a:t>
            </a:r>
            <a:r>
              <a:rPr lang="en-GB" sz="800" dirty="0"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GB" sz="800" dirty="0">
                <a:effectLst/>
                <a:latin typeface="Futura Lt BT" panose="020B0402020204020303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800" dirty="0">
              <a:latin typeface="Futura Lt BT" panose="020B0402020204020303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E2DA28-A959-43D7-D553-434E82974C0C}"/>
              </a:ext>
            </a:extLst>
          </p:cNvPr>
          <p:cNvSpPr txBox="1"/>
          <p:nvPr/>
        </p:nvSpPr>
        <p:spPr>
          <a:xfrm>
            <a:off x="7234860" y="5306654"/>
            <a:ext cx="1585157" cy="78483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defTabSz="1568300">
              <a:spcBef>
                <a:spcPts val="1029"/>
              </a:spcBef>
            </a:pPr>
            <a:r>
              <a:rPr lang="en-US" sz="900" i="1" dirty="0">
                <a:latin typeface="Futura Lt BT" panose="020B0402020204020303"/>
                <a:ea typeface="Verdana" panose="020B0604030504040204" pitchFamily="34" charset="0"/>
                <a:cs typeface="Tahoma" panose="020B0604030504040204" pitchFamily="34" charset="0"/>
              </a:rPr>
              <a:t>To obtain a PDF of this presentation, please scan the Quick Response (QR) code. No personal information is stored.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763C8A-8C03-D4B6-8F5A-FC41029AF313}"/>
              </a:ext>
            </a:extLst>
          </p:cNvPr>
          <p:cNvSpPr txBox="1"/>
          <p:nvPr/>
        </p:nvSpPr>
        <p:spPr>
          <a:xfrm>
            <a:off x="6514657" y="3326727"/>
            <a:ext cx="16185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atin typeface="Futura Lt BT" panose="020B0402020204020303"/>
                <a:ea typeface="Verdana" panose="020B0604030504040204" pitchFamily="34" charset="0"/>
              </a:rPr>
              <a:t>Disclosure</a:t>
            </a:r>
            <a:endParaRPr lang="en-US" sz="2000" b="1" dirty="0">
              <a:latin typeface="Futura Lt BT" panose="020B0402020204020303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C63933-E8FF-2DA6-28A3-EB017E84E529}"/>
              </a:ext>
            </a:extLst>
          </p:cNvPr>
          <p:cNvSpPr txBox="1"/>
          <p:nvPr/>
        </p:nvSpPr>
        <p:spPr>
          <a:xfrm>
            <a:off x="541843" y="3326727"/>
            <a:ext cx="29538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atin typeface="Futura Lt BT" panose="020B0402020204020303"/>
                <a:ea typeface="Verdana" panose="020B0604030504040204" pitchFamily="34" charset="0"/>
              </a:rPr>
              <a:t>Acknowledgments</a:t>
            </a:r>
            <a:endParaRPr lang="en-US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365AE4-280E-F936-3F39-439F4C229A71}"/>
              </a:ext>
            </a:extLst>
          </p:cNvPr>
          <p:cNvSpPr txBox="1"/>
          <p:nvPr/>
        </p:nvSpPr>
        <p:spPr>
          <a:xfrm>
            <a:off x="6514657" y="3766216"/>
            <a:ext cx="43421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Futura Lt BT" panose="020B0402020204020303"/>
                <a:ea typeface="Verdana" panose="020B0604030504040204" pitchFamily="34" charset="0"/>
              </a:rPr>
              <a:t>DP</a:t>
            </a:r>
            <a:r>
              <a:rPr lang="en-US" sz="1400" dirty="0">
                <a:latin typeface="Futura Lt BT" panose="020B0402020204020303"/>
                <a:ea typeface="Verdana" panose="020B0604030504040204" pitchFamily="34" charset="0"/>
              </a:rPr>
              <a:t> has nothing to disclose.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9D76859-1E4E-A2B3-9C1F-B5870FDBE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21" y="5362248"/>
            <a:ext cx="1919608" cy="59557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42A39E3-D9F5-4154-B327-F1E2C2A72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709964" y="5219949"/>
            <a:ext cx="2131231" cy="1020428"/>
          </a:xfrm>
          <a:prstGeom prst="rect">
            <a:avLst/>
          </a:prstGeom>
        </p:spPr>
      </p:pic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5ED7976-9140-EAB9-363E-D0E3ACB8AC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669" y="5331648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4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6F5A5-A942-4E77-99A1-F079A285F003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745</TotalTime>
  <Words>1638</Words>
  <Application>Microsoft Macintosh PowerPoint</Application>
  <PresentationFormat>Widescreen</PresentationFormat>
  <Paragraphs>233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Futura Lt BT</vt:lpstr>
      <vt:lpstr>Segoe UI</vt:lpstr>
      <vt:lpstr>Verdana</vt:lpstr>
      <vt:lpstr>Office Theme</vt:lpstr>
      <vt:lpstr>Natural History of Idiopathic Nephrotic Syndrome:  The UK National RaDaR Idiopathic Nephrotic Syndrome Cohort</vt:lpstr>
      <vt:lpstr>Introduction and Methods</vt:lpstr>
      <vt:lpstr>Characteristics at Disease Onset</vt:lpstr>
      <vt:lpstr>Proteinuria and Annual Rate of eGFR Loss</vt:lpstr>
      <vt:lpstr>Time to Kidney Failure or Death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MCE/ST</cp:lastModifiedBy>
  <cp:revision>80</cp:revision>
  <dcterms:created xsi:type="dcterms:W3CDTF">2021-11-05T14:49:56Z</dcterms:created>
  <dcterms:modified xsi:type="dcterms:W3CDTF">2024-08-05T16:17:14Z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