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8" r:id="rId5"/>
    <p:sldId id="296" r:id="rId6"/>
    <p:sldId id="308" r:id="rId7"/>
    <p:sldId id="310" r:id="rId8"/>
    <p:sldId id="297" r:id="rId9"/>
    <p:sldId id="305" r:id="rId10"/>
    <p:sldId id="299" r:id="rId11"/>
    <p:sldId id="303" r:id="rId12"/>
    <p:sldId id="304" r:id="rId13"/>
    <p:sldId id="306" r:id="rId14"/>
    <p:sldId id="307" r:id="rId15"/>
    <p:sldId id="285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FCE0BE-CDE8-12B7-D4C7-9757BFDA35C9}" name="Michael Crompton" initials="MC" userId="S::zi19272@bristol.ac.uk::bd1680d1-c5f4-430e-b3df-3fa17830d0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AC9"/>
    <a:srgbClr val="F71480"/>
    <a:srgbClr val="158973"/>
    <a:srgbClr val="C55A11"/>
    <a:srgbClr val="F7C7A7"/>
    <a:srgbClr val="F4B183"/>
    <a:srgbClr val="88ECD9"/>
    <a:srgbClr val="1EC0A1"/>
    <a:srgbClr val="FDCBE3"/>
    <a:srgbClr val="D3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3969" autoAdjust="0"/>
  </p:normalViewPr>
  <p:slideViewPr>
    <p:cSldViewPr snapToGrid="0">
      <p:cViewPr varScale="1">
        <p:scale>
          <a:sx n="111" d="100"/>
          <a:sy n="111" d="100"/>
        </p:scale>
        <p:origin x="60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8D2E9F-4D52-1DEB-5E04-255BB53ACD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10692-C78A-BA20-00BF-AEB5AEF5B7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28040-5A9D-43F2-9FCF-E314BAFEFC63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5AF82-5F4C-9D28-A39C-0E880F22D7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ED33D-504F-4FF3-9468-0E0F78010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F2599-A737-4893-895D-E1250FF7DB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752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B4889-CAB0-4E2A-80B4-EA22A1C08718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414E3-9391-4713-A2C7-CEA528658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82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Good afternoon, I’m Michael Crompton and I work at Bristol Renal. </a:t>
            </a:r>
            <a:endParaRPr lang="en-US" sz="12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Many thanks for the opportunity to present at this meeting.</a:t>
            </a:r>
            <a:endParaRPr lang="en-US" sz="12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Today I will be presenting my current research on how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</a:t>
            </a:r>
            <a:r>
              <a:rPr lang="en-GB" sz="1200" dirty="0" err="1">
                <a:latin typeface="+mn-lt"/>
              </a:rPr>
              <a:t>parsentan</a:t>
            </a:r>
            <a:r>
              <a:rPr lang="en-GB" sz="1200" dirty="0">
                <a:latin typeface="+mn-lt"/>
              </a:rPr>
              <a:t> has direct effects on the glomerular capillary wall to attenuate increased permeability after exposure to nephrotic syndrome plasma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69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The confocal images generated were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analysed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using a fluorescent profile peak-to-peak measurement technique to provide an index of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GEnGlx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thickness.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endParaRPr lang="en-US" sz="1200" b="0" dirty="0">
              <a:effectLst/>
              <a:latin typeface="+mn-lt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Quantification of the MAL I lectin peak-to-peak showed significant glycocalyx damage, with a decrease in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GEnGlx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thickness.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dirty="0" err="1">
                <a:effectLst/>
                <a:latin typeface="+mn-lt"/>
              </a:rPr>
              <a:t>Sparsentan</a:t>
            </a:r>
            <a:r>
              <a:rPr lang="en-US" sz="1200" b="0" dirty="0">
                <a:effectLst/>
                <a:latin typeface="+mn-lt"/>
              </a:rPr>
              <a:t> dose-dependently prevented </a:t>
            </a:r>
            <a:r>
              <a:rPr lang="en-US" sz="1200" b="0" dirty="0" err="1">
                <a:effectLst/>
                <a:latin typeface="+mn-lt"/>
              </a:rPr>
              <a:t>eGlx</a:t>
            </a:r>
            <a:r>
              <a:rPr lang="en-US" sz="1200" b="0" dirty="0">
                <a:effectLst/>
                <a:latin typeface="+mn-lt"/>
              </a:rPr>
              <a:t>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1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The effect of </a:t>
            </a:r>
            <a:r>
              <a:rPr lang="en-US" sz="1200" dirty="0" err="1">
                <a:latin typeface="+mn-lt"/>
              </a:rPr>
              <a:t>sparsentan</a:t>
            </a:r>
            <a:r>
              <a:rPr lang="en-US" sz="1200" dirty="0">
                <a:latin typeface="+mn-lt"/>
              </a:rPr>
              <a:t> in preventing the NS-induced increase in glomerular permeability is correlated with protection from </a:t>
            </a:r>
            <a:r>
              <a:rPr lang="en-US" sz="1200" dirty="0" err="1">
                <a:latin typeface="+mn-lt"/>
              </a:rPr>
              <a:t>eGlx</a:t>
            </a:r>
            <a:r>
              <a:rPr lang="en-US" sz="1200" dirty="0">
                <a:latin typeface="+mn-lt"/>
              </a:rPr>
              <a:t> loss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 have shown that dual inhibition of endothelin and angiotensin receptors, with </a:t>
            </a:r>
            <a:r>
              <a:rPr lang="en-GB" sz="1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sparsentan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preserves the glomerular </a:t>
            </a:r>
            <a:r>
              <a:rPr lang="en-GB" sz="1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eGlx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resulting in normalised glomerular permeability in 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These findings suggest that the direct action of </a:t>
            </a:r>
            <a:r>
              <a:rPr lang="en-GB" sz="1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sparsentan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on the GFB could help maintain barrier integrity in NS, in particular by glycocalyx protection.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9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Thank you to everyone that has contributed to this research, and I’d be happy to take some questions. </a:t>
            </a:r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7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+mn-lt"/>
              </a:rPr>
              <a:t>The glomerular endothelial glycocalyx (</a:t>
            </a:r>
            <a:r>
              <a:rPr lang="en-GB" sz="1200" dirty="0" err="1">
                <a:latin typeface="+mn-lt"/>
              </a:rPr>
              <a:t>eGlx</a:t>
            </a:r>
            <a:r>
              <a:rPr lang="en-GB" sz="1200" dirty="0">
                <a:latin typeface="+mn-lt"/>
              </a:rPr>
              <a:t>),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 a luminal layer of proteoglycans, glycoproteins and glycolipids, </a:t>
            </a:r>
            <a:r>
              <a:rPr lang="en-GB" sz="1200" dirty="0">
                <a:latin typeface="+mn-lt"/>
              </a:rPr>
              <a:t> forms the first part of the glomerular filtration barrier (GFB)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Nephrotic syndrome (NS) describes a group of pathologies of the renal glomerulus that result in proteinuria and is associated with glomerular endothelial dysfunction. 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NS is associated with ET1 release by podocytes, causing glomerular endothelial dysfunction that precedes podocyte loss [1, 2]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ET1/ETAR mediates glomerular endothelial degradation, including </a:t>
            </a:r>
            <a:r>
              <a:rPr lang="en-GB" sz="1200" dirty="0" err="1">
                <a:latin typeface="+mn-lt"/>
              </a:rPr>
              <a:t>eGlx</a:t>
            </a:r>
            <a:r>
              <a:rPr lang="en-GB" sz="1200" dirty="0">
                <a:latin typeface="+mn-lt"/>
              </a:rPr>
              <a:t> damage, via podocyte-endothelial crosstalk [2]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It has been suggested that angiotensin receptor blocker (irbesartan) can reverse glomerular glycocalyx degradation seen in Zucker fatty rats.</a:t>
            </a:r>
          </a:p>
          <a:p>
            <a:endParaRPr lang="en-GB" sz="1200" dirty="0">
              <a:effectLst/>
              <a:latin typeface="+mn-lt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We have shown that mineralocorticoid receptor stimulation, an end result of renin angiotensin system activation, does cause glomerular endothelial glycocalyx damage.</a:t>
            </a:r>
            <a:endParaRPr lang="en-GB" sz="1200" dirty="0">
              <a:latin typeface="+mn-lt"/>
            </a:endParaRPr>
          </a:p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+mn-lt"/>
              </a:rPr>
              <a:t>Sparsentan</a:t>
            </a:r>
            <a:r>
              <a:rPr lang="en-US" sz="1200" dirty="0">
                <a:latin typeface="+mn-lt"/>
              </a:rPr>
              <a:t> is a single molecule that functions as a high-affinity, dual-acting antagonist of both endothelin receptor type A (ETA) and angiotensin II receptor type 1 (AT1)</a:t>
            </a:r>
          </a:p>
          <a:p>
            <a:endParaRPr lang="en-US" sz="1200" dirty="0">
              <a:latin typeface="+mn-lt"/>
            </a:endParaRPr>
          </a:p>
          <a:p>
            <a:pPr algn="just">
              <a:spcAft>
                <a:spcPts val="600"/>
              </a:spcAft>
            </a:pPr>
            <a:r>
              <a:rPr lang="en-US" sz="1200" dirty="0">
                <a:latin typeface="+mn-lt"/>
              </a:rPr>
              <a:t>Approved in US and EU for the reduction of proteinuria in adults with IgA nephropathy</a:t>
            </a:r>
          </a:p>
          <a:p>
            <a:pPr algn="just">
              <a:spcAft>
                <a:spcPts val="600"/>
              </a:spcAft>
            </a:pPr>
            <a:endParaRPr lang="en-US" sz="1200" dirty="0">
              <a:latin typeface="+mn-lt"/>
            </a:endParaRPr>
          </a:p>
          <a:p>
            <a:pPr algn="just">
              <a:spcAft>
                <a:spcPts val="600"/>
              </a:spcAft>
            </a:pPr>
            <a:r>
              <a:rPr lang="en-US" sz="1200" dirty="0">
                <a:latin typeface="+mn-lt"/>
              </a:rPr>
              <a:t>Under clinical development for FSGS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9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Here we sought to determine whether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sparsentan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could protect the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eGlx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and maintain the glomerular filtration barrier in rat glomeruli exposed to human nephrotic syndrome (NS) plasma</a:t>
            </a: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US" sz="12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Human NS plasma samples were collected under ethical consent from 3 patients that had undergone plasma exchange from periods when they were in relapse (RL), or subsequent remission (RM). </a:t>
            </a: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Adult male Sprague Dawley rats (175-200 g) were perfused with 4% Ringer BSA solution. </a:t>
            </a: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Glomeruli were isolated on ice by graded sieving from the cortex of each kidney. Glomeruli were incubated with 10% plasma from NS patients for 1 hour, and simultaneously treated with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sparsentan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 or vehicle.</a:t>
            </a:r>
            <a:endParaRPr lang="en-US" sz="1200" b="0" dirty="0"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88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Our glomerular permeability assay was used to directly measure the albumin permeability of individually trapped glomeruli.</a:t>
            </a: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endParaRPr lang="en-US" sz="1200" b="0" dirty="0">
              <a:effectLst/>
              <a:latin typeface="+mn-lt"/>
            </a:endParaRP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In contrast to urine-based measurements, this ex vivo assay directly measures the GFB permeability to albumin in isolation, independently of hemodynamic factors and tubular albumin handling. </a:t>
            </a: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An individual glomerulus was trapped and the perfusate was switched from labeled 488-BSA to unlabeled BSA. A confocal microscope was used to capture the fluorescence intensity.</a:t>
            </a: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l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The rate of decline in fluorescence intensity within the loop of the capillaries was used to calculate albumin permeability.</a:t>
            </a:r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316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Incubation of rat glomeruli with RL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 plasma induced a significant increase in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s’</a:t>
            </a:r>
            <a:r>
              <a:rPr lang="en-GB" sz="1200" i="1" baseline="-25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alb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 compared to rat glomeruli incubated with paired RM plasma</a:t>
            </a:r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65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Incubation of rat glomeruli with RL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 plasma induced a significant increase in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s’</a:t>
            </a:r>
            <a:r>
              <a:rPr lang="en-GB" sz="1200" i="1" baseline="-25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alb</a:t>
            </a:r>
            <a:r>
              <a:rPr lang="en-GB" sz="1200" i="1" baseline="-25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+mn-lt"/>
                <a:ea typeface="Calibri" panose="020F0502020204030204" pitchFamily="34" charset="0"/>
              </a:rPr>
              <a:t>compared to rat glomeruli incubated with paired RM plasma</a:t>
            </a:r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0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Sparsentan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-treated RL incubated glomeruli were protected from the increase in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s’</a:t>
            </a:r>
            <a:r>
              <a:rPr lang="en-GB" sz="1200" i="1" baseline="-25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alb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to a level comparable to RM incubated glomeruli. </a:t>
            </a:r>
          </a:p>
          <a:p>
            <a:endParaRPr lang="en-GB" sz="1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 effect of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sparsentan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on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s’</a:t>
            </a:r>
            <a:r>
              <a:rPr lang="en-GB" sz="1200" i="1" baseline="-25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alb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was dose dependent</a:t>
            </a:r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52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Here we have a confocal image of a rat glomerulus. </a:t>
            </a: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endParaRPr lang="en-US" sz="1200" b="0" dirty="0">
              <a:effectLst/>
              <a:latin typeface="+mn-lt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Lectin in green, cell membranes including the luminal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EnC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membrane in red and nuclei in blue</a:t>
            </a:r>
            <a:endParaRPr lang="en-US" sz="1200" b="0" dirty="0">
              <a:effectLst/>
              <a:latin typeface="+mn-lt"/>
            </a:endParaRPr>
          </a:p>
          <a:p>
            <a:pPr algn="just" rtl="0">
              <a:spcBef>
                <a:spcPts val="1200"/>
              </a:spcBef>
              <a:spcAft>
                <a:spcPts val="30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MAL I lectin in green bound to the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EnGlx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on the luminal surface of the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GEnC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membrane, which was labelled with R18.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414E3-9391-4713-A2C7-CEA528658B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36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DC903E-EA5E-4A6B-B6C9-BCD826F2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743" y="4385437"/>
            <a:ext cx="7214559" cy="1655762"/>
          </a:xfrm>
        </p:spPr>
        <p:txBody>
          <a:bodyPr/>
          <a:lstStyle>
            <a:lvl1pPr marL="0" indent="0" algn="l">
              <a:buNone/>
              <a:defRPr sz="2400">
                <a:latin typeface="Futura Lt BT" panose="020B04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A4D5D-DD81-0C22-3F5B-22ACC4960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41490"/>
            <a:ext cx="12192000" cy="133350"/>
          </a:xfrm>
          <a:prstGeom prst="rect">
            <a:avLst/>
          </a:prstGeom>
        </p:spPr>
      </p:pic>
      <p:pic>
        <p:nvPicPr>
          <p:cNvPr id="6" name="Picture 5" descr="A black and yellow text on a white background&#10;&#10;Description automatically generated">
            <a:extLst>
              <a:ext uri="{FF2B5EF4-FFF2-40B4-BE49-F238E27FC236}">
                <a16:creationId xmlns:a16="http://schemas.microsoft.com/office/drawing/2014/main" id="{64945279-2E7F-3B8A-16C1-15DEDCA77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14" y="247163"/>
            <a:ext cx="2220000" cy="144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08A191-1325-DD69-AFAB-111EF377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43" y="263065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1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8D1D-6545-4235-32D0-D9327A32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530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33CB1-3985-0633-428F-C25BBBB1E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41490"/>
            <a:ext cx="12192000" cy="133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C6168-CB55-2C4B-3428-ECE927497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46" t="8771" r="5530" b="6961"/>
          <a:stretch/>
        </p:blipFill>
        <p:spPr>
          <a:xfrm>
            <a:off x="11257029" y="6336168"/>
            <a:ext cx="731525" cy="385307"/>
          </a:xfrm>
          <a:prstGeom prst="rect">
            <a:avLst/>
          </a:prstGeom>
        </p:spPr>
      </p:pic>
      <p:pic>
        <p:nvPicPr>
          <p:cNvPr id="3" name="Picture 2" descr="A black and yellow text on a white background&#10;&#10;Description automatically generated">
            <a:extLst>
              <a:ext uri="{FF2B5EF4-FFF2-40B4-BE49-F238E27FC236}">
                <a16:creationId xmlns:a16="http://schemas.microsoft.com/office/drawing/2014/main" id="{C8D62252-8CE5-9787-191C-953670C91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54" y="244279"/>
            <a:ext cx="111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37E2-AA2B-4D36-99CC-4F5979E1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93062" cy="1325563"/>
          </a:xfrm>
        </p:spPr>
        <p:txBody>
          <a:bodyPr/>
          <a:lstStyle>
            <a:lvl1pPr>
              <a:defRPr>
                <a:latin typeface="Futura Lt BT" panose="020B04020202040203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E8543-1FB1-42FA-9AF5-5A518ECB9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9928" cy="4351338"/>
          </a:xfrm>
        </p:spPr>
        <p:txBody>
          <a:bodyPr/>
          <a:lstStyle>
            <a:lvl1pPr>
              <a:defRPr>
                <a:latin typeface="Futura Lt BT" panose="020B0402020204020303" pitchFamily="34" charset="0"/>
              </a:defRPr>
            </a:lvl1pPr>
            <a:lvl2pPr>
              <a:defRPr>
                <a:latin typeface="Futura Lt BT" panose="020B0402020204020303" pitchFamily="34" charset="0"/>
              </a:defRPr>
            </a:lvl2pPr>
            <a:lvl3pPr>
              <a:defRPr>
                <a:latin typeface="Futura Lt BT" panose="020B0402020204020303" pitchFamily="34" charset="0"/>
              </a:defRPr>
            </a:lvl3pPr>
            <a:lvl4pPr>
              <a:defRPr>
                <a:latin typeface="Futura Lt BT" panose="020B0402020204020303" pitchFamily="34" charset="0"/>
              </a:defRPr>
            </a:lvl4pPr>
            <a:lvl5pPr>
              <a:defRPr>
                <a:latin typeface="Futura Lt BT" panose="020B04020202040203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B72BD-5119-BB31-BF1B-A3A9355DA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41490"/>
            <a:ext cx="12192000" cy="133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87207-D6E6-9015-C6A9-8CCB8A69F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46" t="8771" r="5530" b="6961"/>
          <a:stretch/>
        </p:blipFill>
        <p:spPr>
          <a:xfrm>
            <a:off x="11257029" y="6336168"/>
            <a:ext cx="731525" cy="385307"/>
          </a:xfrm>
          <a:prstGeom prst="rect">
            <a:avLst/>
          </a:prstGeom>
        </p:spPr>
      </p:pic>
      <p:pic>
        <p:nvPicPr>
          <p:cNvPr id="4" name="Picture 3" descr="A black and yellow text on a white background&#10;&#10;Description automatically generated">
            <a:extLst>
              <a:ext uri="{FF2B5EF4-FFF2-40B4-BE49-F238E27FC236}">
                <a16:creationId xmlns:a16="http://schemas.microsoft.com/office/drawing/2014/main" id="{1E880955-BB01-3DED-0971-BBDB9C9AAD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54" y="244279"/>
            <a:ext cx="111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9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F5E1-3984-55D5-ED71-010F44FE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958259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0A4FB-9C0F-791B-6107-2FC361EFB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2515"/>
            <a:ext cx="5157787" cy="39471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AC49D-D925-A699-C073-3E780B6EF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2515"/>
            <a:ext cx="5183188" cy="3947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DFB3B1-99A8-EFC5-17B7-287A58CD2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41490"/>
            <a:ext cx="12192000" cy="133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00DEE-E602-9ABB-3EC3-332E7C1121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46" t="8771" r="5530" b="6961"/>
          <a:stretch/>
        </p:blipFill>
        <p:spPr>
          <a:xfrm>
            <a:off x="11257029" y="6336168"/>
            <a:ext cx="731525" cy="385307"/>
          </a:xfrm>
          <a:prstGeom prst="rect">
            <a:avLst/>
          </a:prstGeom>
        </p:spPr>
      </p:pic>
      <p:pic>
        <p:nvPicPr>
          <p:cNvPr id="8" name="Picture 7" descr="A black and yellow text on a white background&#10;&#10;Description automatically generated">
            <a:extLst>
              <a:ext uri="{FF2B5EF4-FFF2-40B4-BE49-F238E27FC236}">
                <a16:creationId xmlns:a16="http://schemas.microsoft.com/office/drawing/2014/main" id="{3F609721-F80F-73B9-95C8-93561C312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54" y="244279"/>
            <a:ext cx="111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2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877B4-B071-431B-BDDD-C5169B83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5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92B15-6383-4260-85A7-33ECB49A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758E-612D-2B7C-D57F-58FA29149C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41490"/>
            <a:ext cx="12192000" cy="13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919E9-440E-8B00-1123-7EEDF493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146" t="8771" r="5530" b="6961"/>
          <a:stretch/>
        </p:blipFill>
        <p:spPr>
          <a:xfrm>
            <a:off x="11257029" y="6336168"/>
            <a:ext cx="731525" cy="38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FA671-EC5F-1049-D79B-E75DE7A2AC31}"/>
              </a:ext>
            </a:extLst>
          </p:cNvPr>
          <p:cNvSpPr txBox="1"/>
          <p:nvPr userDrawn="1"/>
        </p:nvSpPr>
        <p:spPr>
          <a:xfrm>
            <a:off x="9783191" y="6569479"/>
            <a:ext cx="1589101" cy="248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MA-SP-24-0066     05/2024</a:t>
            </a:r>
          </a:p>
        </p:txBody>
      </p:sp>
    </p:spTree>
    <p:extLst>
      <p:ext uri="{BB962C8B-B14F-4D97-AF65-F5344CB8AC3E}">
        <p14:creationId xmlns:p14="http://schemas.microsoft.com/office/powerpoint/2010/main" val="426005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5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Futura Lt BT" panose="020B0402020204020303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30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Lt BT" panose="020B0402020204020303" pitchFamily="34" charset="0"/>
          <a:ea typeface="Adobe Myungjo Std M" panose="02020600000000000000" pitchFamily="18" charset="-128"/>
          <a:cs typeface="Aharoni" panose="02010803020104030203" pitchFamily="2" charset="-79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Lt BT" panose="020B0402020204020303" pitchFamily="34" charset="0"/>
          <a:ea typeface="Adobe Myungjo Std M" panose="02020600000000000000" pitchFamily="18" charset="-128"/>
          <a:cs typeface="Aharoni" panose="02010803020104030203" pitchFamily="2" charset="-79"/>
        </a:defRPr>
      </a:lvl2pPr>
      <a:lvl3pPr marL="230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Lt BT" panose="020B0402020204020303" pitchFamily="34" charset="0"/>
          <a:ea typeface="Adobe Myungjo Std M" panose="02020600000000000000" pitchFamily="18" charset="-128"/>
          <a:cs typeface="Aharoni" panose="02010803020104030203" pitchFamily="2" charset="-79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utura Lt BT" panose="020B0402020204020303" pitchFamily="34" charset="0"/>
          <a:ea typeface="Adobe Myungjo Std M" panose="02020600000000000000" pitchFamily="18" charset="-128"/>
          <a:cs typeface="Aharoni" panose="02010803020104030203" pitchFamily="2" charset="-79"/>
        </a:defRPr>
      </a:lvl4pPr>
      <a:lvl5pPr marL="230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utura Lt BT" panose="020B0402020204020303" pitchFamily="34" charset="0"/>
          <a:ea typeface="Adobe Myungjo Std M" panose="02020600000000000000" pitchFamily="18" charset="-128"/>
          <a:cs typeface="Aharoni" panose="02010803020104030203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em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1.emf"/><Relationship Id="rId5" Type="http://schemas.openxmlformats.org/officeDocument/2006/relationships/image" Target="../media/image24.png"/><Relationship Id="rId10" Type="http://schemas.openxmlformats.org/officeDocument/2006/relationships/image" Target="../media/image30.em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B921-C901-4B49-BC0C-6B3BD9641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743" y="3019245"/>
            <a:ext cx="9978341" cy="1238296"/>
          </a:xfrm>
        </p:spPr>
        <p:txBody>
          <a:bodyPr>
            <a:noAutofit/>
          </a:bodyPr>
          <a:lstStyle/>
          <a:p>
            <a:r>
              <a:rPr lang="en-GB" sz="2800" dirty="0" err="1"/>
              <a:t>Sparsentan</a:t>
            </a:r>
            <a:r>
              <a:rPr lang="en-GB" sz="2800" dirty="0"/>
              <a:t> has direct effects on the glomerular capillary wall to attenuate increased permeability after exposure to nephrotic syndrome plasma</a:t>
            </a:r>
            <a:br>
              <a:rPr lang="en-GB" sz="2800" dirty="0"/>
            </a:br>
            <a:br>
              <a:rPr lang="en-GB" sz="2800" dirty="0"/>
            </a:b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2E406-6BF1-4295-B5E4-749BE206C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743" y="4385437"/>
            <a:ext cx="8662889" cy="1655762"/>
          </a:xfrm>
        </p:spPr>
        <p:txBody>
          <a:bodyPr>
            <a:normAutofit fontScale="92500" lnSpcReduction="10000"/>
          </a:bodyPr>
          <a:lstStyle/>
          <a:p>
            <a:r>
              <a:rPr lang="en-GB" sz="1900" b="1" u="sng" dirty="0"/>
              <a:t>Michael Crompton</a:t>
            </a:r>
            <a:r>
              <a:rPr lang="en-GB" sz="1900" dirty="0"/>
              <a:t>, Judy J. Watson, Elizabeth Colby, Wilmelenne Clapper, Celia P. Jenkinson, Bruce Hendry, </a:t>
            </a:r>
            <a:r>
              <a:rPr lang="en-GB" sz="1900" dirty="0" err="1"/>
              <a:t>Radko</a:t>
            </a:r>
            <a:r>
              <a:rPr lang="en-GB" sz="1900" dirty="0"/>
              <a:t> </a:t>
            </a:r>
            <a:r>
              <a:rPr lang="en-GB" sz="1900" dirty="0" err="1"/>
              <a:t>Komers</a:t>
            </a:r>
            <a:r>
              <a:rPr lang="en-GB" sz="1900" dirty="0"/>
              <a:t>, Moin A. Saleem, Gavin I. Welsh, Rebecca R. Foster, Simon C. Satchell</a:t>
            </a:r>
          </a:p>
          <a:p>
            <a:endParaRPr lang="en-GB" sz="1800" dirty="0"/>
          </a:p>
          <a:p>
            <a:r>
              <a:rPr lang="en-GB" sz="1500" dirty="0"/>
              <a:t>Bristol Renal, Bristol Heart Institute, Translational Health Science,</a:t>
            </a:r>
            <a:br>
              <a:rPr lang="en-GB" sz="1500" dirty="0"/>
            </a:br>
            <a:r>
              <a:rPr lang="en-GB" sz="1500" dirty="0"/>
              <a:t>University of Bristol, BS1 3NY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3370AA8-2C4C-B428-B69C-B2B176C1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816801"/>
            <a:ext cx="2822000" cy="8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dirty="0" err="1"/>
              <a:t>Sparsentan</a:t>
            </a:r>
            <a:r>
              <a:rPr lang="en-US" sz="2400" dirty="0"/>
              <a:t> dose-dependently prevented </a:t>
            </a:r>
            <a:r>
              <a:rPr lang="en-US" sz="2400" dirty="0" err="1"/>
              <a:t>eGlx</a:t>
            </a:r>
            <a:r>
              <a:rPr lang="en-US" sz="2400" dirty="0"/>
              <a:t> damage in rat glomeruli exposed to human NS plasma 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E2A38D-8719-9E29-7E2F-01C3F304C7DA}"/>
              </a:ext>
            </a:extLst>
          </p:cNvPr>
          <p:cNvGrpSpPr>
            <a:grpSpLocks noChangeAspect="1"/>
          </p:cNvGrpSpPr>
          <p:nvPr/>
        </p:nvGrpSpPr>
        <p:grpSpPr>
          <a:xfrm>
            <a:off x="781355" y="1562469"/>
            <a:ext cx="4983305" cy="1777890"/>
            <a:chOff x="758535" y="1499218"/>
            <a:chExt cx="11076715" cy="39518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06EAF7-4676-4C8D-C105-BF4A145571FC}"/>
                </a:ext>
              </a:extLst>
            </p:cNvPr>
            <p:cNvSpPr txBox="1"/>
            <p:nvPr/>
          </p:nvSpPr>
          <p:spPr>
            <a:xfrm>
              <a:off x="921115" y="1527678"/>
              <a:ext cx="3290332" cy="547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Remission</a:t>
              </a:r>
              <a:r>
                <a:rPr lang="en-US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 + Vehicle</a:t>
              </a:r>
              <a:endParaRPr lang="en-GB" sz="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DCB7F4-1348-B88B-0AEF-0706363556D2}"/>
                </a:ext>
              </a:extLst>
            </p:cNvPr>
            <p:cNvSpPr txBox="1"/>
            <p:nvPr/>
          </p:nvSpPr>
          <p:spPr>
            <a:xfrm>
              <a:off x="4495316" y="1527678"/>
              <a:ext cx="3290332" cy="547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Relapse + Vehicle</a:t>
              </a:r>
              <a:endParaRPr lang="en-GB" sz="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8B145B-001B-3B0F-059D-4FC6B4172F7B}"/>
                </a:ext>
              </a:extLst>
            </p:cNvPr>
            <p:cNvSpPr txBox="1"/>
            <p:nvPr/>
          </p:nvSpPr>
          <p:spPr>
            <a:xfrm>
              <a:off x="7594110" y="1499218"/>
              <a:ext cx="4241140" cy="547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Relapse + </a:t>
              </a:r>
              <a:r>
                <a:rPr lang="en-US" sz="1000" b="1" dirty="0" err="1">
                  <a:solidFill>
                    <a:srgbClr val="F7148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Sparsentan</a:t>
              </a:r>
              <a:r>
                <a:rPr lang="en-US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 (10 </a:t>
              </a:r>
              <a:r>
                <a:rPr lang="en-GB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µ</a:t>
              </a:r>
              <a:r>
                <a:rPr lang="en-US" sz="1000" b="1" dirty="0">
                  <a:ea typeface="Tahoma" panose="020B0604030504040204" pitchFamily="34" charset="0"/>
                  <a:cs typeface="Tahoma" panose="020B0604030504040204" pitchFamily="34" charset="0"/>
                </a:rPr>
                <a:t>M)</a:t>
              </a:r>
              <a:endParaRPr lang="en-GB" sz="600" b="1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7CCF84-3FCF-DEF5-D321-E0C39B30F4B1}"/>
                </a:ext>
              </a:extLst>
            </p:cNvPr>
            <p:cNvGrpSpPr/>
            <p:nvPr/>
          </p:nvGrpSpPr>
          <p:grpSpPr>
            <a:xfrm>
              <a:off x="758535" y="1975573"/>
              <a:ext cx="10693882" cy="3475477"/>
              <a:chOff x="481641" y="1110045"/>
              <a:chExt cx="8197013" cy="2664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F107CC9-03FD-9BFC-F040-B20D4879C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305" y="1110047"/>
                <a:ext cx="2663999" cy="2664000"/>
                <a:chOff x="59054" y="1091443"/>
                <a:chExt cx="2682602" cy="2682603"/>
              </a:xfrm>
            </p:grpSpPr>
            <p:pic>
              <p:nvPicPr>
                <p:cNvPr id="17" name="Picture 16" descr="A colorful cells in a dark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48A1757-9A45-09A2-347C-228463BB4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054" y="1091443"/>
                  <a:ext cx="2682602" cy="2682603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E0B0E73-D650-D782-470A-931599D0059B}"/>
                    </a:ext>
                  </a:extLst>
                </p:cNvPr>
                <p:cNvCxnSpPr/>
                <p:nvPr/>
              </p:nvCxnSpPr>
              <p:spPr>
                <a:xfrm>
                  <a:off x="137969" y="3660811"/>
                  <a:ext cx="27188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A colorful cells in a microscope&#10;&#10;Description automatically generated with medium confidence">
                <a:extLst>
                  <a:ext uri="{FF2B5EF4-FFF2-40B4-BE49-F238E27FC236}">
                    <a16:creationId xmlns:a16="http://schemas.microsoft.com/office/drawing/2014/main" id="{F60CC7C7-E681-D5C2-7B17-158F1FA3BB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77672" y="1110045"/>
                <a:ext cx="2663999" cy="266400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514DFB5-56F5-8501-1FBD-ADFCF10DC653}"/>
                  </a:ext>
                </a:extLst>
              </p:cNvPr>
              <p:cNvCxnSpPr/>
              <p:nvPr/>
            </p:nvCxnSpPr>
            <p:spPr>
              <a:xfrm>
                <a:off x="3350657" y="3661597"/>
                <a:ext cx="2628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 descr="A colorful cells on a black background&#10;&#10;Description automatically generated">
                <a:extLst>
                  <a:ext uri="{FF2B5EF4-FFF2-40B4-BE49-F238E27FC236}">
                    <a16:creationId xmlns:a16="http://schemas.microsoft.com/office/drawing/2014/main" id="{63839E76-C8F1-E6A4-A306-8BE508016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14656" y="1110045"/>
                <a:ext cx="2663998" cy="2664000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C9B594C-2C7B-F40B-64D5-8D6123028BDF}"/>
                  </a:ext>
                </a:extLst>
              </p:cNvPr>
              <p:cNvCxnSpPr/>
              <p:nvPr/>
            </p:nvCxnSpPr>
            <p:spPr>
              <a:xfrm>
                <a:off x="6106667" y="3661597"/>
                <a:ext cx="2628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EFAB2C-27D8-935E-EC72-F0CFE3853200}"/>
                  </a:ext>
                </a:extLst>
              </p:cNvPr>
              <p:cNvSpPr txBox="1"/>
              <p:nvPr/>
            </p:nvSpPr>
            <p:spPr>
              <a:xfrm>
                <a:off x="481641" y="2866435"/>
                <a:ext cx="800658" cy="707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700" b="1" dirty="0">
                    <a:solidFill>
                      <a:srgbClr val="3AFD03"/>
                    </a:solidFill>
                  </a:rPr>
                  <a:t>LEL</a:t>
                </a:r>
                <a:br>
                  <a:rPr lang="en-US" sz="700" b="1" dirty="0">
                    <a:solidFill>
                      <a:schemeClr val="bg1"/>
                    </a:solidFill>
                  </a:rPr>
                </a:br>
                <a:r>
                  <a:rPr lang="en-US" sz="700" b="1" dirty="0">
                    <a:solidFill>
                      <a:srgbClr val="D82404"/>
                    </a:solidFill>
                  </a:rPr>
                  <a:t>R18</a:t>
                </a:r>
                <a:br>
                  <a:rPr lang="en-US" sz="700" b="1" dirty="0">
                    <a:solidFill>
                      <a:schemeClr val="bg1"/>
                    </a:solidFill>
                  </a:rPr>
                </a:br>
                <a:r>
                  <a:rPr lang="en-US" sz="700" b="1" dirty="0">
                    <a:solidFill>
                      <a:srgbClr val="2D30FE"/>
                    </a:solidFill>
                  </a:rPr>
                  <a:t>DAPI</a:t>
                </a:r>
                <a:endParaRPr lang="en-GB" sz="500" b="1" dirty="0"/>
              </a:p>
            </p:txBody>
          </p:sp>
        </p:grpSp>
        <p:pic>
          <p:nvPicPr>
            <p:cNvPr id="19" name="Picture 18" descr="A colorful cells in a dar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810C89E-45C9-4AA1-46A5-C9A89EB7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2207" y="1975571"/>
              <a:ext cx="1001811" cy="10018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 descr="A colorful cells in a microscope&#10;&#10;Description automatically generated with medium confidence">
              <a:extLst>
                <a:ext uri="{FF2B5EF4-FFF2-40B4-BE49-F238E27FC236}">
                  <a16:creationId xmlns:a16="http://schemas.microsoft.com/office/drawing/2014/main" id="{50E6EE47-4A1C-A8EA-BE5A-9FB78B84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9923" y="1975571"/>
              <a:ext cx="1001808" cy="10018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1" name="Picture 20" descr="A colorful cells on a black background&#10;&#10;Description automatically generated">
              <a:extLst>
                <a:ext uri="{FF2B5EF4-FFF2-40B4-BE49-F238E27FC236}">
                  <a16:creationId xmlns:a16="http://schemas.microsoft.com/office/drawing/2014/main" id="{5F5196B1-7E56-1E7C-A0F6-CCB122868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0614" y="1975571"/>
              <a:ext cx="1001803" cy="10018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8600CD-8DB3-F090-4A4B-64DB64AE56F6}"/>
                </a:ext>
              </a:extLst>
            </p:cNvPr>
            <p:cNvSpPr/>
            <p:nvPr/>
          </p:nvSpPr>
          <p:spPr>
            <a:xfrm>
              <a:off x="2071076" y="4957485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21BCAE-0AAB-E0D6-399E-E78CF080BC44}"/>
                </a:ext>
              </a:extLst>
            </p:cNvPr>
            <p:cNvSpPr/>
            <p:nvPr/>
          </p:nvSpPr>
          <p:spPr>
            <a:xfrm>
              <a:off x="4561898" y="3346949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0E3BE1-075F-F743-99D5-DEDCC3BFB8BD}"/>
                </a:ext>
              </a:extLst>
            </p:cNvPr>
            <p:cNvSpPr/>
            <p:nvPr/>
          </p:nvSpPr>
          <p:spPr>
            <a:xfrm>
              <a:off x="8731399" y="2573354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B144FFE-CEB0-DCC2-6653-605627FDC7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65" y="3467729"/>
            <a:ext cx="2554641" cy="2692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26CA1-EA7C-A670-C4D2-B9E13EA6FE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191" b="32216"/>
          <a:stretch/>
        </p:blipFill>
        <p:spPr>
          <a:xfrm>
            <a:off x="7208482" y="1572147"/>
            <a:ext cx="3784978" cy="36277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60AD9-46B3-66BC-8173-B1C9C7195974}"/>
              </a:ext>
            </a:extLst>
          </p:cNvPr>
          <p:cNvCxnSpPr>
            <a:cxnSpLocks/>
          </p:cNvCxnSpPr>
          <p:nvPr/>
        </p:nvCxnSpPr>
        <p:spPr>
          <a:xfrm>
            <a:off x="8683756" y="5602348"/>
            <a:ext cx="2130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0B10423-AA44-E428-CFCC-C9C9CB52B783}"/>
              </a:ext>
            </a:extLst>
          </p:cNvPr>
          <p:cNvSpPr txBox="1"/>
          <p:nvPr/>
        </p:nvSpPr>
        <p:spPr>
          <a:xfrm>
            <a:off x="9151065" y="5600013"/>
            <a:ext cx="1084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  <a:endParaRPr lang="en-GB" sz="1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7251E-207E-B07D-AFA3-ABDD96B7B1DB}"/>
              </a:ext>
            </a:extLst>
          </p:cNvPr>
          <p:cNvSpPr txBox="1"/>
          <p:nvPr/>
        </p:nvSpPr>
        <p:spPr>
          <a:xfrm>
            <a:off x="8242610" y="5203990"/>
            <a:ext cx="877282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" dirty="0"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  <a:endParaRPr lang="en-US" sz="98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8DC970-B244-EE62-4038-2268DF053E1C}"/>
              </a:ext>
            </a:extLst>
          </p:cNvPr>
          <p:cNvSpPr txBox="1"/>
          <p:nvPr/>
        </p:nvSpPr>
        <p:spPr>
          <a:xfrm>
            <a:off x="9991997" y="5196922"/>
            <a:ext cx="1084838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" dirty="0" err="1">
                <a:solidFill>
                  <a:srgbClr val="F7148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980" dirty="0">
              <a:solidFill>
                <a:srgbClr val="F7148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980" b="1" dirty="0">
                <a:ea typeface="Calibri" panose="020F0502020204030204" pitchFamily="34" charset="0"/>
                <a:cs typeface="Calibri" panose="020F0502020204030204" pitchFamily="34" charset="0"/>
              </a:rPr>
              <a:t>10 µM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636BB-A70D-05B0-F9F8-BF216FE373CA}"/>
              </a:ext>
            </a:extLst>
          </p:cNvPr>
          <p:cNvSpPr txBox="1"/>
          <p:nvPr/>
        </p:nvSpPr>
        <p:spPr>
          <a:xfrm>
            <a:off x="7662416" y="5598856"/>
            <a:ext cx="1222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4AE33C-3EA4-E542-C3BD-653C5A237DA7}"/>
              </a:ext>
            </a:extLst>
          </p:cNvPr>
          <p:cNvSpPr txBox="1"/>
          <p:nvPr/>
        </p:nvSpPr>
        <p:spPr>
          <a:xfrm>
            <a:off x="7634807" y="5201173"/>
            <a:ext cx="877282" cy="24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" dirty="0"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  <a:endParaRPr lang="en-US" sz="98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50455D-2EAA-B8E3-183B-82DC1C60E241}"/>
              </a:ext>
            </a:extLst>
          </p:cNvPr>
          <p:cNvSpPr txBox="1"/>
          <p:nvPr/>
        </p:nvSpPr>
        <p:spPr>
          <a:xfrm>
            <a:off x="9379063" y="5196761"/>
            <a:ext cx="1084838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" dirty="0" err="1">
                <a:solidFill>
                  <a:srgbClr val="F7148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980" dirty="0">
              <a:solidFill>
                <a:srgbClr val="F7148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980" b="1" dirty="0">
                <a:ea typeface="Calibri" panose="020F0502020204030204" pitchFamily="34" charset="0"/>
                <a:cs typeface="Calibri" panose="020F0502020204030204" pitchFamily="34" charset="0"/>
              </a:rPr>
              <a:t>1 µM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A0EAB1-72DF-E3FD-0FBA-2EE29F46B0E5}"/>
              </a:ext>
            </a:extLst>
          </p:cNvPr>
          <p:cNvSpPr txBox="1"/>
          <p:nvPr/>
        </p:nvSpPr>
        <p:spPr>
          <a:xfrm>
            <a:off x="8753640" y="5198155"/>
            <a:ext cx="1084838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" dirty="0" err="1">
                <a:solidFill>
                  <a:srgbClr val="F7148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980" dirty="0">
              <a:solidFill>
                <a:srgbClr val="F7148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980" b="1" dirty="0">
                <a:ea typeface="Calibri" panose="020F0502020204030204" pitchFamily="34" charset="0"/>
                <a:cs typeface="Calibri" panose="020F0502020204030204" pitchFamily="34" charset="0"/>
              </a:rPr>
              <a:t>0.1 µM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2CE1A4-3DEB-ED97-4A10-A9B987B8A8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035" t="84931" r="43689" b="4337"/>
          <a:stretch/>
        </p:blipFill>
        <p:spPr>
          <a:xfrm rot="16200000">
            <a:off x="5710962" y="3342931"/>
            <a:ext cx="2186636" cy="504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DE92989-F869-B0BD-CEE5-1901B0642683}"/>
              </a:ext>
            </a:extLst>
          </p:cNvPr>
          <p:cNvSpPr txBox="1"/>
          <p:nvPr/>
        </p:nvSpPr>
        <p:spPr>
          <a:xfrm>
            <a:off x="3428242" y="4632728"/>
            <a:ext cx="2402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AFD03"/>
                </a:solidFill>
              </a:rPr>
              <a:t>Green – </a:t>
            </a:r>
            <a:r>
              <a:rPr lang="en-US" sz="1400" b="1" dirty="0" err="1">
                <a:solidFill>
                  <a:srgbClr val="3AFD03"/>
                </a:solidFill>
              </a:rPr>
              <a:t>eGlx</a:t>
            </a:r>
            <a:endParaRPr lang="en-US" sz="1400" b="1" dirty="0">
              <a:solidFill>
                <a:srgbClr val="3AFD03"/>
              </a:solidFill>
            </a:endParaRPr>
          </a:p>
          <a:p>
            <a:r>
              <a:rPr lang="en-US" sz="1400" b="1" dirty="0">
                <a:solidFill>
                  <a:srgbClr val="D82404"/>
                </a:solidFill>
              </a:rPr>
              <a:t>Red - cell membrane</a:t>
            </a:r>
            <a:endParaRPr lang="en-US" sz="1400" b="1" dirty="0">
              <a:solidFill>
                <a:srgbClr val="3AFD03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85B52E-1190-AFE6-4BB5-99A28F13B2E8}"/>
              </a:ext>
            </a:extLst>
          </p:cNvPr>
          <p:cNvSpPr/>
          <p:nvPr/>
        </p:nvSpPr>
        <p:spPr>
          <a:xfrm>
            <a:off x="2619511" y="3560660"/>
            <a:ext cx="347527" cy="211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808BF7-FC21-5A0F-6545-0DEDABC020DE}"/>
              </a:ext>
            </a:extLst>
          </p:cNvPr>
          <p:cNvSpPr txBox="1"/>
          <p:nvPr/>
        </p:nvSpPr>
        <p:spPr>
          <a:xfrm>
            <a:off x="2603767" y="3506530"/>
            <a:ext cx="2890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Peak-to-Peak  →  </a:t>
            </a:r>
            <a:r>
              <a:rPr lang="en-US" sz="1600" b="1" dirty="0" err="1"/>
              <a:t>Glx</a:t>
            </a:r>
            <a:r>
              <a:rPr lang="en-US" sz="1600" b="1" dirty="0"/>
              <a:t> thickness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A21237-3E08-88B1-3D74-C1E9516BBE24}"/>
              </a:ext>
            </a:extLst>
          </p:cNvPr>
          <p:cNvSpPr txBox="1"/>
          <p:nvPr/>
        </p:nvSpPr>
        <p:spPr>
          <a:xfrm>
            <a:off x="8955673" y="6376250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Mean ± SEM;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0.05</a:t>
            </a:r>
          </a:p>
        </p:txBody>
      </p:sp>
    </p:spTree>
    <p:extLst>
      <p:ext uri="{BB962C8B-B14F-4D97-AF65-F5344CB8AC3E}">
        <p14:creationId xmlns:p14="http://schemas.microsoft.com/office/powerpoint/2010/main" val="285365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dirty="0"/>
              <a:t>The effect of </a:t>
            </a:r>
            <a:r>
              <a:rPr lang="en-US" sz="2400" dirty="0" err="1"/>
              <a:t>sparsentan</a:t>
            </a:r>
            <a:r>
              <a:rPr lang="en-US" sz="2400" dirty="0"/>
              <a:t> in preventing the NS-induced increase in glomerular permeability is correlated with protection from </a:t>
            </a:r>
            <a:r>
              <a:rPr lang="en-US" sz="2400" dirty="0" err="1"/>
              <a:t>eGlx</a:t>
            </a:r>
            <a:r>
              <a:rPr lang="en-US" sz="2400" dirty="0"/>
              <a:t> loss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E2A38D-8719-9E29-7E2F-01C3F304C7DA}"/>
              </a:ext>
            </a:extLst>
          </p:cNvPr>
          <p:cNvGrpSpPr>
            <a:grpSpLocks noChangeAspect="1"/>
          </p:cNvGrpSpPr>
          <p:nvPr/>
        </p:nvGrpSpPr>
        <p:grpSpPr>
          <a:xfrm>
            <a:off x="781355" y="1776775"/>
            <a:ext cx="4811072" cy="1563583"/>
            <a:chOff x="758535" y="1975571"/>
            <a:chExt cx="10693882" cy="34754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7CCF84-3FCF-DEF5-D321-E0C39B30F4B1}"/>
                </a:ext>
              </a:extLst>
            </p:cNvPr>
            <p:cNvGrpSpPr/>
            <p:nvPr/>
          </p:nvGrpSpPr>
          <p:grpSpPr>
            <a:xfrm>
              <a:off x="758535" y="1975573"/>
              <a:ext cx="10693882" cy="3475477"/>
              <a:chOff x="481641" y="1110045"/>
              <a:chExt cx="8197013" cy="2664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F107CC9-03FD-9BFC-F040-B20D4879C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305" y="1110047"/>
                <a:ext cx="2663999" cy="2664000"/>
                <a:chOff x="59054" y="1091443"/>
                <a:chExt cx="2682602" cy="2682603"/>
              </a:xfrm>
            </p:grpSpPr>
            <p:pic>
              <p:nvPicPr>
                <p:cNvPr id="17" name="Picture 16" descr="A colorful cells in a dark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48A1757-9A45-09A2-347C-228463BB4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054" y="1091443"/>
                  <a:ext cx="2682602" cy="2682603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E0B0E73-D650-D782-470A-931599D0059B}"/>
                    </a:ext>
                  </a:extLst>
                </p:cNvPr>
                <p:cNvCxnSpPr/>
                <p:nvPr/>
              </p:nvCxnSpPr>
              <p:spPr>
                <a:xfrm>
                  <a:off x="137969" y="3660811"/>
                  <a:ext cx="27188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A colorful cells in a microscope&#10;&#10;Description automatically generated with medium confidence">
                <a:extLst>
                  <a:ext uri="{FF2B5EF4-FFF2-40B4-BE49-F238E27FC236}">
                    <a16:creationId xmlns:a16="http://schemas.microsoft.com/office/drawing/2014/main" id="{F60CC7C7-E681-D5C2-7B17-158F1FA3BB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77672" y="1110045"/>
                <a:ext cx="2663999" cy="266400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514DFB5-56F5-8501-1FBD-ADFCF10DC653}"/>
                  </a:ext>
                </a:extLst>
              </p:cNvPr>
              <p:cNvCxnSpPr/>
              <p:nvPr/>
            </p:nvCxnSpPr>
            <p:spPr>
              <a:xfrm>
                <a:off x="3350657" y="3661597"/>
                <a:ext cx="2628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 descr="A colorful cells on a black background&#10;&#10;Description automatically generated">
                <a:extLst>
                  <a:ext uri="{FF2B5EF4-FFF2-40B4-BE49-F238E27FC236}">
                    <a16:creationId xmlns:a16="http://schemas.microsoft.com/office/drawing/2014/main" id="{63839E76-C8F1-E6A4-A306-8BE508016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14656" y="1110045"/>
                <a:ext cx="2663998" cy="2664000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C9B594C-2C7B-F40B-64D5-8D6123028BDF}"/>
                  </a:ext>
                </a:extLst>
              </p:cNvPr>
              <p:cNvCxnSpPr/>
              <p:nvPr/>
            </p:nvCxnSpPr>
            <p:spPr>
              <a:xfrm>
                <a:off x="6106667" y="3661597"/>
                <a:ext cx="2628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EFAB2C-27D8-935E-EC72-F0CFE3853200}"/>
                  </a:ext>
                </a:extLst>
              </p:cNvPr>
              <p:cNvSpPr txBox="1"/>
              <p:nvPr/>
            </p:nvSpPr>
            <p:spPr>
              <a:xfrm>
                <a:off x="481641" y="2866435"/>
                <a:ext cx="800658" cy="707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700" b="1" dirty="0">
                    <a:solidFill>
                      <a:srgbClr val="3AFD03"/>
                    </a:solidFill>
                  </a:rPr>
                  <a:t>LEL</a:t>
                </a:r>
                <a:br>
                  <a:rPr lang="en-US" sz="700" b="1" dirty="0">
                    <a:solidFill>
                      <a:schemeClr val="bg1"/>
                    </a:solidFill>
                  </a:rPr>
                </a:br>
                <a:r>
                  <a:rPr lang="en-US" sz="700" b="1" dirty="0">
                    <a:solidFill>
                      <a:srgbClr val="D82404"/>
                    </a:solidFill>
                  </a:rPr>
                  <a:t>R18</a:t>
                </a:r>
                <a:br>
                  <a:rPr lang="en-US" sz="700" b="1" dirty="0">
                    <a:solidFill>
                      <a:schemeClr val="bg1"/>
                    </a:solidFill>
                  </a:rPr>
                </a:br>
                <a:r>
                  <a:rPr lang="en-US" sz="700" b="1" dirty="0">
                    <a:solidFill>
                      <a:srgbClr val="2D30FE"/>
                    </a:solidFill>
                  </a:rPr>
                  <a:t>DAPI</a:t>
                </a:r>
                <a:endParaRPr lang="en-GB" sz="500" b="1" dirty="0"/>
              </a:p>
            </p:txBody>
          </p:sp>
        </p:grpSp>
        <p:pic>
          <p:nvPicPr>
            <p:cNvPr id="19" name="Picture 18" descr="A colorful cells in a dar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810C89E-45C9-4AA1-46A5-C9A89EB7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2207" y="1975571"/>
              <a:ext cx="1001811" cy="10018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 descr="A colorful cells in a microscope&#10;&#10;Description automatically generated with medium confidence">
              <a:extLst>
                <a:ext uri="{FF2B5EF4-FFF2-40B4-BE49-F238E27FC236}">
                  <a16:creationId xmlns:a16="http://schemas.microsoft.com/office/drawing/2014/main" id="{50E6EE47-4A1C-A8EA-BE5A-9FB78B84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9923" y="1975571"/>
              <a:ext cx="1001808" cy="10018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1" name="Picture 20" descr="A colorful cells on a black background&#10;&#10;Description automatically generated">
              <a:extLst>
                <a:ext uri="{FF2B5EF4-FFF2-40B4-BE49-F238E27FC236}">
                  <a16:creationId xmlns:a16="http://schemas.microsoft.com/office/drawing/2014/main" id="{5F5196B1-7E56-1E7C-A0F6-CCB122868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0614" y="1975571"/>
              <a:ext cx="1001803" cy="10018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8600CD-8DB3-F090-4A4B-64DB64AE56F6}"/>
                </a:ext>
              </a:extLst>
            </p:cNvPr>
            <p:cNvSpPr/>
            <p:nvPr/>
          </p:nvSpPr>
          <p:spPr>
            <a:xfrm>
              <a:off x="2071076" y="4957485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21BCAE-0AAB-E0D6-399E-E78CF080BC44}"/>
                </a:ext>
              </a:extLst>
            </p:cNvPr>
            <p:cNvSpPr/>
            <p:nvPr/>
          </p:nvSpPr>
          <p:spPr>
            <a:xfrm>
              <a:off x="4561898" y="3346949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0E3BE1-075F-F743-99D5-DEDCC3BFB8BD}"/>
                </a:ext>
              </a:extLst>
            </p:cNvPr>
            <p:cNvSpPr/>
            <p:nvPr/>
          </p:nvSpPr>
          <p:spPr>
            <a:xfrm>
              <a:off x="8731399" y="2573354"/>
              <a:ext cx="367570" cy="36757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B144FFE-CEB0-DCC2-6653-605627FDC7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65" y="3467729"/>
            <a:ext cx="2554641" cy="2692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566FDC-1F97-BB9A-AB2E-D2C6949D40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3" t="11998" r="27998"/>
          <a:stretch/>
        </p:blipFill>
        <p:spPr>
          <a:xfrm>
            <a:off x="6483044" y="2211078"/>
            <a:ext cx="4920803" cy="37743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B65CCC-5BAE-52CF-ABCA-EAA9077B017B}"/>
              </a:ext>
            </a:extLst>
          </p:cNvPr>
          <p:cNvSpPr txBox="1"/>
          <p:nvPr/>
        </p:nvSpPr>
        <p:spPr>
          <a:xfrm>
            <a:off x="9399530" y="1890019"/>
            <a:ext cx="1996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r² = 0.8342</a:t>
            </a:r>
          </a:p>
          <a:p>
            <a:r>
              <a:rPr lang="en-GB" i="1" dirty="0">
                <a:cs typeface="Calibri" panose="020F0502020204030204" pitchFamily="34" charset="0"/>
              </a:rPr>
              <a:t>P</a:t>
            </a:r>
            <a:r>
              <a:rPr lang="en-GB" dirty="0">
                <a:cs typeface="Calibri" panose="020F0502020204030204" pitchFamily="34" charset="0"/>
              </a:rPr>
              <a:t>-value = </a:t>
            </a:r>
            <a:r>
              <a:rPr lang="en-GB" b="1" dirty="0">
                <a:cs typeface="Calibri" panose="020F0502020204030204" pitchFamily="34" charset="0"/>
              </a:rPr>
              <a:t>&lt; 0.0001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B979E1-BD8B-EA80-E45E-F2B809432E0F}"/>
              </a:ext>
            </a:extLst>
          </p:cNvPr>
          <p:cNvGrpSpPr>
            <a:grpSpLocks noChangeAspect="1"/>
          </p:cNvGrpSpPr>
          <p:nvPr/>
        </p:nvGrpSpPr>
        <p:grpSpPr>
          <a:xfrm>
            <a:off x="5380634" y="5305753"/>
            <a:ext cx="3138682" cy="1015663"/>
            <a:chOff x="4603821" y="4772367"/>
            <a:chExt cx="3660923" cy="118465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684B0B-E149-5F6C-9319-FDDCC5B68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1458" t="30436" r="25139" b="34845"/>
            <a:stretch/>
          </p:blipFill>
          <p:spPr>
            <a:xfrm>
              <a:off x="4603821" y="4821950"/>
              <a:ext cx="193412" cy="10917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41B3DD-9611-795E-B0BD-E01480388379}"/>
                </a:ext>
              </a:extLst>
            </p:cNvPr>
            <p:cNvSpPr txBox="1"/>
            <p:nvPr/>
          </p:nvSpPr>
          <p:spPr>
            <a:xfrm>
              <a:off x="4765772" y="4772367"/>
              <a:ext cx="3498972" cy="1184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Remission</a:t>
              </a:r>
              <a:r>
                <a:rPr lang="en-US" sz="1200" dirty="0">
                  <a:cs typeface="Calibri" panose="020F0502020204030204" pitchFamily="34" charset="0"/>
                </a:rPr>
                <a:t> + Vehicle</a:t>
              </a:r>
            </a:p>
            <a:p>
              <a:r>
                <a:rPr lang="en-US" sz="1200" dirty="0">
                  <a:cs typeface="Calibri" panose="020F0502020204030204" pitchFamily="34" charset="0"/>
                </a:rPr>
                <a:t>Relapse + Vehicle</a:t>
              </a:r>
            </a:p>
            <a:p>
              <a:r>
                <a:rPr lang="en-US" sz="1200" dirty="0">
                  <a:cs typeface="Calibri" panose="020F0502020204030204" pitchFamily="34" charset="0"/>
                </a:rPr>
                <a:t>Relapse + </a:t>
              </a:r>
              <a:r>
                <a:rPr lang="en-US" sz="1200" dirty="0" err="1">
                  <a:solidFill>
                    <a:srgbClr val="F71480"/>
                  </a:solidFill>
                  <a:cs typeface="Calibri" panose="020F0502020204030204" pitchFamily="34" charset="0"/>
                </a:rPr>
                <a:t>Sparsentan</a:t>
              </a:r>
              <a:r>
                <a:rPr lang="en-US" sz="1200" dirty="0">
                  <a:cs typeface="Calibri" panose="020F0502020204030204" pitchFamily="34" charset="0"/>
                </a:rPr>
                <a:t> (10 </a:t>
              </a:r>
              <a:r>
                <a:rPr lang="en-US" sz="1200" dirty="0">
                  <a:ea typeface="Calibri" panose="020F0502020204030204" pitchFamily="34" charset="0"/>
                  <a:cs typeface="Calibri" panose="020F0502020204030204" pitchFamily="34" charset="0"/>
                </a:rPr>
                <a:t>µM</a:t>
              </a:r>
              <a:r>
                <a:rPr lang="en-US" sz="1200" dirty="0">
                  <a:cs typeface="Calibri" panose="020F0502020204030204" pitchFamily="34" charset="0"/>
                </a:rPr>
                <a:t>)</a:t>
              </a:r>
            </a:p>
            <a:p>
              <a:r>
                <a:rPr lang="en-US" sz="1200" dirty="0">
                  <a:cs typeface="Calibri" panose="020F0502020204030204" pitchFamily="34" charset="0"/>
                </a:rPr>
                <a:t>Relapse + </a:t>
              </a:r>
              <a:r>
                <a:rPr lang="en-US" sz="1200" dirty="0" err="1">
                  <a:solidFill>
                    <a:srgbClr val="F71480"/>
                  </a:solidFill>
                  <a:cs typeface="Calibri" panose="020F0502020204030204" pitchFamily="34" charset="0"/>
                </a:rPr>
                <a:t>Sparsentan</a:t>
              </a:r>
              <a:r>
                <a:rPr lang="en-US" sz="1200" dirty="0">
                  <a:cs typeface="Calibri" panose="020F0502020204030204" pitchFamily="34" charset="0"/>
                </a:rPr>
                <a:t> (1 </a:t>
              </a:r>
              <a:r>
                <a:rPr lang="en-US" sz="1200" dirty="0">
                  <a:ea typeface="Calibri" panose="020F0502020204030204" pitchFamily="34" charset="0"/>
                  <a:cs typeface="Calibri" panose="020F0502020204030204" pitchFamily="34" charset="0"/>
                </a:rPr>
                <a:t>µM</a:t>
              </a:r>
              <a:r>
                <a:rPr lang="en-US" sz="1200" dirty="0">
                  <a:cs typeface="Calibri" panose="020F0502020204030204" pitchFamily="34" charset="0"/>
                </a:rPr>
                <a:t>)</a:t>
              </a:r>
            </a:p>
            <a:p>
              <a:r>
                <a:rPr lang="en-US" sz="1200" dirty="0">
                  <a:cs typeface="Calibri" panose="020F0502020204030204" pitchFamily="34" charset="0"/>
                </a:rPr>
                <a:t>Relapse + </a:t>
              </a:r>
              <a:r>
                <a:rPr lang="en-US" sz="1200" dirty="0" err="1">
                  <a:solidFill>
                    <a:srgbClr val="F71480"/>
                  </a:solidFill>
                  <a:cs typeface="Calibri" panose="020F0502020204030204" pitchFamily="34" charset="0"/>
                </a:rPr>
                <a:t>Sparsentan</a:t>
              </a:r>
              <a:r>
                <a:rPr lang="en-US" sz="1200" dirty="0">
                  <a:cs typeface="Calibri" panose="020F0502020204030204" pitchFamily="34" charset="0"/>
                </a:rPr>
                <a:t> (0.1 </a:t>
              </a:r>
              <a:r>
                <a:rPr lang="en-US" sz="1200" dirty="0">
                  <a:ea typeface="Calibri" panose="020F0502020204030204" pitchFamily="34" charset="0"/>
                  <a:cs typeface="Calibri" panose="020F0502020204030204" pitchFamily="34" charset="0"/>
                </a:rPr>
                <a:t>µM</a:t>
              </a:r>
              <a:r>
                <a:rPr lang="en-US" sz="1200" dirty="0"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4F4BB2-096D-55EA-6D4A-01B129A3A19B}"/>
              </a:ext>
            </a:extLst>
          </p:cNvPr>
          <p:cNvSpPr txBox="1"/>
          <p:nvPr/>
        </p:nvSpPr>
        <p:spPr>
          <a:xfrm>
            <a:off x="854498" y="1575273"/>
            <a:ext cx="14802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Remission</a:t>
            </a:r>
            <a:r>
              <a:rPr lang="en-US" sz="1000" b="1" dirty="0">
                <a:ea typeface="Tahoma" panose="020B0604030504040204" pitchFamily="34" charset="0"/>
                <a:cs typeface="Tahoma" panose="020B0604030504040204" pitchFamily="34" charset="0"/>
              </a:rPr>
              <a:t> + Vehicle</a:t>
            </a:r>
            <a:endParaRPr lang="en-GB" sz="6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E4416-55AE-6FE8-EBBB-9EA5A3B991AE}"/>
              </a:ext>
            </a:extLst>
          </p:cNvPr>
          <p:cNvSpPr txBox="1"/>
          <p:nvPr/>
        </p:nvSpPr>
        <p:spPr>
          <a:xfrm>
            <a:off x="2462496" y="1575273"/>
            <a:ext cx="14802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ea typeface="Tahoma" panose="020B0604030504040204" pitchFamily="34" charset="0"/>
                <a:cs typeface="Tahoma" panose="020B0604030504040204" pitchFamily="34" charset="0"/>
              </a:rPr>
              <a:t>Relapse + Vehicle</a:t>
            </a:r>
            <a:endParaRPr lang="en-GB" sz="6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760D05-0361-21D4-73E3-A7AA7CBC0F8C}"/>
              </a:ext>
            </a:extLst>
          </p:cNvPr>
          <p:cNvSpPr txBox="1"/>
          <p:nvPr/>
        </p:nvSpPr>
        <p:spPr>
          <a:xfrm>
            <a:off x="3856613" y="1562469"/>
            <a:ext cx="19080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ea typeface="Tahoma" panose="020B0604030504040204" pitchFamily="34" charset="0"/>
                <a:cs typeface="Tahoma" panose="020B0604030504040204" pitchFamily="34" charset="0"/>
              </a:rPr>
              <a:t>Relapse + </a:t>
            </a:r>
            <a:r>
              <a:rPr lang="en-US" sz="1000" b="1" dirty="0" err="1">
                <a:solidFill>
                  <a:srgbClr val="F7148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Sparsentan</a:t>
            </a:r>
            <a:r>
              <a:rPr lang="en-US" sz="1000" b="1" dirty="0">
                <a:ea typeface="Tahoma" panose="020B0604030504040204" pitchFamily="34" charset="0"/>
                <a:cs typeface="Tahoma" panose="020B0604030504040204" pitchFamily="34" charset="0"/>
              </a:rPr>
              <a:t> (10 </a:t>
            </a:r>
            <a:r>
              <a:rPr lang="en-GB" sz="1000" b="1" dirty="0">
                <a:ea typeface="Tahoma" panose="020B0604030504040204" pitchFamily="34" charset="0"/>
                <a:cs typeface="Tahoma" panose="020B0604030504040204" pitchFamily="34" charset="0"/>
              </a:rPr>
              <a:t>µ</a:t>
            </a:r>
            <a:r>
              <a:rPr lang="en-US" sz="1000" b="1" dirty="0">
                <a:ea typeface="Tahoma" panose="020B0604030504040204" pitchFamily="34" charset="0"/>
                <a:cs typeface="Tahoma" panose="020B0604030504040204" pitchFamily="34" charset="0"/>
              </a:rPr>
              <a:t>M)</a:t>
            </a:r>
            <a:endParaRPr lang="en-GB" sz="6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5B81A8-976A-B6CB-84B0-597E8F244A93}"/>
              </a:ext>
            </a:extLst>
          </p:cNvPr>
          <p:cNvSpPr/>
          <p:nvPr/>
        </p:nvSpPr>
        <p:spPr>
          <a:xfrm>
            <a:off x="2619511" y="3560660"/>
            <a:ext cx="347527" cy="211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896C87-356E-61B9-2088-017AD5CB4FC1}"/>
              </a:ext>
            </a:extLst>
          </p:cNvPr>
          <p:cNvSpPr txBox="1"/>
          <p:nvPr/>
        </p:nvSpPr>
        <p:spPr>
          <a:xfrm>
            <a:off x="2603767" y="3506530"/>
            <a:ext cx="2890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Peak-to-Peak  →  </a:t>
            </a:r>
            <a:r>
              <a:rPr lang="en-US" sz="1600" b="1" dirty="0" err="1"/>
              <a:t>Glx</a:t>
            </a:r>
            <a:r>
              <a:rPr lang="en-US" sz="1600" b="1" dirty="0"/>
              <a:t> thickness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16E304-D0F6-C6B6-2ECC-A2D0D8DA8418}"/>
              </a:ext>
            </a:extLst>
          </p:cNvPr>
          <p:cNvSpPr txBox="1"/>
          <p:nvPr/>
        </p:nvSpPr>
        <p:spPr>
          <a:xfrm>
            <a:off x="3428242" y="4632728"/>
            <a:ext cx="2402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AFD03"/>
                </a:solidFill>
              </a:rPr>
              <a:t>Green – </a:t>
            </a:r>
            <a:r>
              <a:rPr lang="en-US" sz="1400" b="1" dirty="0" err="1">
                <a:solidFill>
                  <a:srgbClr val="3AFD03"/>
                </a:solidFill>
              </a:rPr>
              <a:t>eGlx</a:t>
            </a:r>
            <a:endParaRPr lang="en-US" sz="1400" b="1" dirty="0">
              <a:solidFill>
                <a:srgbClr val="3AFD03"/>
              </a:solidFill>
            </a:endParaRPr>
          </a:p>
          <a:p>
            <a:r>
              <a:rPr lang="en-US" sz="1400" b="1" dirty="0">
                <a:solidFill>
                  <a:srgbClr val="D82404"/>
                </a:solidFill>
              </a:rPr>
              <a:t>Red - cell membrane</a:t>
            </a:r>
            <a:endParaRPr lang="en-US" sz="1400" b="1" dirty="0">
              <a:solidFill>
                <a:srgbClr val="3AFD0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61D9B-5FCF-A7DD-4084-CF480E71C71B}"/>
              </a:ext>
            </a:extLst>
          </p:cNvPr>
          <p:cNvSpPr txBox="1"/>
          <p:nvPr/>
        </p:nvSpPr>
        <p:spPr>
          <a:xfrm>
            <a:off x="6021380" y="3062072"/>
            <a:ext cx="461665" cy="1220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en-US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(cm/s)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41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56761714-CC84-DF48-F279-FEA3176F75F1}"/>
              </a:ext>
            </a:extLst>
          </p:cNvPr>
          <p:cNvGrpSpPr/>
          <p:nvPr/>
        </p:nvGrpSpPr>
        <p:grpSpPr>
          <a:xfrm>
            <a:off x="6132473" y="1673614"/>
            <a:ext cx="5829677" cy="4463865"/>
            <a:chOff x="5757720" y="1403793"/>
            <a:chExt cx="5829677" cy="446386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F0306D8-5375-09DF-471C-AE48F93D4F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57720" y="2581744"/>
              <a:ext cx="3885923" cy="3285914"/>
              <a:chOff x="7927545" y="2951744"/>
              <a:chExt cx="3885923" cy="328591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86AD2E2-3FA1-0207-CE06-0CE5F8690E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27545" y="2951744"/>
                <a:ext cx="3885923" cy="3285914"/>
                <a:chOff x="5969607" y="1733549"/>
                <a:chExt cx="2818884" cy="2383631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0BF005C-1BE6-E3B7-7CF7-29A69530AB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69607" y="1733549"/>
                  <a:ext cx="2818884" cy="2383631"/>
                </a:xfrm>
                <a:prstGeom prst="rect">
                  <a:avLst/>
                </a:prstGeom>
              </p:spPr>
            </p:pic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6DEB98D-6E84-075E-265B-A2689FB9C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1626" y="3319661"/>
                  <a:ext cx="95562" cy="16074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Arrow: Up-Down 22">
                <a:extLst>
                  <a:ext uri="{FF2B5EF4-FFF2-40B4-BE49-F238E27FC236}">
                    <a16:creationId xmlns:a16="http://schemas.microsoft.com/office/drawing/2014/main" id="{B75734FE-D23E-0CB3-C2D8-A34347C29E59}"/>
                  </a:ext>
                </a:extLst>
              </p:cNvPr>
              <p:cNvSpPr/>
              <p:nvPr/>
            </p:nvSpPr>
            <p:spPr>
              <a:xfrm rot="4155081">
                <a:off x="10800541" y="4009715"/>
                <a:ext cx="186200" cy="663535"/>
              </a:xfrm>
              <a:prstGeom prst="upDownArrow">
                <a:avLst/>
              </a:prstGeom>
              <a:solidFill>
                <a:srgbClr val="1EC0A1"/>
              </a:solidFill>
              <a:ln>
                <a:solidFill>
                  <a:srgbClr val="1589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FD836F5-1285-DF73-ECB6-33D9BC76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4577" y="2467131"/>
              <a:ext cx="236716" cy="252000"/>
            </a:xfrm>
            <a:custGeom>
              <a:avLst/>
              <a:gdLst>
                <a:gd name="connsiteX0" fmla="*/ 1162375 w 1558650"/>
                <a:gd name="connsiteY0" fmla="*/ 309731 h 1659291"/>
                <a:gd name="connsiteX1" fmla="*/ 1248100 w 1558650"/>
                <a:gd name="connsiteY1" fmla="*/ 257343 h 1659291"/>
                <a:gd name="connsiteX2" fmla="*/ 1343350 w 1558650"/>
                <a:gd name="connsiteY2" fmla="*/ 238293 h 1659291"/>
                <a:gd name="connsiteX3" fmla="*/ 1424312 w 1558650"/>
                <a:gd name="connsiteY3" fmla="*/ 257343 h 1659291"/>
                <a:gd name="connsiteX4" fmla="*/ 1519562 w 1558650"/>
                <a:gd name="connsiteY4" fmla="*/ 319256 h 1659291"/>
                <a:gd name="connsiteX5" fmla="*/ 1552900 w 1558650"/>
                <a:gd name="connsiteY5" fmla="*/ 404981 h 1659291"/>
                <a:gd name="connsiteX6" fmla="*/ 1552900 w 1558650"/>
                <a:gd name="connsiteY6" fmla="*/ 524043 h 1659291"/>
                <a:gd name="connsiteX7" fmla="*/ 1495750 w 1558650"/>
                <a:gd name="connsiteY7" fmla="*/ 700256 h 1659291"/>
                <a:gd name="connsiteX8" fmla="*/ 1381450 w 1558650"/>
                <a:gd name="connsiteY8" fmla="*/ 881231 h 1659291"/>
                <a:gd name="connsiteX9" fmla="*/ 1257625 w 1558650"/>
                <a:gd name="connsiteY9" fmla="*/ 1019343 h 1659291"/>
                <a:gd name="connsiteX10" fmla="*/ 1109987 w 1558650"/>
                <a:gd name="connsiteY10" fmla="*/ 1128881 h 1659291"/>
                <a:gd name="connsiteX11" fmla="*/ 981400 w 1558650"/>
                <a:gd name="connsiteY11" fmla="*/ 1214606 h 1659291"/>
                <a:gd name="connsiteX12" fmla="*/ 905200 w 1558650"/>
                <a:gd name="connsiteY12" fmla="*/ 1252706 h 1659291"/>
                <a:gd name="connsiteX13" fmla="*/ 838525 w 1558650"/>
                <a:gd name="connsiteY13" fmla="*/ 1300331 h 1659291"/>
                <a:gd name="connsiteX14" fmla="*/ 781375 w 1558650"/>
                <a:gd name="connsiteY14" fmla="*/ 1357481 h 1659291"/>
                <a:gd name="connsiteX15" fmla="*/ 724225 w 1558650"/>
                <a:gd name="connsiteY15" fmla="*/ 1433681 h 1659291"/>
                <a:gd name="connsiteX16" fmla="*/ 662312 w 1558650"/>
                <a:gd name="connsiteY16" fmla="*/ 1509881 h 1659291"/>
                <a:gd name="connsiteX17" fmla="*/ 619450 w 1558650"/>
                <a:gd name="connsiteY17" fmla="*/ 1571793 h 1659291"/>
                <a:gd name="connsiteX18" fmla="*/ 519437 w 1558650"/>
                <a:gd name="connsiteY18" fmla="*/ 1628943 h 1659291"/>
                <a:gd name="connsiteX19" fmla="*/ 428950 w 1558650"/>
                <a:gd name="connsiteY19" fmla="*/ 1657518 h 1659291"/>
                <a:gd name="connsiteX20" fmla="*/ 367037 w 1558650"/>
                <a:gd name="connsiteY20" fmla="*/ 1652756 h 1659291"/>
                <a:gd name="connsiteX21" fmla="*/ 309887 w 1558650"/>
                <a:gd name="connsiteY21" fmla="*/ 1624181 h 1659291"/>
                <a:gd name="connsiteX22" fmla="*/ 238450 w 1558650"/>
                <a:gd name="connsiteY22" fmla="*/ 1547981 h 1659291"/>
                <a:gd name="connsiteX23" fmla="*/ 252737 w 1558650"/>
                <a:gd name="connsiteY23" fmla="*/ 1443206 h 1659291"/>
                <a:gd name="connsiteX24" fmla="*/ 252737 w 1558650"/>
                <a:gd name="connsiteY24" fmla="*/ 1352718 h 1659291"/>
                <a:gd name="connsiteX25" fmla="*/ 219400 w 1558650"/>
                <a:gd name="connsiteY25" fmla="*/ 1271756 h 1659291"/>
                <a:gd name="connsiteX26" fmla="*/ 181300 w 1558650"/>
                <a:gd name="connsiteY26" fmla="*/ 1157456 h 1659291"/>
                <a:gd name="connsiteX27" fmla="*/ 133675 w 1558650"/>
                <a:gd name="connsiteY27" fmla="*/ 1071731 h 1659291"/>
                <a:gd name="connsiteX28" fmla="*/ 62237 w 1558650"/>
                <a:gd name="connsiteY28" fmla="*/ 933618 h 1659291"/>
                <a:gd name="connsiteX29" fmla="*/ 19375 w 1558650"/>
                <a:gd name="connsiteY29" fmla="*/ 781218 h 1659291"/>
                <a:gd name="connsiteX30" fmla="*/ 325 w 1558650"/>
                <a:gd name="connsiteY30" fmla="*/ 533568 h 1659291"/>
                <a:gd name="connsiteX31" fmla="*/ 33662 w 1558650"/>
                <a:gd name="connsiteY31" fmla="*/ 309731 h 1659291"/>
                <a:gd name="connsiteX32" fmla="*/ 90812 w 1558650"/>
                <a:gd name="connsiteY32" fmla="*/ 143043 h 1659291"/>
                <a:gd name="connsiteX33" fmla="*/ 143200 w 1558650"/>
                <a:gd name="connsiteY33" fmla="*/ 76368 h 1659291"/>
                <a:gd name="connsiteX34" fmla="*/ 214637 w 1558650"/>
                <a:gd name="connsiteY34" fmla="*/ 19218 h 1659291"/>
                <a:gd name="connsiteX35" fmla="*/ 309887 w 1558650"/>
                <a:gd name="connsiteY35" fmla="*/ 168 h 1659291"/>
                <a:gd name="connsiteX36" fmla="*/ 395612 w 1558650"/>
                <a:gd name="connsiteY36" fmla="*/ 14456 h 1659291"/>
                <a:gd name="connsiteX37" fmla="*/ 443237 w 1558650"/>
                <a:gd name="connsiteY37" fmla="*/ 81131 h 1659291"/>
                <a:gd name="connsiteX38" fmla="*/ 467050 w 1558650"/>
                <a:gd name="connsiteY38" fmla="*/ 152568 h 1659291"/>
                <a:gd name="connsiteX39" fmla="*/ 471812 w 1558650"/>
                <a:gd name="connsiteY39" fmla="*/ 243056 h 1659291"/>
                <a:gd name="connsiteX40" fmla="*/ 443237 w 1558650"/>
                <a:gd name="connsiteY40" fmla="*/ 338306 h 1659291"/>
                <a:gd name="connsiteX41" fmla="*/ 405137 w 1558650"/>
                <a:gd name="connsiteY41" fmla="*/ 424031 h 1659291"/>
                <a:gd name="connsiteX42" fmla="*/ 395612 w 1558650"/>
                <a:gd name="connsiteY42" fmla="*/ 495468 h 1659291"/>
                <a:gd name="connsiteX43" fmla="*/ 390850 w 1558650"/>
                <a:gd name="connsiteY43" fmla="*/ 585956 h 1659291"/>
                <a:gd name="connsiteX44" fmla="*/ 400375 w 1558650"/>
                <a:gd name="connsiteY44" fmla="*/ 647868 h 1659291"/>
                <a:gd name="connsiteX45" fmla="*/ 438475 w 1558650"/>
                <a:gd name="connsiteY45" fmla="*/ 752643 h 1659291"/>
                <a:gd name="connsiteX46" fmla="*/ 490862 w 1558650"/>
                <a:gd name="connsiteY46" fmla="*/ 819318 h 1659291"/>
                <a:gd name="connsiteX47" fmla="*/ 562300 w 1558650"/>
                <a:gd name="connsiteY47" fmla="*/ 871706 h 1659291"/>
                <a:gd name="connsiteX48" fmla="*/ 652787 w 1558650"/>
                <a:gd name="connsiteY48" fmla="*/ 890756 h 1659291"/>
                <a:gd name="connsiteX49" fmla="*/ 757562 w 1558650"/>
                <a:gd name="connsiteY49" fmla="*/ 900281 h 1659291"/>
                <a:gd name="connsiteX50" fmla="*/ 852812 w 1558650"/>
                <a:gd name="connsiteY50" fmla="*/ 862181 h 1659291"/>
                <a:gd name="connsiteX51" fmla="*/ 971875 w 1558650"/>
                <a:gd name="connsiteY51" fmla="*/ 795506 h 1659291"/>
                <a:gd name="connsiteX52" fmla="*/ 1081412 w 1558650"/>
                <a:gd name="connsiteY52" fmla="*/ 633581 h 1659291"/>
                <a:gd name="connsiteX53" fmla="*/ 1133800 w 1558650"/>
                <a:gd name="connsiteY53" fmla="*/ 428793 h 1659291"/>
                <a:gd name="connsiteX54" fmla="*/ 1133800 w 1558650"/>
                <a:gd name="connsiteY54" fmla="*/ 376406 h 1659291"/>
                <a:gd name="connsiteX55" fmla="*/ 1162375 w 1558650"/>
                <a:gd name="connsiteY55" fmla="*/ 309731 h 165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58650" h="1659291">
                  <a:moveTo>
                    <a:pt x="1162375" y="309731"/>
                  </a:moveTo>
                  <a:cubicBezTo>
                    <a:pt x="1181425" y="289887"/>
                    <a:pt x="1217938" y="269249"/>
                    <a:pt x="1248100" y="257343"/>
                  </a:cubicBezTo>
                  <a:cubicBezTo>
                    <a:pt x="1278262" y="245437"/>
                    <a:pt x="1313981" y="238293"/>
                    <a:pt x="1343350" y="238293"/>
                  </a:cubicBezTo>
                  <a:cubicBezTo>
                    <a:pt x="1372719" y="238293"/>
                    <a:pt x="1394943" y="243849"/>
                    <a:pt x="1424312" y="257343"/>
                  </a:cubicBezTo>
                  <a:cubicBezTo>
                    <a:pt x="1453681" y="270837"/>
                    <a:pt x="1498131" y="294650"/>
                    <a:pt x="1519562" y="319256"/>
                  </a:cubicBezTo>
                  <a:cubicBezTo>
                    <a:pt x="1540993" y="343862"/>
                    <a:pt x="1547344" y="370850"/>
                    <a:pt x="1552900" y="404981"/>
                  </a:cubicBezTo>
                  <a:cubicBezTo>
                    <a:pt x="1558456" y="439112"/>
                    <a:pt x="1562425" y="474830"/>
                    <a:pt x="1552900" y="524043"/>
                  </a:cubicBezTo>
                  <a:cubicBezTo>
                    <a:pt x="1543375" y="573256"/>
                    <a:pt x="1524325" y="640725"/>
                    <a:pt x="1495750" y="700256"/>
                  </a:cubicBezTo>
                  <a:cubicBezTo>
                    <a:pt x="1467175" y="759787"/>
                    <a:pt x="1421138" y="828050"/>
                    <a:pt x="1381450" y="881231"/>
                  </a:cubicBezTo>
                  <a:cubicBezTo>
                    <a:pt x="1341763" y="934412"/>
                    <a:pt x="1302869" y="978068"/>
                    <a:pt x="1257625" y="1019343"/>
                  </a:cubicBezTo>
                  <a:cubicBezTo>
                    <a:pt x="1212381" y="1060618"/>
                    <a:pt x="1156024" y="1096337"/>
                    <a:pt x="1109987" y="1128881"/>
                  </a:cubicBezTo>
                  <a:cubicBezTo>
                    <a:pt x="1063950" y="1161425"/>
                    <a:pt x="1015531" y="1193969"/>
                    <a:pt x="981400" y="1214606"/>
                  </a:cubicBezTo>
                  <a:cubicBezTo>
                    <a:pt x="947269" y="1235243"/>
                    <a:pt x="929012" y="1238419"/>
                    <a:pt x="905200" y="1252706"/>
                  </a:cubicBezTo>
                  <a:cubicBezTo>
                    <a:pt x="881388" y="1266993"/>
                    <a:pt x="859162" y="1282869"/>
                    <a:pt x="838525" y="1300331"/>
                  </a:cubicBezTo>
                  <a:cubicBezTo>
                    <a:pt x="817888" y="1317793"/>
                    <a:pt x="800425" y="1335256"/>
                    <a:pt x="781375" y="1357481"/>
                  </a:cubicBezTo>
                  <a:cubicBezTo>
                    <a:pt x="762325" y="1379706"/>
                    <a:pt x="744069" y="1408281"/>
                    <a:pt x="724225" y="1433681"/>
                  </a:cubicBezTo>
                  <a:cubicBezTo>
                    <a:pt x="704381" y="1459081"/>
                    <a:pt x="679775" y="1486862"/>
                    <a:pt x="662312" y="1509881"/>
                  </a:cubicBezTo>
                  <a:cubicBezTo>
                    <a:pt x="644849" y="1532900"/>
                    <a:pt x="643262" y="1551949"/>
                    <a:pt x="619450" y="1571793"/>
                  </a:cubicBezTo>
                  <a:cubicBezTo>
                    <a:pt x="595638" y="1591637"/>
                    <a:pt x="551187" y="1614656"/>
                    <a:pt x="519437" y="1628943"/>
                  </a:cubicBezTo>
                  <a:cubicBezTo>
                    <a:pt x="487687" y="1643231"/>
                    <a:pt x="454350" y="1653549"/>
                    <a:pt x="428950" y="1657518"/>
                  </a:cubicBezTo>
                  <a:cubicBezTo>
                    <a:pt x="403550" y="1661487"/>
                    <a:pt x="386881" y="1658312"/>
                    <a:pt x="367037" y="1652756"/>
                  </a:cubicBezTo>
                  <a:cubicBezTo>
                    <a:pt x="347193" y="1647200"/>
                    <a:pt x="331318" y="1641644"/>
                    <a:pt x="309887" y="1624181"/>
                  </a:cubicBezTo>
                  <a:cubicBezTo>
                    <a:pt x="288456" y="1606718"/>
                    <a:pt x="247975" y="1578143"/>
                    <a:pt x="238450" y="1547981"/>
                  </a:cubicBezTo>
                  <a:cubicBezTo>
                    <a:pt x="228925" y="1517819"/>
                    <a:pt x="250356" y="1475750"/>
                    <a:pt x="252737" y="1443206"/>
                  </a:cubicBezTo>
                  <a:cubicBezTo>
                    <a:pt x="255118" y="1410662"/>
                    <a:pt x="258293" y="1381293"/>
                    <a:pt x="252737" y="1352718"/>
                  </a:cubicBezTo>
                  <a:cubicBezTo>
                    <a:pt x="247181" y="1324143"/>
                    <a:pt x="231306" y="1304300"/>
                    <a:pt x="219400" y="1271756"/>
                  </a:cubicBezTo>
                  <a:cubicBezTo>
                    <a:pt x="207494" y="1239212"/>
                    <a:pt x="195587" y="1190793"/>
                    <a:pt x="181300" y="1157456"/>
                  </a:cubicBezTo>
                  <a:cubicBezTo>
                    <a:pt x="167013" y="1124119"/>
                    <a:pt x="153519" y="1109037"/>
                    <a:pt x="133675" y="1071731"/>
                  </a:cubicBezTo>
                  <a:cubicBezTo>
                    <a:pt x="113831" y="1034425"/>
                    <a:pt x="81287" y="982037"/>
                    <a:pt x="62237" y="933618"/>
                  </a:cubicBezTo>
                  <a:cubicBezTo>
                    <a:pt x="43187" y="885199"/>
                    <a:pt x="29694" y="847893"/>
                    <a:pt x="19375" y="781218"/>
                  </a:cubicBezTo>
                  <a:cubicBezTo>
                    <a:pt x="9056" y="714543"/>
                    <a:pt x="-2056" y="612149"/>
                    <a:pt x="325" y="533568"/>
                  </a:cubicBezTo>
                  <a:cubicBezTo>
                    <a:pt x="2706" y="454987"/>
                    <a:pt x="18581" y="374818"/>
                    <a:pt x="33662" y="309731"/>
                  </a:cubicBezTo>
                  <a:cubicBezTo>
                    <a:pt x="48743" y="244644"/>
                    <a:pt x="72556" y="181937"/>
                    <a:pt x="90812" y="143043"/>
                  </a:cubicBezTo>
                  <a:cubicBezTo>
                    <a:pt x="109068" y="104149"/>
                    <a:pt x="122563" y="97005"/>
                    <a:pt x="143200" y="76368"/>
                  </a:cubicBezTo>
                  <a:cubicBezTo>
                    <a:pt x="163837" y="55731"/>
                    <a:pt x="186856" y="31918"/>
                    <a:pt x="214637" y="19218"/>
                  </a:cubicBezTo>
                  <a:cubicBezTo>
                    <a:pt x="242418" y="6518"/>
                    <a:pt x="279725" y="962"/>
                    <a:pt x="309887" y="168"/>
                  </a:cubicBezTo>
                  <a:cubicBezTo>
                    <a:pt x="340049" y="-626"/>
                    <a:pt x="373387" y="962"/>
                    <a:pt x="395612" y="14456"/>
                  </a:cubicBezTo>
                  <a:cubicBezTo>
                    <a:pt x="417837" y="27950"/>
                    <a:pt x="431331" y="58112"/>
                    <a:pt x="443237" y="81131"/>
                  </a:cubicBezTo>
                  <a:cubicBezTo>
                    <a:pt x="455143" y="104150"/>
                    <a:pt x="462288" y="125581"/>
                    <a:pt x="467050" y="152568"/>
                  </a:cubicBezTo>
                  <a:cubicBezTo>
                    <a:pt x="471812" y="179555"/>
                    <a:pt x="475781" y="212100"/>
                    <a:pt x="471812" y="243056"/>
                  </a:cubicBezTo>
                  <a:cubicBezTo>
                    <a:pt x="467843" y="274012"/>
                    <a:pt x="454349" y="308144"/>
                    <a:pt x="443237" y="338306"/>
                  </a:cubicBezTo>
                  <a:cubicBezTo>
                    <a:pt x="432125" y="368468"/>
                    <a:pt x="413074" y="397837"/>
                    <a:pt x="405137" y="424031"/>
                  </a:cubicBezTo>
                  <a:cubicBezTo>
                    <a:pt x="397200" y="450225"/>
                    <a:pt x="397993" y="468480"/>
                    <a:pt x="395612" y="495468"/>
                  </a:cubicBezTo>
                  <a:cubicBezTo>
                    <a:pt x="393231" y="522456"/>
                    <a:pt x="390056" y="560556"/>
                    <a:pt x="390850" y="585956"/>
                  </a:cubicBezTo>
                  <a:cubicBezTo>
                    <a:pt x="391644" y="611356"/>
                    <a:pt x="392437" y="620087"/>
                    <a:pt x="400375" y="647868"/>
                  </a:cubicBezTo>
                  <a:cubicBezTo>
                    <a:pt x="408313" y="675649"/>
                    <a:pt x="423394" y="724068"/>
                    <a:pt x="438475" y="752643"/>
                  </a:cubicBezTo>
                  <a:cubicBezTo>
                    <a:pt x="453556" y="781218"/>
                    <a:pt x="470224" y="799474"/>
                    <a:pt x="490862" y="819318"/>
                  </a:cubicBezTo>
                  <a:cubicBezTo>
                    <a:pt x="511500" y="839162"/>
                    <a:pt x="535313" y="859800"/>
                    <a:pt x="562300" y="871706"/>
                  </a:cubicBezTo>
                  <a:cubicBezTo>
                    <a:pt x="589287" y="883612"/>
                    <a:pt x="620243" y="885994"/>
                    <a:pt x="652787" y="890756"/>
                  </a:cubicBezTo>
                  <a:cubicBezTo>
                    <a:pt x="685331" y="895518"/>
                    <a:pt x="724225" y="905043"/>
                    <a:pt x="757562" y="900281"/>
                  </a:cubicBezTo>
                  <a:cubicBezTo>
                    <a:pt x="790899" y="895519"/>
                    <a:pt x="817093" y="879644"/>
                    <a:pt x="852812" y="862181"/>
                  </a:cubicBezTo>
                  <a:cubicBezTo>
                    <a:pt x="888531" y="844719"/>
                    <a:pt x="933775" y="833606"/>
                    <a:pt x="971875" y="795506"/>
                  </a:cubicBezTo>
                  <a:cubicBezTo>
                    <a:pt x="1009975" y="757406"/>
                    <a:pt x="1054425" y="694700"/>
                    <a:pt x="1081412" y="633581"/>
                  </a:cubicBezTo>
                  <a:cubicBezTo>
                    <a:pt x="1108399" y="572462"/>
                    <a:pt x="1125069" y="471655"/>
                    <a:pt x="1133800" y="428793"/>
                  </a:cubicBezTo>
                  <a:cubicBezTo>
                    <a:pt x="1142531" y="385931"/>
                    <a:pt x="1130625" y="391487"/>
                    <a:pt x="1133800" y="376406"/>
                  </a:cubicBezTo>
                  <a:cubicBezTo>
                    <a:pt x="1136975" y="361325"/>
                    <a:pt x="1143325" y="329575"/>
                    <a:pt x="1162375" y="3097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4B183">
                    <a:lumMod val="90000"/>
                    <a:lumOff val="10000"/>
                  </a:srgbClr>
                </a:gs>
                <a:gs pos="66000">
                  <a:srgbClr val="F4B183">
                    <a:lumMod val="90000"/>
                    <a:lumOff val="10000"/>
                  </a:srgbClr>
                </a:gs>
                <a:gs pos="100000">
                  <a:srgbClr val="F4B183"/>
                </a:gs>
              </a:gsLst>
              <a:lin ang="5400000" scaled="1"/>
            </a:gradFill>
            <a:ln>
              <a:solidFill>
                <a:srgbClr val="C55A1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04B01D3-B919-03A1-B83F-A3A974CC45A1}"/>
                </a:ext>
              </a:extLst>
            </p:cNvPr>
            <p:cNvSpPr>
              <a:spLocks noChangeAspect="1"/>
            </p:cNvSpPr>
            <p:nvPr/>
          </p:nvSpPr>
          <p:spPr>
            <a:xfrm rot="5625122" flipH="1">
              <a:off x="9591961" y="3401639"/>
              <a:ext cx="236715" cy="252000"/>
            </a:xfrm>
            <a:custGeom>
              <a:avLst/>
              <a:gdLst>
                <a:gd name="connsiteX0" fmla="*/ 1162375 w 1558650"/>
                <a:gd name="connsiteY0" fmla="*/ 309731 h 1659291"/>
                <a:gd name="connsiteX1" fmla="*/ 1248100 w 1558650"/>
                <a:gd name="connsiteY1" fmla="*/ 257343 h 1659291"/>
                <a:gd name="connsiteX2" fmla="*/ 1343350 w 1558650"/>
                <a:gd name="connsiteY2" fmla="*/ 238293 h 1659291"/>
                <a:gd name="connsiteX3" fmla="*/ 1424312 w 1558650"/>
                <a:gd name="connsiteY3" fmla="*/ 257343 h 1659291"/>
                <a:gd name="connsiteX4" fmla="*/ 1519562 w 1558650"/>
                <a:gd name="connsiteY4" fmla="*/ 319256 h 1659291"/>
                <a:gd name="connsiteX5" fmla="*/ 1552900 w 1558650"/>
                <a:gd name="connsiteY5" fmla="*/ 404981 h 1659291"/>
                <a:gd name="connsiteX6" fmla="*/ 1552900 w 1558650"/>
                <a:gd name="connsiteY6" fmla="*/ 524043 h 1659291"/>
                <a:gd name="connsiteX7" fmla="*/ 1495750 w 1558650"/>
                <a:gd name="connsiteY7" fmla="*/ 700256 h 1659291"/>
                <a:gd name="connsiteX8" fmla="*/ 1381450 w 1558650"/>
                <a:gd name="connsiteY8" fmla="*/ 881231 h 1659291"/>
                <a:gd name="connsiteX9" fmla="*/ 1257625 w 1558650"/>
                <a:gd name="connsiteY9" fmla="*/ 1019343 h 1659291"/>
                <a:gd name="connsiteX10" fmla="*/ 1109987 w 1558650"/>
                <a:gd name="connsiteY10" fmla="*/ 1128881 h 1659291"/>
                <a:gd name="connsiteX11" fmla="*/ 981400 w 1558650"/>
                <a:gd name="connsiteY11" fmla="*/ 1214606 h 1659291"/>
                <a:gd name="connsiteX12" fmla="*/ 905200 w 1558650"/>
                <a:gd name="connsiteY12" fmla="*/ 1252706 h 1659291"/>
                <a:gd name="connsiteX13" fmla="*/ 838525 w 1558650"/>
                <a:gd name="connsiteY13" fmla="*/ 1300331 h 1659291"/>
                <a:gd name="connsiteX14" fmla="*/ 781375 w 1558650"/>
                <a:gd name="connsiteY14" fmla="*/ 1357481 h 1659291"/>
                <a:gd name="connsiteX15" fmla="*/ 724225 w 1558650"/>
                <a:gd name="connsiteY15" fmla="*/ 1433681 h 1659291"/>
                <a:gd name="connsiteX16" fmla="*/ 662312 w 1558650"/>
                <a:gd name="connsiteY16" fmla="*/ 1509881 h 1659291"/>
                <a:gd name="connsiteX17" fmla="*/ 619450 w 1558650"/>
                <a:gd name="connsiteY17" fmla="*/ 1571793 h 1659291"/>
                <a:gd name="connsiteX18" fmla="*/ 519437 w 1558650"/>
                <a:gd name="connsiteY18" fmla="*/ 1628943 h 1659291"/>
                <a:gd name="connsiteX19" fmla="*/ 428950 w 1558650"/>
                <a:gd name="connsiteY19" fmla="*/ 1657518 h 1659291"/>
                <a:gd name="connsiteX20" fmla="*/ 367037 w 1558650"/>
                <a:gd name="connsiteY20" fmla="*/ 1652756 h 1659291"/>
                <a:gd name="connsiteX21" fmla="*/ 309887 w 1558650"/>
                <a:gd name="connsiteY21" fmla="*/ 1624181 h 1659291"/>
                <a:gd name="connsiteX22" fmla="*/ 238450 w 1558650"/>
                <a:gd name="connsiteY22" fmla="*/ 1547981 h 1659291"/>
                <a:gd name="connsiteX23" fmla="*/ 252737 w 1558650"/>
                <a:gd name="connsiteY23" fmla="*/ 1443206 h 1659291"/>
                <a:gd name="connsiteX24" fmla="*/ 252737 w 1558650"/>
                <a:gd name="connsiteY24" fmla="*/ 1352718 h 1659291"/>
                <a:gd name="connsiteX25" fmla="*/ 219400 w 1558650"/>
                <a:gd name="connsiteY25" fmla="*/ 1271756 h 1659291"/>
                <a:gd name="connsiteX26" fmla="*/ 181300 w 1558650"/>
                <a:gd name="connsiteY26" fmla="*/ 1157456 h 1659291"/>
                <a:gd name="connsiteX27" fmla="*/ 133675 w 1558650"/>
                <a:gd name="connsiteY27" fmla="*/ 1071731 h 1659291"/>
                <a:gd name="connsiteX28" fmla="*/ 62237 w 1558650"/>
                <a:gd name="connsiteY28" fmla="*/ 933618 h 1659291"/>
                <a:gd name="connsiteX29" fmla="*/ 19375 w 1558650"/>
                <a:gd name="connsiteY29" fmla="*/ 781218 h 1659291"/>
                <a:gd name="connsiteX30" fmla="*/ 325 w 1558650"/>
                <a:gd name="connsiteY30" fmla="*/ 533568 h 1659291"/>
                <a:gd name="connsiteX31" fmla="*/ 33662 w 1558650"/>
                <a:gd name="connsiteY31" fmla="*/ 309731 h 1659291"/>
                <a:gd name="connsiteX32" fmla="*/ 90812 w 1558650"/>
                <a:gd name="connsiteY32" fmla="*/ 143043 h 1659291"/>
                <a:gd name="connsiteX33" fmla="*/ 143200 w 1558650"/>
                <a:gd name="connsiteY33" fmla="*/ 76368 h 1659291"/>
                <a:gd name="connsiteX34" fmla="*/ 214637 w 1558650"/>
                <a:gd name="connsiteY34" fmla="*/ 19218 h 1659291"/>
                <a:gd name="connsiteX35" fmla="*/ 309887 w 1558650"/>
                <a:gd name="connsiteY35" fmla="*/ 168 h 1659291"/>
                <a:gd name="connsiteX36" fmla="*/ 395612 w 1558650"/>
                <a:gd name="connsiteY36" fmla="*/ 14456 h 1659291"/>
                <a:gd name="connsiteX37" fmla="*/ 443237 w 1558650"/>
                <a:gd name="connsiteY37" fmla="*/ 81131 h 1659291"/>
                <a:gd name="connsiteX38" fmla="*/ 467050 w 1558650"/>
                <a:gd name="connsiteY38" fmla="*/ 152568 h 1659291"/>
                <a:gd name="connsiteX39" fmla="*/ 471812 w 1558650"/>
                <a:gd name="connsiteY39" fmla="*/ 243056 h 1659291"/>
                <a:gd name="connsiteX40" fmla="*/ 443237 w 1558650"/>
                <a:gd name="connsiteY40" fmla="*/ 338306 h 1659291"/>
                <a:gd name="connsiteX41" fmla="*/ 405137 w 1558650"/>
                <a:gd name="connsiteY41" fmla="*/ 424031 h 1659291"/>
                <a:gd name="connsiteX42" fmla="*/ 395612 w 1558650"/>
                <a:gd name="connsiteY42" fmla="*/ 495468 h 1659291"/>
                <a:gd name="connsiteX43" fmla="*/ 390850 w 1558650"/>
                <a:gd name="connsiteY43" fmla="*/ 585956 h 1659291"/>
                <a:gd name="connsiteX44" fmla="*/ 400375 w 1558650"/>
                <a:gd name="connsiteY44" fmla="*/ 647868 h 1659291"/>
                <a:gd name="connsiteX45" fmla="*/ 438475 w 1558650"/>
                <a:gd name="connsiteY45" fmla="*/ 752643 h 1659291"/>
                <a:gd name="connsiteX46" fmla="*/ 490862 w 1558650"/>
                <a:gd name="connsiteY46" fmla="*/ 819318 h 1659291"/>
                <a:gd name="connsiteX47" fmla="*/ 562300 w 1558650"/>
                <a:gd name="connsiteY47" fmla="*/ 871706 h 1659291"/>
                <a:gd name="connsiteX48" fmla="*/ 652787 w 1558650"/>
                <a:gd name="connsiteY48" fmla="*/ 890756 h 1659291"/>
                <a:gd name="connsiteX49" fmla="*/ 757562 w 1558650"/>
                <a:gd name="connsiteY49" fmla="*/ 900281 h 1659291"/>
                <a:gd name="connsiteX50" fmla="*/ 852812 w 1558650"/>
                <a:gd name="connsiteY50" fmla="*/ 862181 h 1659291"/>
                <a:gd name="connsiteX51" fmla="*/ 971875 w 1558650"/>
                <a:gd name="connsiteY51" fmla="*/ 795506 h 1659291"/>
                <a:gd name="connsiteX52" fmla="*/ 1081412 w 1558650"/>
                <a:gd name="connsiteY52" fmla="*/ 633581 h 1659291"/>
                <a:gd name="connsiteX53" fmla="*/ 1133800 w 1558650"/>
                <a:gd name="connsiteY53" fmla="*/ 428793 h 1659291"/>
                <a:gd name="connsiteX54" fmla="*/ 1133800 w 1558650"/>
                <a:gd name="connsiteY54" fmla="*/ 376406 h 1659291"/>
                <a:gd name="connsiteX55" fmla="*/ 1162375 w 1558650"/>
                <a:gd name="connsiteY55" fmla="*/ 309731 h 165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58650" h="1659291">
                  <a:moveTo>
                    <a:pt x="1162375" y="309731"/>
                  </a:moveTo>
                  <a:cubicBezTo>
                    <a:pt x="1181425" y="289887"/>
                    <a:pt x="1217938" y="269249"/>
                    <a:pt x="1248100" y="257343"/>
                  </a:cubicBezTo>
                  <a:cubicBezTo>
                    <a:pt x="1278262" y="245437"/>
                    <a:pt x="1313981" y="238293"/>
                    <a:pt x="1343350" y="238293"/>
                  </a:cubicBezTo>
                  <a:cubicBezTo>
                    <a:pt x="1372719" y="238293"/>
                    <a:pt x="1394943" y="243849"/>
                    <a:pt x="1424312" y="257343"/>
                  </a:cubicBezTo>
                  <a:cubicBezTo>
                    <a:pt x="1453681" y="270837"/>
                    <a:pt x="1498131" y="294650"/>
                    <a:pt x="1519562" y="319256"/>
                  </a:cubicBezTo>
                  <a:cubicBezTo>
                    <a:pt x="1540993" y="343862"/>
                    <a:pt x="1547344" y="370850"/>
                    <a:pt x="1552900" y="404981"/>
                  </a:cubicBezTo>
                  <a:cubicBezTo>
                    <a:pt x="1558456" y="439112"/>
                    <a:pt x="1562425" y="474830"/>
                    <a:pt x="1552900" y="524043"/>
                  </a:cubicBezTo>
                  <a:cubicBezTo>
                    <a:pt x="1543375" y="573256"/>
                    <a:pt x="1524325" y="640725"/>
                    <a:pt x="1495750" y="700256"/>
                  </a:cubicBezTo>
                  <a:cubicBezTo>
                    <a:pt x="1467175" y="759787"/>
                    <a:pt x="1421138" y="828050"/>
                    <a:pt x="1381450" y="881231"/>
                  </a:cubicBezTo>
                  <a:cubicBezTo>
                    <a:pt x="1341763" y="934412"/>
                    <a:pt x="1302869" y="978068"/>
                    <a:pt x="1257625" y="1019343"/>
                  </a:cubicBezTo>
                  <a:cubicBezTo>
                    <a:pt x="1212381" y="1060618"/>
                    <a:pt x="1156024" y="1096337"/>
                    <a:pt x="1109987" y="1128881"/>
                  </a:cubicBezTo>
                  <a:cubicBezTo>
                    <a:pt x="1063950" y="1161425"/>
                    <a:pt x="1015531" y="1193969"/>
                    <a:pt x="981400" y="1214606"/>
                  </a:cubicBezTo>
                  <a:cubicBezTo>
                    <a:pt x="947269" y="1235243"/>
                    <a:pt x="929012" y="1238419"/>
                    <a:pt x="905200" y="1252706"/>
                  </a:cubicBezTo>
                  <a:cubicBezTo>
                    <a:pt x="881388" y="1266993"/>
                    <a:pt x="859162" y="1282869"/>
                    <a:pt x="838525" y="1300331"/>
                  </a:cubicBezTo>
                  <a:cubicBezTo>
                    <a:pt x="817888" y="1317793"/>
                    <a:pt x="800425" y="1335256"/>
                    <a:pt x="781375" y="1357481"/>
                  </a:cubicBezTo>
                  <a:cubicBezTo>
                    <a:pt x="762325" y="1379706"/>
                    <a:pt x="744069" y="1408281"/>
                    <a:pt x="724225" y="1433681"/>
                  </a:cubicBezTo>
                  <a:cubicBezTo>
                    <a:pt x="704381" y="1459081"/>
                    <a:pt x="679775" y="1486862"/>
                    <a:pt x="662312" y="1509881"/>
                  </a:cubicBezTo>
                  <a:cubicBezTo>
                    <a:pt x="644849" y="1532900"/>
                    <a:pt x="643262" y="1551949"/>
                    <a:pt x="619450" y="1571793"/>
                  </a:cubicBezTo>
                  <a:cubicBezTo>
                    <a:pt x="595638" y="1591637"/>
                    <a:pt x="551187" y="1614656"/>
                    <a:pt x="519437" y="1628943"/>
                  </a:cubicBezTo>
                  <a:cubicBezTo>
                    <a:pt x="487687" y="1643231"/>
                    <a:pt x="454350" y="1653549"/>
                    <a:pt x="428950" y="1657518"/>
                  </a:cubicBezTo>
                  <a:cubicBezTo>
                    <a:pt x="403550" y="1661487"/>
                    <a:pt x="386881" y="1658312"/>
                    <a:pt x="367037" y="1652756"/>
                  </a:cubicBezTo>
                  <a:cubicBezTo>
                    <a:pt x="347193" y="1647200"/>
                    <a:pt x="331318" y="1641644"/>
                    <a:pt x="309887" y="1624181"/>
                  </a:cubicBezTo>
                  <a:cubicBezTo>
                    <a:pt x="288456" y="1606718"/>
                    <a:pt x="247975" y="1578143"/>
                    <a:pt x="238450" y="1547981"/>
                  </a:cubicBezTo>
                  <a:cubicBezTo>
                    <a:pt x="228925" y="1517819"/>
                    <a:pt x="250356" y="1475750"/>
                    <a:pt x="252737" y="1443206"/>
                  </a:cubicBezTo>
                  <a:cubicBezTo>
                    <a:pt x="255118" y="1410662"/>
                    <a:pt x="258293" y="1381293"/>
                    <a:pt x="252737" y="1352718"/>
                  </a:cubicBezTo>
                  <a:cubicBezTo>
                    <a:pt x="247181" y="1324143"/>
                    <a:pt x="231306" y="1304300"/>
                    <a:pt x="219400" y="1271756"/>
                  </a:cubicBezTo>
                  <a:cubicBezTo>
                    <a:pt x="207494" y="1239212"/>
                    <a:pt x="195587" y="1190793"/>
                    <a:pt x="181300" y="1157456"/>
                  </a:cubicBezTo>
                  <a:cubicBezTo>
                    <a:pt x="167013" y="1124119"/>
                    <a:pt x="153519" y="1109037"/>
                    <a:pt x="133675" y="1071731"/>
                  </a:cubicBezTo>
                  <a:cubicBezTo>
                    <a:pt x="113831" y="1034425"/>
                    <a:pt x="81287" y="982037"/>
                    <a:pt x="62237" y="933618"/>
                  </a:cubicBezTo>
                  <a:cubicBezTo>
                    <a:pt x="43187" y="885199"/>
                    <a:pt x="29694" y="847893"/>
                    <a:pt x="19375" y="781218"/>
                  </a:cubicBezTo>
                  <a:cubicBezTo>
                    <a:pt x="9056" y="714543"/>
                    <a:pt x="-2056" y="612149"/>
                    <a:pt x="325" y="533568"/>
                  </a:cubicBezTo>
                  <a:cubicBezTo>
                    <a:pt x="2706" y="454987"/>
                    <a:pt x="18581" y="374818"/>
                    <a:pt x="33662" y="309731"/>
                  </a:cubicBezTo>
                  <a:cubicBezTo>
                    <a:pt x="48743" y="244644"/>
                    <a:pt x="72556" y="181937"/>
                    <a:pt x="90812" y="143043"/>
                  </a:cubicBezTo>
                  <a:cubicBezTo>
                    <a:pt x="109068" y="104149"/>
                    <a:pt x="122563" y="97005"/>
                    <a:pt x="143200" y="76368"/>
                  </a:cubicBezTo>
                  <a:cubicBezTo>
                    <a:pt x="163837" y="55731"/>
                    <a:pt x="186856" y="31918"/>
                    <a:pt x="214637" y="19218"/>
                  </a:cubicBezTo>
                  <a:cubicBezTo>
                    <a:pt x="242418" y="6518"/>
                    <a:pt x="279725" y="962"/>
                    <a:pt x="309887" y="168"/>
                  </a:cubicBezTo>
                  <a:cubicBezTo>
                    <a:pt x="340049" y="-626"/>
                    <a:pt x="373387" y="962"/>
                    <a:pt x="395612" y="14456"/>
                  </a:cubicBezTo>
                  <a:cubicBezTo>
                    <a:pt x="417837" y="27950"/>
                    <a:pt x="431331" y="58112"/>
                    <a:pt x="443237" y="81131"/>
                  </a:cubicBezTo>
                  <a:cubicBezTo>
                    <a:pt x="455143" y="104150"/>
                    <a:pt x="462288" y="125581"/>
                    <a:pt x="467050" y="152568"/>
                  </a:cubicBezTo>
                  <a:cubicBezTo>
                    <a:pt x="471812" y="179555"/>
                    <a:pt x="475781" y="212100"/>
                    <a:pt x="471812" y="243056"/>
                  </a:cubicBezTo>
                  <a:cubicBezTo>
                    <a:pt x="467843" y="274012"/>
                    <a:pt x="454349" y="308144"/>
                    <a:pt x="443237" y="338306"/>
                  </a:cubicBezTo>
                  <a:cubicBezTo>
                    <a:pt x="432125" y="368468"/>
                    <a:pt x="413074" y="397837"/>
                    <a:pt x="405137" y="424031"/>
                  </a:cubicBezTo>
                  <a:cubicBezTo>
                    <a:pt x="397200" y="450225"/>
                    <a:pt x="397993" y="468480"/>
                    <a:pt x="395612" y="495468"/>
                  </a:cubicBezTo>
                  <a:cubicBezTo>
                    <a:pt x="393231" y="522456"/>
                    <a:pt x="390056" y="560556"/>
                    <a:pt x="390850" y="585956"/>
                  </a:cubicBezTo>
                  <a:cubicBezTo>
                    <a:pt x="391644" y="611356"/>
                    <a:pt x="392437" y="620087"/>
                    <a:pt x="400375" y="647868"/>
                  </a:cubicBezTo>
                  <a:cubicBezTo>
                    <a:pt x="408313" y="675649"/>
                    <a:pt x="423394" y="724068"/>
                    <a:pt x="438475" y="752643"/>
                  </a:cubicBezTo>
                  <a:cubicBezTo>
                    <a:pt x="453556" y="781218"/>
                    <a:pt x="470224" y="799474"/>
                    <a:pt x="490862" y="819318"/>
                  </a:cubicBezTo>
                  <a:cubicBezTo>
                    <a:pt x="511500" y="839162"/>
                    <a:pt x="535313" y="859800"/>
                    <a:pt x="562300" y="871706"/>
                  </a:cubicBezTo>
                  <a:cubicBezTo>
                    <a:pt x="589287" y="883612"/>
                    <a:pt x="620243" y="885994"/>
                    <a:pt x="652787" y="890756"/>
                  </a:cubicBezTo>
                  <a:cubicBezTo>
                    <a:pt x="685331" y="895518"/>
                    <a:pt x="724225" y="905043"/>
                    <a:pt x="757562" y="900281"/>
                  </a:cubicBezTo>
                  <a:cubicBezTo>
                    <a:pt x="790899" y="895519"/>
                    <a:pt x="817093" y="879644"/>
                    <a:pt x="852812" y="862181"/>
                  </a:cubicBezTo>
                  <a:cubicBezTo>
                    <a:pt x="888531" y="844719"/>
                    <a:pt x="933775" y="833606"/>
                    <a:pt x="971875" y="795506"/>
                  </a:cubicBezTo>
                  <a:cubicBezTo>
                    <a:pt x="1009975" y="757406"/>
                    <a:pt x="1054425" y="694700"/>
                    <a:pt x="1081412" y="633581"/>
                  </a:cubicBezTo>
                  <a:cubicBezTo>
                    <a:pt x="1108399" y="572462"/>
                    <a:pt x="1125069" y="471655"/>
                    <a:pt x="1133800" y="428793"/>
                  </a:cubicBezTo>
                  <a:cubicBezTo>
                    <a:pt x="1142531" y="385931"/>
                    <a:pt x="1130625" y="391487"/>
                    <a:pt x="1133800" y="376406"/>
                  </a:cubicBezTo>
                  <a:cubicBezTo>
                    <a:pt x="1136975" y="361325"/>
                    <a:pt x="1143325" y="329575"/>
                    <a:pt x="1162375" y="3097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1EC0A1">
                    <a:lumMod val="60000"/>
                    <a:lumOff val="40000"/>
                  </a:srgbClr>
                </a:gs>
                <a:gs pos="66000">
                  <a:srgbClr val="1EC0A1">
                    <a:lumMod val="80000"/>
                    <a:lumOff val="20000"/>
                  </a:srgbClr>
                </a:gs>
                <a:gs pos="100000">
                  <a:srgbClr val="1EC0A1"/>
                </a:gs>
              </a:gsLst>
              <a:lin ang="5400000" scaled="1"/>
            </a:gradFill>
            <a:ln>
              <a:solidFill>
                <a:srgbClr val="1589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5029EB-850C-AB12-E99C-BC45E02A99E2}"/>
                </a:ext>
              </a:extLst>
            </p:cNvPr>
            <p:cNvSpPr txBox="1"/>
            <p:nvPr/>
          </p:nvSpPr>
          <p:spPr>
            <a:xfrm>
              <a:off x="8853417" y="1891521"/>
              <a:ext cx="605115" cy="476071"/>
            </a:xfrm>
            <a:prstGeom prst="flowChartTerminator">
              <a:avLst/>
            </a:prstGeom>
            <a:solidFill>
              <a:srgbClr val="F7C7A7"/>
            </a:solidFill>
            <a:ln>
              <a:solidFill>
                <a:srgbClr val="C55A1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55A11"/>
                  </a:solidFill>
                  <a:cs typeface="Arial" panose="020B0604020202020204" pitchFamily="34" charset="0"/>
                </a:rPr>
                <a:t>ET-1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83952D-3EAB-1AF1-8491-DC072EE2D097}"/>
                </a:ext>
              </a:extLst>
            </p:cNvPr>
            <p:cNvSpPr txBox="1"/>
            <p:nvPr/>
          </p:nvSpPr>
          <p:spPr>
            <a:xfrm>
              <a:off x="10770850" y="3429490"/>
              <a:ext cx="802015" cy="476071"/>
            </a:xfrm>
            <a:prstGeom prst="flowChartTerminator">
              <a:avLst/>
            </a:prstGeom>
            <a:solidFill>
              <a:srgbClr val="88ECD9"/>
            </a:solidFill>
            <a:ln>
              <a:solidFill>
                <a:srgbClr val="15897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158973"/>
                  </a:solidFill>
                  <a:cs typeface="Arial" panose="020B0604020202020204" pitchFamily="34" charset="0"/>
                </a:rPr>
                <a:t>ANG II</a:t>
              </a:r>
            </a:p>
          </p:txBody>
        </p:sp>
        <p:sp>
          <p:nvSpPr>
            <p:cNvPr id="39" name="Arrow: Up-Down 38">
              <a:extLst>
                <a:ext uri="{FF2B5EF4-FFF2-40B4-BE49-F238E27FC236}">
                  <a16:creationId xmlns:a16="http://schemas.microsoft.com/office/drawing/2014/main" id="{97F343AA-B15A-1BF0-0879-BDCDE72EBF37}"/>
                </a:ext>
              </a:extLst>
            </p:cNvPr>
            <p:cNvSpPr/>
            <p:nvPr/>
          </p:nvSpPr>
          <p:spPr>
            <a:xfrm rot="1330033">
              <a:off x="8044414" y="2910657"/>
              <a:ext cx="186200" cy="663535"/>
            </a:xfrm>
            <a:prstGeom prst="up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01E91E8-6C1E-58D5-662A-33843A2F997E}"/>
                </a:ext>
              </a:extLst>
            </p:cNvPr>
            <p:cNvSpPr/>
            <p:nvPr/>
          </p:nvSpPr>
          <p:spPr>
            <a:xfrm>
              <a:off x="8233424" y="1403793"/>
              <a:ext cx="1195200" cy="369332"/>
            </a:xfrm>
            <a:prstGeom prst="roundRect">
              <a:avLst/>
            </a:prstGeom>
            <a:solidFill>
              <a:srgbClr val="FDCBE3"/>
            </a:solidFill>
            <a:ln>
              <a:solidFill>
                <a:srgbClr val="F714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rgbClr val="F71480"/>
                  </a:solidFill>
                  <a:cs typeface="Arial" panose="020B0604020202020204" pitchFamily="34" charset="0"/>
                </a:rPr>
                <a:t>Sparsentan</a:t>
              </a:r>
              <a:endParaRPr lang="en-GB" sz="1600" b="1" dirty="0"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AAC034B-7EBC-8F5F-A89D-6CC8188756B5}"/>
                </a:ext>
              </a:extLst>
            </p:cNvPr>
            <p:cNvSpPr/>
            <p:nvPr/>
          </p:nvSpPr>
          <p:spPr>
            <a:xfrm>
              <a:off x="10391256" y="2795831"/>
              <a:ext cx="1196141" cy="369332"/>
            </a:xfrm>
            <a:prstGeom prst="roundRect">
              <a:avLst/>
            </a:prstGeom>
            <a:solidFill>
              <a:srgbClr val="FDCBE3"/>
            </a:solidFill>
            <a:ln>
              <a:solidFill>
                <a:srgbClr val="F714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rgbClr val="F71480"/>
                  </a:solidFill>
                  <a:cs typeface="Arial" panose="020B0604020202020204" pitchFamily="34" charset="0"/>
                </a:rPr>
                <a:t>Sparsentan</a:t>
              </a:r>
              <a:endParaRPr lang="en-GB" sz="1600" b="1" dirty="0">
                <a:cs typeface="Arial" panose="020B0604020202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39A651E-81D4-A08C-7C93-83B69065268E}"/>
                </a:ext>
              </a:extLst>
            </p:cNvPr>
            <p:cNvGrpSpPr/>
            <p:nvPr/>
          </p:nvGrpSpPr>
          <p:grpSpPr>
            <a:xfrm rot="20276314">
              <a:off x="9860811" y="3327591"/>
              <a:ext cx="712067" cy="98309"/>
              <a:chOff x="9875465" y="3460634"/>
              <a:chExt cx="712067" cy="9830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F0222F4-EE45-F180-5459-D98DCF6BCFF8}"/>
                  </a:ext>
                </a:extLst>
              </p:cNvPr>
              <p:cNvCxnSpPr/>
              <p:nvPr/>
            </p:nvCxnSpPr>
            <p:spPr>
              <a:xfrm flipH="1">
                <a:off x="9875465" y="3508259"/>
                <a:ext cx="71206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B935655-5C2D-AEFA-6AE5-29EAC055E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5465" y="3460634"/>
                <a:ext cx="0" cy="98309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7A4A62E-009E-4BF3-12FD-BF85749E3A4C}"/>
                </a:ext>
              </a:extLst>
            </p:cNvPr>
            <p:cNvGrpSpPr/>
            <p:nvPr/>
          </p:nvGrpSpPr>
          <p:grpSpPr>
            <a:xfrm rot="18115811">
              <a:off x="8039841" y="2082718"/>
              <a:ext cx="712067" cy="98309"/>
              <a:chOff x="9875465" y="3460634"/>
              <a:chExt cx="712067" cy="9830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8164B89-3B14-DA2E-40DA-071304100E14}"/>
                  </a:ext>
                </a:extLst>
              </p:cNvPr>
              <p:cNvCxnSpPr/>
              <p:nvPr/>
            </p:nvCxnSpPr>
            <p:spPr>
              <a:xfrm flipH="1">
                <a:off x="9875465" y="3508259"/>
                <a:ext cx="71206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FC7CD1A-1685-88DC-A7A5-3F06299D0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5465" y="3460634"/>
                <a:ext cx="0" cy="98309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5442BB-9853-4BC1-FFEC-C9A4337C7AFD}"/>
                </a:ext>
              </a:extLst>
            </p:cNvPr>
            <p:cNvSpPr txBox="1"/>
            <p:nvPr/>
          </p:nvSpPr>
          <p:spPr>
            <a:xfrm>
              <a:off x="9662571" y="3635466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1EC0A1"/>
                  </a:solidFill>
                  <a:cs typeface="Arial" panose="020B0604020202020204" pitchFamily="34" charset="0"/>
                </a:rPr>
                <a:t>AT</a:t>
              </a:r>
              <a:r>
                <a:rPr lang="en-US" sz="1600" b="1" baseline="-25000" dirty="0">
                  <a:solidFill>
                    <a:srgbClr val="1EC0A1"/>
                  </a:solidFill>
                  <a:cs typeface="Arial" panose="020B0604020202020204" pitchFamily="34" charset="0"/>
                </a:rPr>
                <a:t>1</a:t>
              </a:r>
              <a:r>
                <a:rPr lang="en-US" sz="1600" b="1" dirty="0">
                  <a:solidFill>
                    <a:srgbClr val="1EC0A1"/>
                  </a:solidFill>
                  <a:cs typeface="Arial" panose="020B0604020202020204" pitchFamily="34" charset="0"/>
                </a:rPr>
                <a:t>R</a:t>
              </a:r>
              <a:endParaRPr lang="en-US" sz="1100" b="1" dirty="0">
                <a:solidFill>
                  <a:srgbClr val="1EC0A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75C2D5-79AA-4BDD-E5A4-F3CFE7350BA1}"/>
                </a:ext>
              </a:extLst>
            </p:cNvPr>
            <p:cNvSpPr txBox="1"/>
            <p:nvPr/>
          </p:nvSpPr>
          <p:spPr>
            <a:xfrm>
              <a:off x="7569317" y="2173352"/>
              <a:ext cx="567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4B183"/>
                  </a:solidFill>
                  <a:cs typeface="Arial" panose="020B0604020202020204" pitchFamily="34" charset="0"/>
                </a:rPr>
                <a:t>ET</a:t>
              </a:r>
              <a:r>
                <a:rPr lang="en-US" sz="1600" b="1" baseline="-25000" dirty="0">
                  <a:solidFill>
                    <a:srgbClr val="F4B183"/>
                  </a:solidFill>
                  <a:cs typeface="Arial" panose="020B0604020202020204" pitchFamily="34" charset="0"/>
                </a:rPr>
                <a:t>A</a:t>
              </a:r>
              <a:r>
                <a:rPr lang="en-US" sz="1600" b="1" dirty="0">
                  <a:solidFill>
                    <a:srgbClr val="F4B183"/>
                  </a:solidFill>
                  <a:cs typeface="Arial" panose="020B0604020202020204" pitchFamily="34" charset="0"/>
                </a:rPr>
                <a:t>R</a:t>
              </a:r>
              <a:endParaRPr lang="en-US" sz="1100" b="1" dirty="0">
                <a:solidFill>
                  <a:srgbClr val="F4B183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4A54A58-960B-6DEE-D894-7077993FF8E9}"/>
                </a:ext>
              </a:extLst>
            </p:cNvPr>
            <p:cNvSpPr txBox="1"/>
            <p:nvPr/>
          </p:nvSpPr>
          <p:spPr>
            <a:xfrm>
              <a:off x="8514458" y="2849949"/>
              <a:ext cx="961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Podocyte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A2E5AF-89B9-A9FA-8048-92514AAF65F4}"/>
                </a:ext>
              </a:extLst>
            </p:cNvPr>
            <p:cNvSpPr txBox="1"/>
            <p:nvPr/>
          </p:nvSpPr>
          <p:spPr>
            <a:xfrm>
              <a:off x="6383346" y="4469270"/>
              <a:ext cx="11256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Endothelial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cell</a:t>
              </a:r>
              <a:endPara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154F04-AA34-50D1-FFAA-B21CD5804F53}"/>
                </a:ext>
              </a:extLst>
            </p:cNvPr>
            <p:cNvSpPr txBox="1"/>
            <p:nvPr/>
          </p:nvSpPr>
          <p:spPr>
            <a:xfrm>
              <a:off x="7827315" y="4460678"/>
              <a:ext cx="5517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cs typeface="Arial" panose="020B0604020202020204" pitchFamily="34" charset="0"/>
                </a:rPr>
                <a:t>eGlx</a:t>
              </a:r>
              <a:endParaRPr lang="en-GB" sz="1600" dirty="0"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1D58D8F-A29E-9220-E388-F3FC4C09751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640246" y="3149289"/>
              <a:ext cx="236716" cy="252000"/>
            </a:xfrm>
            <a:custGeom>
              <a:avLst/>
              <a:gdLst>
                <a:gd name="connsiteX0" fmla="*/ 1162375 w 1558650"/>
                <a:gd name="connsiteY0" fmla="*/ 309731 h 1659291"/>
                <a:gd name="connsiteX1" fmla="*/ 1248100 w 1558650"/>
                <a:gd name="connsiteY1" fmla="*/ 257343 h 1659291"/>
                <a:gd name="connsiteX2" fmla="*/ 1343350 w 1558650"/>
                <a:gd name="connsiteY2" fmla="*/ 238293 h 1659291"/>
                <a:gd name="connsiteX3" fmla="*/ 1424312 w 1558650"/>
                <a:gd name="connsiteY3" fmla="*/ 257343 h 1659291"/>
                <a:gd name="connsiteX4" fmla="*/ 1519562 w 1558650"/>
                <a:gd name="connsiteY4" fmla="*/ 319256 h 1659291"/>
                <a:gd name="connsiteX5" fmla="*/ 1552900 w 1558650"/>
                <a:gd name="connsiteY5" fmla="*/ 404981 h 1659291"/>
                <a:gd name="connsiteX6" fmla="*/ 1552900 w 1558650"/>
                <a:gd name="connsiteY6" fmla="*/ 524043 h 1659291"/>
                <a:gd name="connsiteX7" fmla="*/ 1495750 w 1558650"/>
                <a:gd name="connsiteY7" fmla="*/ 700256 h 1659291"/>
                <a:gd name="connsiteX8" fmla="*/ 1381450 w 1558650"/>
                <a:gd name="connsiteY8" fmla="*/ 881231 h 1659291"/>
                <a:gd name="connsiteX9" fmla="*/ 1257625 w 1558650"/>
                <a:gd name="connsiteY9" fmla="*/ 1019343 h 1659291"/>
                <a:gd name="connsiteX10" fmla="*/ 1109987 w 1558650"/>
                <a:gd name="connsiteY10" fmla="*/ 1128881 h 1659291"/>
                <a:gd name="connsiteX11" fmla="*/ 981400 w 1558650"/>
                <a:gd name="connsiteY11" fmla="*/ 1214606 h 1659291"/>
                <a:gd name="connsiteX12" fmla="*/ 905200 w 1558650"/>
                <a:gd name="connsiteY12" fmla="*/ 1252706 h 1659291"/>
                <a:gd name="connsiteX13" fmla="*/ 838525 w 1558650"/>
                <a:gd name="connsiteY13" fmla="*/ 1300331 h 1659291"/>
                <a:gd name="connsiteX14" fmla="*/ 781375 w 1558650"/>
                <a:gd name="connsiteY14" fmla="*/ 1357481 h 1659291"/>
                <a:gd name="connsiteX15" fmla="*/ 724225 w 1558650"/>
                <a:gd name="connsiteY15" fmla="*/ 1433681 h 1659291"/>
                <a:gd name="connsiteX16" fmla="*/ 662312 w 1558650"/>
                <a:gd name="connsiteY16" fmla="*/ 1509881 h 1659291"/>
                <a:gd name="connsiteX17" fmla="*/ 619450 w 1558650"/>
                <a:gd name="connsiteY17" fmla="*/ 1571793 h 1659291"/>
                <a:gd name="connsiteX18" fmla="*/ 519437 w 1558650"/>
                <a:gd name="connsiteY18" fmla="*/ 1628943 h 1659291"/>
                <a:gd name="connsiteX19" fmla="*/ 428950 w 1558650"/>
                <a:gd name="connsiteY19" fmla="*/ 1657518 h 1659291"/>
                <a:gd name="connsiteX20" fmla="*/ 367037 w 1558650"/>
                <a:gd name="connsiteY20" fmla="*/ 1652756 h 1659291"/>
                <a:gd name="connsiteX21" fmla="*/ 309887 w 1558650"/>
                <a:gd name="connsiteY21" fmla="*/ 1624181 h 1659291"/>
                <a:gd name="connsiteX22" fmla="*/ 238450 w 1558650"/>
                <a:gd name="connsiteY22" fmla="*/ 1547981 h 1659291"/>
                <a:gd name="connsiteX23" fmla="*/ 252737 w 1558650"/>
                <a:gd name="connsiteY23" fmla="*/ 1443206 h 1659291"/>
                <a:gd name="connsiteX24" fmla="*/ 252737 w 1558650"/>
                <a:gd name="connsiteY24" fmla="*/ 1352718 h 1659291"/>
                <a:gd name="connsiteX25" fmla="*/ 219400 w 1558650"/>
                <a:gd name="connsiteY25" fmla="*/ 1271756 h 1659291"/>
                <a:gd name="connsiteX26" fmla="*/ 181300 w 1558650"/>
                <a:gd name="connsiteY26" fmla="*/ 1157456 h 1659291"/>
                <a:gd name="connsiteX27" fmla="*/ 133675 w 1558650"/>
                <a:gd name="connsiteY27" fmla="*/ 1071731 h 1659291"/>
                <a:gd name="connsiteX28" fmla="*/ 62237 w 1558650"/>
                <a:gd name="connsiteY28" fmla="*/ 933618 h 1659291"/>
                <a:gd name="connsiteX29" fmla="*/ 19375 w 1558650"/>
                <a:gd name="connsiteY29" fmla="*/ 781218 h 1659291"/>
                <a:gd name="connsiteX30" fmla="*/ 325 w 1558650"/>
                <a:gd name="connsiteY30" fmla="*/ 533568 h 1659291"/>
                <a:gd name="connsiteX31" fmla="*/ 33662 w 1558650"/>
                <a:gd name="connsiteY31" fmla="*/ 309731 h 1659291"/>
                <a:gd name="connsiteX32" fmla="*/ 90812 w 1558650"/>
                <a:gd name="connsiteY32" fmla="*/ 143043 h 1659291"/>
                <a:gd name="connsiteX33" fmla="*/ 143200 w 1558650"/>
                <a:gd name="connsiteY33" fmla="*/ 76368 h 1659291"/>
                <a:gd name="connsiteX34" fmla="*/ 214637 w 1558650"/>
                <a:gd name="connsiteY34" fmla="*/ 19218 h 1659291"/>
                <a:gd name="connsiteX35" fmla="*/ 309887 w 1558650"/>
                <a:gd name="connsiteY35" fmla="*/ 168 h 1659291"/>
                <a:gd name="connsiteX36" fmla="*/ 395612 w 1558650"/>
                <a:gd name="connsiteY36" fmla="*/ 14456 h 1659291"/>
                <a:gd name="connsiteX37" fmla="*/ 443237 w 1558650"/>
                <a:gd name="connsiteY37" fmla="*/ 81131 h 1659291"/>
                <a:gd name="connsiteX38" fmla="*/ 467050 w 1558650"/>
                <a:gd name="connsiteY38" fmla="*/ 152568 h 1659291"/>
                <a:gd name="connsiteX39" fmla="*/ 471812 w 1558650"/>
                <a:gd name="connsiteY39" fmla="*/ 243056 h 1659291"/>
                <a:gd name="connsiteX40" fmla="*/ 443237 w 1558650"/>
                <a:gd name="connsiteY40" fmla="*/ 338306 h 1659291"/>
                <a:gd name="connsiteX41" fmla="*/ 405137 w 1558650"/>
                <a:gd name="connsiteY41" fmla="*/ 424031 h 1659291"/>
                <a:gd name="connsiteX42" fmla="*/ 395612 w 1558650"/>
                <a:gd name="connsiteY42" fmla="*/ 495468 h 1659291"/>
                <a:gd name="connsiteX43" fmla="*/ 390850 w 1558650"/>
                <a:gd name="connsiteY43" fmla="*/ 585956 h 1659291"/>
                <a:gd name="connsiteX44" fmla="*/ 400375 w 1558650"/>
                <a:gd name="connsiteY44" fmla="*/ 647868 h 1659291"/>
                <a:gd name="connsiteX45" fmla="*/ 438475 w 1558650"/>
                <a:gd name="connsiteY45" fmla="*/ 752643 h 1659291"/>
                <a:gd name="connsiteX46" fmla="*/ 490862 w 1558650"/>
                <a:gd name="connsiteY46" fmla="*/ 819318 h 1659291"/>
                <a:gd name="connsiteX47" fmla="*/ 562300 w 1558650"/>
                <a:gd name="connsiteY47" fmla="*/ 871706 h 1659291"/>
                <a:gd name="connsiteX48" fmla="*/ 652787 w 1558650"/>
                <a:gd name="connsiteY48" fmla="*/ 890756 h 1659291"/>
                <a:gd name="connsiteX49" fmla="*/ 757562 w 1558650"/>
                <a:gd name="connsiteY49" fmla="*/ 900281 h 1659291"/>
                <a:gd name="connsiteX50" fmla="*/ 852812 w 1558650"/>
                <a:gd name="connsiteY50" fmla="*/ 862181 h 1659291"/>
                <a:gd name="connsiteX51" fmla="*/ 971875 w 1558650"/>
                <a:gd name="connsiteY51" fmla="*/ 795506 h 1659291"/>
                <a:gd name="connsiteX52" fmla="*/ 1081412 w 1558650"/>
                <a:gd name="connsiteY52" fmla="*/ 633581 h 1659291"/>
                <a:gd name="connsiteX53" fmla="*/ 1133800 w 1558650"/>
                <a:gd name="connsiteY53" fmla="*/ 428793 h 1659291"/>
                <a:gd name="connsiteX54" fmla="*/ 1133800 w 1558650"/>
                <a:gd name="connsiteY54" fmla="*/ 376406 h 1659291"/>
                <a:gd name="connsiteX55" fmla="*/ 1162375 w 1558650"/>
                <a:gd name="connsiteY55" fmla="*/ 309731 h 165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58650" h="1659291">
                  <a:moveTo>
                    <a:pt x="1162375" y="309731"/>
                  </a:moveTo>
                  <a:cubicBezTo>
                    <a:pt x="1181425" y="289887"/>
                    <a:pt x="1217938" y="269249"/>
                    <a:pt x="1248100" y="257343"/>
                  </a:cubicBezTo>
                  <a:cubicBezTo>
                    <a:pt x="1278262" y="245437"/>
                    <a:pt x="1313981" y="238293"/>
                    <a:pt x="1343350" y="238293"/>
                  </a:cubicBezTo>
                  <a:cubicBezTo>
                    <a:pt x="1372719" y="238293"/>
                    <a:pt x="1394943" y="243849"/>
                    <a:pt x="1424312" y="257343"/>
                  </a:cubicBezTo>
                  <a:cubicBezTo>
                    <a:pt x="1453681" y="270837"/>
                    <a:pt x="1498131" y="294650"/>
                    <a:pt x="1519562" y="319256"/>
                  </a:cubicBezTo>
                  <a:cubicBezTo>
                    <a:pt x="1540993" y="343862"/>
                    <a:pt x="1547344" y="370850"/>
                    <a:pt x="1552900" y="404981"/>
                  </a:cubicBezTo>
                  <a:cubicBezTo>
                    <a:pt x="1558456" y="439112"/>
                    <a:pt x="1562425" y="474830"/>
                    <a:pt x="1552900" y="524043"/>
                  </a:cubicBezTo>
                  <a:cubicBezTo>
                    <a:pt x="1543375" y="573256"/>
                    <a:pt x="1524325" y="640725"/>
                    <a:pt x="1495750" y="700256"/>
                  </a:cubicBezTo>
                  <a:cubicBezTo>
                    <a:pt x="1467175" y="759787"/>
                    <a:pt x="1421138" y="828050"/>
                    <a:pt x="1381450" y="881231"/>
                  </a:cubicBezTo>
                  <a:cubicBezTo>
                    <a:pt x="1341763" y="934412"/>
                    <a:pt x="1302869" y="978068"/>
                    <a:pt x="1257625" y="1019343"/>
                  </a:cubicBezTo>
                  <a:cubicBezTo>
                    <a:pt x="1212381" y="1060618"/>
                    <a:pt x="1156024" y="1096337"/>
                    <a:pt x="1109987" y="1128881"/>
                  </a:cubicBezTo>
                  <a:cubicBezTo>
                    <a:pt x="1063950" y="1161425"/>
                    <a:pt x="1015531" y="1193969"/>
                    <a:pt x="981400" y="1214606"/>
                  </a:cubicBezTo>
                  <a:cubicBezTo>
                    <a:pt x="947269" y="1235243"/>
                    <a:pt x="929012" y="1238419"/>
                    <a:pt x="905200" y="1252706"/>
                  </a:cubicBezTo>
                  <a:cubicBezTo>
                    <a:pt x="881388" y="1266993"/>
                    <a:pt x="859162" y="1282869"/>
                    <a:pt x="838525" y="1300331"/>
                  </a:cubicBezTo>
                  <a:cubicBezTo>
                    <a:pt x="817888" y="1317793"/>
                    <a:pt x="800425" y="1335256"/>
                    <a:pt x="781375" y="1357481"/>
                  </a:cubicBezTo>
                  <a:cubicBezTo>
                    <a:pt x="762325" y="1379706"/>
                    <a:pt x="744069" y="1408281"/>
                    <a:pt x="724225" y="1433681"/>
                  </a:cubicBezTo>
                  <a:cubicBezTo>
                    <a:pt x="704381" y="1459081"/>
                    <a:pt x="679775" y="1486862"/>
                    <a:pt x="662312" y="1509881"/>
                  </a:cubicBezTo>
                  <a:cubicBezTo>
                    <a:pt x="644849" y="1532900"/>
                    <a:pt x="643262" y="1551949"/>
                    <a:pt x="619450" y="1571793"/>
                  </a:cubicBezTo>
                  <a:cubicBezTo>
                    <a:pt x="595638" y="1591637"/>
                    <a:pt x="551187" y="1614656"/>
                    <a:pt x="519437" y="1628943"/>
                  </a:cubicBezTo>
                  <a:cubicBezTo>
                    <a:pt x="487687" y="1643231"/>
                    <a:pt x="454350" y="1653549"/>
                    <a:pt x="428950" y="1657518"/>
                  </a:cubicBezTo>
                  <a:cubicBezTo>
                    <a:pt x="403550" y="1661487"/>
                    <a:pt x="386881" y="1658312"/>
                    <a:pt x="367037" y="1652756"/>
                  </a:cubicBezTo>
                  <a:cubicBezTo>
                    <a:pt x="347193" y="1647200"/>
                    <a:pt x="331318" y="1641644"/>
                    <a:pt x="309887" y="1624181"/>
                  </a:cubicBezTo>
                  <a:cubicBezTo>
                    <a:pt x="288456" y="1606718"/>
                    <a:pt x="247975" y="1578143"/>
                    <a:pt x="238450" y="1547981"/>
                  </a:cubicBezTo>
                  <a:cubicBezTo>
                    <a:pt x="228925" y="1517819"/>
                    <a:pt x="250356" y="1475750"/>
                    <a:pt x="252737" y="1443206"/>
                  </a:cubicBezTo>
                  <a:cubicBezTo>
                    <a:pt x="255118" y="1410662"/>
                    <a:pt x="258293" y="1381293"/>
                    <a:pt x="252737" y="1352718"/>
                  </a:cubicBezTo>
                  <a:cubicBezTo>
                    <a:pt x="247181" y="1324143"/>
                    <a:pt x="231306" y="1304300"/>
                    <a:pt x="219400" y="1271756"/>
                  </a:cubicBezTo>
                  <a:cubicBezTo>
                    <a:pt x="207494" y="1239212"/>
                    <a:pt x="195587" y="1190793"/>
                    <a:pt x="181300" y="1157456"/>
                  </a:cubicBezTo>
                  <a:cubicBezTo>
                    <a:pt x="167013" y="1124119"/>
                    <a:pt x="153519" y="1109037"/>
                    <a:pt x="133675" y="1071731"/>
                  </a:cubicBezTo>
                  <a:cubicBezTo>
                    <a:pt x="113831" y="1034425"/>
                    <a:pt x="81287" y="982037"/>
                    <a:pt x="62237" y="933618"/>
                  </a:cubicBezTo>
                  <a:cubicBezTo>
                    <a:pt x="43187" y="885199"/>
                    <a:pt x="29694" y="847893"/>
                    <a:pt x="19375" y="781218"/>
                  </a:cubicBezTo>
                  <a:cubicBezTo>
                    <a:pt x="9056" y="714543"/>
                    <a:pt x="-2056" y="612149"/>
                    <a:pt x="325" y="533568"/>
                  </a:cubicBezTo>
                  <a:cubicBezTo>
                    <a:pt x="2706" y="454987"/>
                    <a:pt x="18581" y="374818"/>
                    <a:pt x="33662" y="309731"/>
                  </a:cubicBezTo>
                  <a:cubicBezTo>
                    <a:pt x="48743" y="244644"/>
                    <a:pt x="72556" y="181937"/>
                    <a:pt x="90812" y="143043"/>
                  </a:cubicBezTo>
                  <a:cubicBezTo>
                    <a:pt x="109068" y="104149"/>
                    <a:pt x="122563" y="97005"/>
                    <a:pt x="143200" y="76368"/>
                  </a:cubicBezTo>
                  <a:cubicBezTo>
                    <a:pt x="163837" y="55731"/>
                    <a:pt x="186856" y="31918"/>
                    <a:pt x="214637" y="19218"/>
                  </a:cubicBezTo>
                  <a:cubicBezTo>
                    <a:pt x="242418" y="6518"/>
                    <a:pt x="279725" y="962"/>
                    <a:pt x="309887" y="168"/>
                  </a:cubicBezTo>
                  <a:cubicBezTo>
                    <a:pt x="340049" y="-626"/>
                    <a:pt x="373387" y="962"/>
                    <a:pt x="395612" y="14456"/>
                  </a:cubicBezTo>
                  <a:cubicBezTo>
                    <a:pt x="417837" y="27950"/>
                    <a:pt x="431331" y="58112"/>
                    <a:pt x="443237" y="81131"/>
                  </a:cubicBezTo>
                  <a:cubicBezTo>
                    <a:pt x="455143" y="104150"/>
                    <a:pt x="462288" y="125581"/>
                    <a:pt x="467050" y="152568"/>
                  </a:cubicBezTo>
                  <a:cubicBezTo>
                    <a:pt x="471812" y="179555"/>
                    <a:pt x="475781" y="212100"/>
                    <a:pt x="471812" y="243056"/>
                  </a:cubicBezTo>
                  <a:cubicBezTo>
                    <a:pt x="467843" y="274012"/>
                    <a:pt x="454349" y="308144"/>
                    <a:pt x="443237" y="338306"/>
                  </a:cubicBezTo>
                  <a:cubicBezTo>
                    <a:pt x="432125" y="368468"/>
                    <a:pt x="413074" y="397837"/>
                    <a:pt x="405137" y="424031"/>
                  </a:cubicBezTo>
                  <a:cubicBezTo>
                    <a:pt x="397200" y="450225"/>
                    <a:pt x="397993" y="468480"/>
                    <a:pt x="395612" y="495468"/>
                  </a:cubicBezTo>
                  <a:cubicBezTo>
                    <a:pt x="393231" y="522456"/>
                    <a:pt x="390056" y="560556"/>
                    <a:pt x="390850" y="585956"/>
                  </a:cubicBezTo>
                  <a:cubicBezTo>
                    <a:pt x="391644" y="611356"/>
                    <a:pt x="392437" y="620087"/>
                    <a:pt x="400375" y="647868"/>
                  </a:cubicBezTo>
                  <a:cubicBezTo>
                    <a:pt x="408313" y="675649"/>
                    <a:pt x="423394" y="724068"/>
                    <a:pt x="438475" y="752643"/>
                  </a:cubicBezTo>
                  <a:cubicBezTo>
                    <a:pt x="453556" y="781218"/>
                    <a:pt x="470224" y="799474"/>
                    <a:pt x="490862" y="819318"/>
                  </a:cubicBezTo>
                  <a:cubicBezTo>
                    <a:pt x="511500" y="839162"/>
                    <a:pt x="535313" y="859800"/>
                    <a:pt x="562300" y="871706"/>
                  </a:cubicBezTo>
                  <a:cubicBezTo>
                    <a:pt x="589287" y="883612"/>
                    <a:pt x="620243" y="885994"/>
                    <a:pt x="652787" y="890756"/>
                  </a:cubicBezTo>
                  <a:cubicBezTo>
                    <a:pt x="685331" y="895518"/>
                    <a:pt x="724225" y="905043"/>
                    <a:pt x="757562" y="900281"/>
                  </a:cubicBezTo>
                  <a:cubicBezTo>
                    <a:pt x="790899" y="895519"/>
                    <a:pt x="817093" y="879644"/>
                    <a:pt x="852812" y="862181"/>
                  </a:cubicBezTo>
                  <a:cubicBezTo>
                    <a:pt x="888531" y="844719"/>
                    <a:pt x="933775" y="833606"/>
                    <a:pt x="971875" y="795506"/>
                  </a:cubicBezTo>
                  <a:cubicBezTo>
                    <a:pt x="1009975" y="757406"/>
                    <a:pt x="1054425" y="694700"/>
                    <a:pt x="1081412" y="633581"/>
                  </a:cubicBezTo>
                  <a:cubicBezTo>
                    <a:pt x="1108399" y="572462"/>
                    <a:pt x="1125069" y="471655"/>
                    <a:pt x="1133800" y="428793"/>
                  </a:cubicBezTo>
                  <a:cubicBezTo>
                    <a:pt x="1142531" y="385931"/>
                    <a:pt x="1130625" y="391487"/>
                    <a:pt x="1133800" y="376406"/>
                  </a:cubicBezTo>
                  <a:cubicBezTo>
                    <a:pt x="1136975" y="361325"/>
                    <a:pt x="1143325" y="329575"/>
                    <a:pt x="1162375" y="3097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4B183">
                    <a:lumMod val="90000"/>
                    <a:lumOff val="10000"/>
                  </a:srgbClr>
                </a:gs>
                <a:gs pos="66000">
                  <a:srgbClr val="F4B183">
                    <a:lumMod val="90000"/>
                    <a:lumOff val="10000"/>
                  </a:srgbClr>
                </a:gs>
                <a:gs pos="100000">
                  <a:srgbClr val="F4B183"/>
                </a:gs>
              </a:gsLst>
              <a:lin ang="5400000" scaled="1"/>
            </a:gradFill>
            <a:ln>
              <a:solidFill>
                <a:srgbClr val="C55A1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31A0190-B711-363B-F0FC-60B707BF0A28}"/>
                </a:ext>
              </a:extLst>
            </p:cNvPr>
            <p:cNvSpPr>
              <a:spLocks noChangeAspect="1"/>
            </p:cNvSpPr>
            <p:nvPr/>
          </p:nvSpPr>
          <p:spPr>
            <a:xfrm rot="14584933">
              <a:off x="8489372" y="4155496"/>
              <a:ext cx="236715" cy="252000"/>
            </a:xfrm>
            <a:custGeom>
              <a:avLst/>
              <a:gdLst>
                <a:gd name="connsiteX0" fmla="*/ 1162375 w 1558650"/>
                <a:gd name="connsiteY0" fmla="*/ 309731 h 1659291"/>
                <a:gd name="connsiteX1" fmla="*/ 1248100 w 1558650"/>
                <a:gd name="connsiteY1" fmla="*/ 257343 h 1659291"/>
                <a:gd name="connsiteX2" fmla="*/ 1343350 w 1558650"/>
                <a:gd name="connsiteY2" fmla="*/ 238293 h 1659291"/>
                <a:gd name="connsiteX3" fmla="*/ 1424312 w 1558650"/>
                <a:gd name="connsiteY3" fmla="*/ 257343 h 1659291"/>
                <a:gd name="connsiteX4" fmla="*/ 1519562 w 1558650"/>
                <a:gd name="connsiteY4" fmla="*/ 319256 h 1659291"/>
                <a:gd name="connsiteX5" fmla="*/ 1552900 w 1558650"/>
                <a:gd name="connsiteY5" fmla="*/ 404981 h 1659291"/>
                <a:gd name="connsiteX6" fmla="*/ 1552900 w 1558650"/>
                <a:gd name="connsiteY6" fmla="*/ 524043 h 1659291"/>
                <a:gd name="connsiteX7" fmla="*/ 1495750 w 1558650"/>
                <a:gd name="connsiteY7" fmla="*/ 700256 h 1659291"/>
                <a:gd name="connsiteX8" fmla="*/ 1381450 w 1558650"/>
                <a:gd name="connsiteY8" fmla="*/ 881231 h 1659291"/>
                <a:gd name="connsiteX9" fmla="*/ 1257625 w 1558650"/>
                <a:gd name="connsiteY9" fmla="*/ 1019343 h 1659291"/>
                <a:gd name="connsiteX10" fmla="*/ 1109987 w 1558650"/>
                <a:gd name="connsiteY10" fmla="*/ 1128881 h 1659291"/>
                <a:gd name="connsiteX11" fmla="*/ 981400 w 1558650"/>
                <a:gd name="connsiteY11" fmla="*/ 1214606 h 1659291"/>
                <a:gd name="connsiteX12" fmla="*/ 905200 w 1558650"/>
                <a:gd name="connsiteY12" fmla="*/ 1252706 h 1659291"/>
                <a:gd name="connsiteX13" fmla="*/ 838525 w 1558650"/>
                <a:gd name="connsiteY13" fmla="*/ 1300331 h 1659291"/>
                <a:gd name="connsiteX14" fmla="*/ 781375 w 1558650"/>
                <a:gd name="connsiteY14" fmla="*/ 1357481 h 1659291"/>
                <a:gd name="connsiteX15" fmla="*/ 724225 w 1558650"/>
                <a:gd name="connsiteY15" fmla="*/ 1433681 h 1659291"/>
                <a:gd name="connsiteX16" fmla="*/ 662312 w 1558650"/>
                <a:gd name="connsiteY16" fmla="*/ 1509881 h 1659291"/>
                <a:gd name="connsiteX17" fmla="*/ 619450 w 1558650"/>
                <a:gd name="connsiteY17" fmla="*/ 1571793 h 1659291"/>
                <a:gd name="connsiteX18" fmla="*/ 519437 w 1558650"/>
                <a:gd name="connsiteY18" fmla="*/ 1628943 h 1659291"/>
                <a:gd name="connsiteX19" fmla="*/ 428950 w 1558650"/>
                <a:gd name="connsiteY19" fmla="*/ 1657518 h 1659291"/>
                <a:gd name="connsiteX20" fmla="*/ 367037 w 1558650"/>
                <a:gd name="connsiteY20" fmla="*/ 1652756 h 1659291"/>
                <a:gd name="connsiteX21" fmla="*/ 309887 w 1558650"/>
                <a:gd name="connsiteY21" fmla="*/ 1624181 h 1659291"/>
                <a:gd name="connsiteX22" fmla="*/ 238450 w 1558650"/>
                <a:gd name="connsiteY22" fmla="*/ 1547981 h 1659291"/>
                <a:gd name="connsiteX23" fmla="*/ 252737 w 1558650"/>
                <a:gd name="connsiteY23" fmla="*/ 1443206 h 1659291"/>
                <a:gd name="connsiteX24" fmla="*/ 252737 w 1558650"/>
                <a:gd name="connsiteY24" fmla="*/ 1352718 h 1659291"/>
                <a:gd name="connsiteX25" fmla="*/ 219400 w 1558650"/>
                <a:gd name="connsiteY25" fmla="*/ 1271756 h 1659291"/>
                <a:gd name="connsiteX26" fmla="*/ 181300 w 1558650"/>
                <a:gd name="connsiteY26" fmla="*/ 1157456 h 1659291"/>
                <a:gd name="connsiteX27" fmla="*/ 133675 w 1558650"/>
                <a:gd name="connsiteY27" fmla="*/ 1071731 h 1659291"/>
                <a:gd name="connsiteX28" fmla="*/ 62237 w 1558650"/>
                <a:gd name="connsiteY28" fmla="*/ 933618 h 1659291"/>
                <a:gd name="connsiteX29" fmla="*/ 19375 w 1558650"/>
                <a:gd name="connsiteY29" fmla="*/ 781218 h 1659291"/>
                <a:gd name="connsiteX30" fmla="*/ 325 w 1558650"/>
                <a:gd name="connsiteY30" fmla="*/ 533568 h 1659291"/>
                <a:gd name="connsiteX31" fmla="*/ 33662 w 1558650"/>
                <a:gd name="connsiteY31" fmla="*/ 309731 h 1659291"/>
                <a:gd name="connsiteX32" fmla="*/ 90812 w 1558650"/>
                <a:gd name="connsiteY32" fmla="*/ 143043 h 1659291"/>
                <a:gd name="connsiteX33" fmla="*/ 143200 w 1558650"/>
                <a:gd name="connsiteY33" fmla="*/ 76368 h 1659291"/>
                <a:gd name="connsiteX34" fmla="*/ 214637 w 1558650"/>
                <a:gd name="connsiteY34" fmla="*/ 19218 h 1659291"/>
                <a:gd name="connsiteX35" fmla="*/ 309887 w 1558650"/>
                <a:gd name="connsiteY35" fmla="*/ 168 h 1659291"/>
                <a:gd name="connsiteX36" fmla="*/ 395612 w 1558650"/>
                <a:gd name="connsiteY36" fmla="*/ 14456 h 1659291"/>
                <a:gd name="connsiteX37" fmla="*/ 443237 w 1558650"/>
                <a:gd name="connsiteY37" fmla="*/ 81131 h 1659291"/>
                <a:gd name="connsiteX38" fmla="*/ 467050 w 1558650"/>
                <a:gd name="connsiteY38" fmla="*/ 152568 h 1659291"/>
                <a:gd name="connsiteX39" fmla="*/ 471812 w 1558650"/>
                <a:gd name="connsiteY39" fmla="*/ 243056 h 1659291"/>
                <a:gd name="connsiteX40" fmla="*/ 443237 w 1558650"/>
                <a:gd name="connsiteY40" fmla="*/ 338306 h 1659291"/>
                <a:gd name="connsiteX41" fmla="*/ 405137 w 1558650"/>
                <a:gd name="connsiteY41" fmla="*/ 424031 h 1659291"/>
                <a:gd name="connsiteX42" fmla="*/ 395612 w 1558650"/>
                <a:gd name="connsiteY42" fmla="*/ 495468 h 1659291"/>
                <a:gd name="connsiteX43" fmla="*/ 390850 w 1558650"/>
                <a:gd name="connsiteY43" fmla="*/ 585956 h 1659291"/>
                <a:gd name="connsiteX44" fmla="*/ 400375 w 1558650"/>
                <a:gd name="connsiteY44" fmla="*/ 647868 h 1659291"/>
                <a:gd name="connsiteX45" fmla="*/ 438475 w 1558650"/>
                <a:gd name="connsiteY45" fmla="*/ 752643 h 1659291"/>
                <a:gd name="connsiteX46" fmla="*/ 490862 w 1558650"/>
                <a:gd name="connsiteY46" fmla="*/ 819318 h 1659291"/>
                <a:gd name="connsiteX47" fmla="*/ 562300 w 1558650"/>
                <a:gd name="connsiteY47" fmla="*/ 871706 h 1659291"/>
                <a:gd name="connsiteX48" fmla="*/ 652787 w 1558650"/>
                <a:gd name="connsiteY48" fmla="*/ 890756 h 1659291"/>
                <a:gd name="connsiteX49" fmla="*/ 757562 w 1558650"/>
                <a:gd name="connsiteY49" fmla="*/ 900281 h 1659291"/>
                <a:gd name="connsiteX50" fmla="*/ 852812 w 1558650"/>
                <a:gd name="connsiteY50" fmla="*/ 862181 h 1659291"/>
                <a:gd name="connsiteX51" fmla="*/ 971875 w 1558650"/>
                <a:gd name="connsiteY51" fmla="*/ 795506 h 1659291"/>
                <a:gd name="connsiteX52" fmla="*/ 1081412 w 1558650"/>
                <a:gd name="connsiteY52" fmla="*/ 633581 h 1659291"/>
                <a:gd name="connsiteX53" fmla="*/ 1133800 w 1558650"/>
                <a:gd name="connsiteY53" fmla="*/ 428793 h 1659291"/>
                <a:gd name="connsiteX54" fmla="*/ 1133800 w 1558650"/>
                <a:gd name="connsiteY54" fmla="*/ 376406 h 1659291"/>
                <a:gd name="connsiteX55" fmla="*/ 1162375 w 1558650"/>
                <a:gd name="connsiteY55" fmla="*/ 309731 h 165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58650" h="1659291">
                  <a:moveTo>
                    <a:pt x="1162375" y="309731"/>
                  </a:moveTo>
                  <a:cubicBezTo>
                    <a:pt x="1181425" y="289887"/>
                    <a:pt x="1217938" y="269249"/>
                    <a:pt x="1248100" y="257343"/>
                  </a:cubicBezTo>
                  <a:cubicBezTo>
                    <a:pt x="1278262" y="245437"/>
                    <a:pt x="1313981" y="238293"/>
                    <a:pt x="1343350" y="238293"/>
                  </a:cubicBezTo>
                  <a:cubicBezTo>
                    <a:pt x="1372719" y="238293"/>
                    <a:pt x="1394943" y="243849"/>
                    <a:pt x="1424312" y="257343"/>
                  </a:cubicBezTo>
                  <a:cubicBezTo>
                    <a:pt x="1453681" y="270837"/>
                    <a:pt x="1498131" y="294650"/>
                    <a:pt x="1519562" y="319256"/>
                  </a:cubicBezTo>
                  <a:cubicBezTo>
                    <a:pt x="1540993" y="343862"/>
                    <a:pt x="1547344" y="370850"/>
                    <a:pt x="1552900" y="404981"/>
                  </a:cubicBezTo>
                  <a:cubicBezTo>
                    <a:pt x="1558456" y="439112"/>
                    <a:pt x="1562425" y="474830"/>
                    <a:pt x="1552900" y="524043"/>
                  </a:cubicBezTo>
                  <a:cubicBezTo>
                    <a:pt x="1543375" y="573256"/>
                    <a:pt x="1524325" y="640725"/>
                    <a:pt x="1495750" y="700256"/>
                  </a:cubicBezTo>
                  <a:cubicBezTo>
                    <a:pt x="1467175" y="759787"/>
                    <a:pt x="1421138" y="828050"/>
                    <a:pt x="1381450" y="881231"/>
                  </a:cubicBezTo>
                  <a:cubicBezTo>
                    <a:pt x="1341763" y="934412"/>
                    <a:pt x="1302869" y="978068"/>
                    <a:pt x="1257625" y="1019343"/>
                  </a:cubicBezTo>
                  <a:cubicBezTo>
                    <a:pt x="1212381" y="1060618"/>
                    <a:pt x="1156024" y="1096337"/>
                    <a:pt x="1109987" y="1128881"/>
                  </a:cubicBezTo>
                  <a:cubicBezTo>
                    <a:pt x="1063950" y="1161425"/>
                    <a:pt x="1015531" y="1193969"/>
                    <a:pt x="981400" y="1214606"/>
                  </a:cubicBezTo>
                  <a:cubicBezTo>
                    <a:pt x="947269" y="1235243"/>
                    <a:pt x="929012" y="1238419"/>
                    <a:pt x="905200" y="1252706"/>
                  </a:cubicBezTo>
                  <a:cubicBezTo>
                    <a:pt x="881388" y="1266993"/>
                    <a:pt x="859162" y="1282869"/>
                    <a:pt x="838525" y="1300331"/>
                  </a:cubicBezTo>
                  <a:cubicBezTo>
                    <a:pt x="817888" y="1317793"/>
                    <a:pt x="800425" y="1335256"/>
                    <a:pt x="781375" y="1357481"/>
                  </a:cubicBezTo>
                  <a:cubicBezTo>
                    <a:pt x="762325" y="1379706"/>
                    <a:pt x="744069" y="1408281"/>
                    <a:pt x="724225" y="1433681"/>
                  </a:cubicBezTo>
                  <a:cubicBezTo>
                    <a:pt x="704381" y="1459081"/>
                    <a:pt x="679775" y="1486862"/>
                    <a:pt x="662312" y="1509881"/>
                  </a:cubicBezTo>
                  <a:cubicBezTo>
                    <a:pt x="644849" y="1532900"/>
                    <a:pt x="643262" y="1551949"/>
                    <a:pt x="619450" y="1571793"/>
                  </a:cubicBezTo>
                  <a:cubicBezTo>
                    <a:pt x="595638" y="1591637"/>
                    <a:pt x="551187" y="1614656"/>
                    <a:pt x="519437" y="1628943"/>
                  </a:cubicBezTo>
                  <a:cubicBezTo>
                    <a:pt x="487687" y="1643231"/>
                    <a:pt x="454350" y="1653549"/>
                    <a:pt x="428950" y="1657518"/>
                  </a:cubicBezTo>
                  <a:cubicBezTo>
                    <a:pt x="403550" y="1661487"/>
                    <a:pt x="386881" y="1658312"/>
                    <a:pt x="367037" y="1652756"/>
                  </a:cubicBezTo>
                  <a:cubicBezTo>
                    <a:pt x="347193" y="1647200"/>
                    <a:pt x="331318" y="1641644"/>
                    <a:pt x="309887" y="1624181"/>
                  </a:cubicBezTo>
                  <a:cubicBezTo>
                    <a:pt x="288456" y="1606718"/>
                    <a:pt x="247975" y="1578143"/>
                    <a:pt x="238450" y="1547981"/>
                  </a:cubicBezTo>
                  <a:cubicBezTo>
                    <a:pt x="228925" y="1517819"/>
                    <a:pt x="250356" y="1475750"/>
                    <a:pt x="252737" y="1443206"/>
                  </a:cubicBezTo>
                  <a:cubicBezTo>
                    <a:pt x="255118" y="1410662"/>
                    <a:pt x="258293" y="1381293"/>
                    <a:pt x="252737" y="1352718"/>
                  </a:cubicBezTo>
                  <a:cubicBezTo>
                    <a:pt x="247181" y="1324143"/>
                    <a:pt x="231306" y="1304300"/>
                    <a:pt x="219400" y="1271756"/>
                  </a:cubicBezTo>
                  <a:cubicBezTo>
                    <a:pt x="207494" y="1239212"/>
                    <a:pt x="195587" y="1190793"/>
                    <a:pt x="181300" y="1157456"/>
                  </a:cubicBezTo>
                  <a:cubicBezTo>
                    <a:pt x="167013" y="1124119"/>
                    <a:pt x="153519" y="1109037"/>
                    <a:pt x="133675" y="1071731"/>
                  </a:cubicBezTo>
                  <a:cubicBezTo>
                    <a:pt x="113831" y="1034425"/>
                    <a:pt x="81287" y="982037"/>
                    <a:pt x="62237" y="933618"/>
                  </a:cubicBezTo>
                  <a:cubicBezTo>
                    <a:pt x="43187" y="885199"/>
                    <a:pt x="29694" y="847893"/>
                    <a:pt x="19375" y="781218"/>
                  </a:cubicBezTo>
                  <a:cubicBezTo>
                    <a:pt x="9056" y="714543"/>
                    <a:pt x="-2056" y="612149"/>
                    <a:pt x="325" y="533568"/>
                  </a:cubicBezTo>
                  <a:cubicBezTo>
                    <a:pt x="2706" y="454987"/>
                    <a:pt x="18581" y="374818"/>
                    <a:pt x="33662" y="309731"/>
                  </a:cubicBezTo>
                  <a:cubicBezTo>
                    <a:pt x="48743" y="244644"/>
                    <a:pt x="72556" y="181937"/>
                    <a:pt x="90812" y="143043"/>
                  </a:cubicBezTo>
                  <a:cubicBezTo>
                    <a:pt x="109068" y="104149"/>
                    <a:pt x="122563" y="97005"/>
                    <a:pt x="143200" y="76368"/>
                  </a:cubicBezTo>
                  <a:cubicBezTo>
                    <a:pt x="163837" y="55731"/>
                    <a:pt x="186856" y="31918"/>
                    <a:pt x="214637" y="19218"/>
                  </a:cubicBezTo>
                  <a:cubicBezTo>
                    <a:pt x="242418" y="6518"/>
                    <a:pt x="279725" y="962"/>
                    <a:pt x="309887" y="168"/>
                  </a:cubicBezTo>
                  <a:cubicBezTo>
                    <a:pt x="340049" y="-626"/>
                    <a:pt x="373387" y="962"/>
                    <a:pt x="395612" y="14456"/>
                  </a:cubicBezTo>
                  <a:cubicBezTo>
                    <a:pt x="417837" y="27950"/>
                    <a:pt x="431331" y="58112"/>
                    <a:pt x="443237" y="81131"/>
                  </a:cubicBezTo>
                  <a:cubicBezTo>
                    <a:pt x="455143" y="104150"/>
                    <a:pt x="462288" y="125581"/>
                    <a:pt x="467050" y="152568"/>
                  </a:cubicBezTo>
                  <a:cubicBezTo>
                    <a:pt x="471812" y="179555"/>
                    <a:pt x="475781" y="212100"/>
                    <a:pt x="471812" y="243056"/>
                  </a:cubicBezTo>
                  <a:cubicBezTo>
                    <a:pt x="467843" y="274012"/>
                    <a:pt x="454349" y="308144"/>
                    <a:pt x="443237" y="338306"/>
                  </a:cubicBezTo>
                  <a:cubicBezTo>
                    <a:pt x="432125" y="368468"/>
                    <a:pt x="413074" y="397837"/>
                    <a:pt x="405137" y="424031"/>
                  </a:cubicBezTo>
                  <a:cubicBezTo>
                    <a:pt x="397200" y="450225"/>
                    <a:pt x="397993" y="468480"/>
                    <a:pt x="395612" y="495468"/>
                  </a:cubicBezTo>
                  <a:cubicBezTo>
                    <a:pt x="393231" y="522456"/>
                    <a:pt x="390056" y="560556"/>
                    <a:pt x="390850" y="585956"/>
                  </a:cubicBezTo>
                  <a:cubicBezTo>
                    <a:pt x="391644" y="611356"/>
                    <a:pt x="392437" y="620087"/>
                    <a:pt x="400375" y="647868"/>
                  </a:cubicBezTo>
                  <a:cubicBezTo>
                    <a:pt x="408313" y="675649"/>
                    <a:pt x="423394" y="724068"/>
                    <a:pt x="438475" y="752643"/>
                  </a:cubicBezTo>
                  <a:cubicBezTo>
                    <a:pt x="453556" y="781218"/>
                    <a:pt x="470224" y="799474"/>
                    <a:pt x="490862" y="819318"/>
                  </a:cubicBezTo>
                  <a:cubicBezTo>
                    <a:pt x="511500" y="839162"/>
                    <a:pt x="535313" y="859800"/>
                    <a:pt x="562300" y="871706"/>
                  </a:cubicBezTo>
                  <a:cubicBezTo>
                    <a:pt x="589287" y="883612"/>
                    <a:pt x="620243" y="885994"/>
                    <a:pt x="652787" y="890756"/>
                  </a:cubicBezTo>
                  <a:cubicBezTo>
                    <a:pt x="685331" y="895518"/>
                    <a:pt x="724225" y="905043"/>
                    <a:pt x="757562" y="900281"/>
                  </a:cubicBezTo>
                  <a:cubicBezTo>
                    <a:pt x="790899" y="895519"/>
                    <a:pt x="817093" y="879644"/>
                    <a:pt x="852812" y="862181"/>
                  </a:cubicBezTo>
                  <a:cubicBezTo>
                    <a:pt x="888531" y="844719"/>
                    <a:pt x="933775" y="833606"/>
                    <a:pt x="971875" y="795506"/>
                  </a:cubicBezTo>
                  <a:cubicBezTo>
                    <a:pt x="1009975" y="757406"/>
                    <a:pt x="1054425" y="694700"/>
                    <a:pt x="1081412" y="633581"/>
                  </a:cubicBezTo>
                  <a:cubicBezTo>
                    <a:pt x="1108399" y="572462"/>
                    <a:pt x="1125069" y="471655"/>
                    <a:pt x="1133800" y="428793"/>
                  </a:cubicBezTo>
                  <a:cubicBezTo>
                    <a:pt x="1142531" y="385931"/>
                    <a:pt x="1130625" y="391487"/>
                    <a:pt x="1133800" y="376406"/>
                  </a:cubicBezTo>
                  <a:cubicBezTo>
                    <a:pt x="1136975" y="361325"/>
                    <a:pt x="1143325" y="329575"/>
                    <a:pt x="1162375" y="3097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1EC0A1">
                    <a:lumMod val="60000"/>
                    <a:lumOff val="40000"/>
                  </a:srgbClr>
                </a:gs>
                <a:gs pos="66000">
                  <a:srgbClr val="1EC0A1">
                    <a:lumMod val="80000"/>
                    <a:lumOff val="20000"/>
                  </a:srgbClr>
                </a:gs>
                <a:gs pos="100000">
                  <a:srgbClr val="1EC0A1"/>
                </a:gs>
              </a:gsLst>
              <a:lin ang="5400000" scaled="1"/>
            </a:gradFill>
            <a:ln>
              <a:solidFill>
                <a:srgbClr val="1589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0D3F31B-573D-7530-C1A8-FC45DA499EFF}"/>
                </a:ext>
              </a:extLst>
            </p:cNvPr>
            <p:cNvGrpSpPr/>
            <p:nvPr/>
          </p:nvGrpSpPr>
          <p:grpSpPr>
            <a:xfrm>
              <a:off x="7383378" y="1599444"/>
              <a:ext cx="1387241" cy="1791014"/>
              <a:chOff x="7383378" y="1599444"/>
              <a:chExt cx="1387241" cy="1791014"/>
            </a:xfrm>
          </p:grpSpPr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BA5E9FF2-DEF0-173D-8A84-4F61678624C8}"/>
                  </a:ext>
                </a:extLst>
              </p:cNvPr>
              <p:cNvSpPr/>
              <p:nvPr/>
            </p:nvSpPr>
            <p:spPr>
              <a:xfrm rot="17727939">
                <a:off x="7181492" y="1801330"/>
                <a:ext cx="1791014" cy="1387241"/>
              </a:xfrm>
              <a:prstGeom prst="arc">
                <a:avLst>
                  <a:gd name="adj1" fmla="val 11347935"/>
                  <a:gd name="adj2" fmla="val 20317493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97ED325-C4B3-AE4D-13D3-2AC0E56BA4CD}"/>
                  </a:ext>
                </a:extLst>
              </p:cNvPr>
              <p:cNvCxnSpPr>
                <a:cxnSpLocks/>
              </p:cNvCxnSpPr>
              <p:nvPr/>
            </p:nvCxnSpPr>
            <p:spPr>
              <a:xfrm rot="24000000">
                <a:off x="7578514" y="3179747"/>
                <a:ext cx="0" cy="98309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848D73F9-E27F-D1E9-22C9-C2DEEC736872}"/>
                </a:ext>
              </a:extLst>
            </p:cNvPr>
            <p:cNvSpPr/>
            <p:nvPr/>
          </p:nvSpPr>
          <p:spPr>
            <a:xfrm rot="20072061" flipV="1">
              <a:off x="8229076" y="2862227"/>
              <a:ext cx="2558520" cy="1538278"/>
            </a:xfrm>
            <a:prstGeom prst="arc">
              <a:avLst>
                <a:gd name="adj1" fmla="val 11962920"/>
                <a:gd name="adj2" fmla="val 21010377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F04B63-47A0-EEC6-4CBD-7E25A2D5058D}"/>
                </a:ext>
              </a:extLst>
            </p:cNvPr>
            <p:cNvCxnSpPr>
              <a:cxnSpLocks/>
            </p:cNvCxnSpPr>
            <p:nvPr/>
          </p:nvCxnSpPr>
          <p:spPr>
            <a:xfrm rot="12000000" flipV="1">
              <a:off x="8671658" y="4405718"/>
              <a:ext cx="0" cy="9830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87FA5DE-71B9-9A59-B5F5-6EDAAF10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GB" sz="2400" dirty="0" err="1"/>
              <a:t>Sparsentan</a:t>
            </a:r>
            <a:r>
              <a:rPr lang="en-GB" sz="2400" dirty="0"/>
              <a:t> preserved glomerular </a:t>
            </a:r>
            <a:r>
              <a:rPr lang="en-GB" sz="2400" dirty="0" err="1"/>
              <a:t>eGlx</a:t>
            </a:r>
            <a:r>
              <a:rPr lang="en-GB" sz="2400" dirty="0"/>
              <a:t> and protected </a:t>
            </a:r>
            <a:r>
              <a:rPr lang="en-US" sz="2400" dirty="0"/>
              <a:t>glomeruli from increased permeability following exposure to human NS plasma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EBE0E-7253-429E-1E36-D4865CD215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 rtl="0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it-IT" sz="2400" b="0" i="0" dirty="0">
              <a:solidFill>
                <a:srgbClr val="000000"/>
              </a:solidFill>
              <a:effectLst/>
              <a:latin typeface="Futura Lt BT" panose="020B0402020204020303"/>
            </a:endParaRPr>
          </a:p>
          <a:p>
            <a:endParaRPr lang="en-GB" sz="2400" dirty="0">
              <a:solidFill>
                <a:srgbClr val="000000"/>
              </a:solidFill>
            </a:endParaRPr>
          </a:p>
          <a:p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E001A4-3196-2FC6-6664-ABD0B6A9E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2242515"/>
            <a:ext cx="4999877" cy="3947148"/>
          </a:xfrm>
        </p:spPr>
        <p:txBody>
          <a:bodyPr>
            <a:normAutofit/>
          </a:bodyPr>
          <a:lstStyle/>
          <a:p>
            <a:pPr marL="1800" indent="0" algn="just">
              <a:buNone/>
            </a:pPr>
            <a:r>
              <a:rPr lang="en-GB" sz="1800" b="1" u="sng" dirty="0"/>
              <a:t>SUMMARY</a:t>
            </a:r>
          </a:p>
          <a:p>
            <a:pPr algn="just"/>
            <a:endParaRPr lang="en-GB" sz="1800" dirty="0"/>
          </a:p>
          <a:p>
            <a:pPr algn="just"/>
            <a:r>
              <a:rPr lang="en-GB" sz="1800" dirty="0"/>
              <a:t>Dual antagonism of ET</a:t>
            </a:r>
            <a:r>
              <a:rPr lang="en-GB" sz="1800" baseline="-25000" dirty="0"/>
              <a:t>A</a:t>
            </a:r>
            <a:r>
              <a:rPr lang="en-GB" sz="1800" dirty="0"/>
              <a:t>R and AT</a:t>
            </a:r>
            <a:r>
              <a:rPr lang="en-GB" sz="1800" baseline="-25000" dirty="0"/>
              <a:t>1</a:t>
            </a:r>
            <a:r>
              <a:rPr lang="en-GB" sz="1800" dirty="0"/>
              <a:t>R, with </a:t>
            </a:r>
            <a:r>
              <a:rPr lang="en-GB" sz="1800" dirty="0" err="1"/>
              <a:t>sparsentan</a:t>
            </a:r>
            <a:r>
              <a:rPr lang="en-GB" sz="1800" dirty="0"/>
              <a:t>, preserved the glomerular </a:t>
            </a:r>
            <a:r>
              <a:rPr lang="en-GB" sz="1800" dirty="0" err="1"/>
              <a:t>eGlx</a:t>
            </a:r>
            <a:r>
              <a:rPr lang="en-GB" sz="1800" dirty="0"/>
              <a:t> resulting in normalised glomerular permeability following incubation with NS plasma</a:t>
            </a:r>
          </a:p>
          <a:p>
            <a:pPr algn="just"/>
            <a:endParaRPr lang="en-GB" sz="1800" dirty="0"/>
          </a:p>
          <a:p>
            <a:pPr algn="just"/>
            <a:r>
              <a:rPr lang="en-GB" sz="1800" dirty="0"/>
              <a:t>The direct action of </a:t>
            </a:r>
            <a:r>
              <a:rPr lang="en-GB" sz="1800" dirty="0" err="1"/>
              <a:t>sparsentan</a:t>
            </a:r>
            <a:r>
              <a:rPr lang="en-GB" sz="1800" dirty="0"/>
              <a:t> on the GFB could help maintain barrier integrity in NS, via glycocalyx protection</a:t>
            </a:r>
          </a:p>
        </p:txBody>
      </p:sp>
    </p:spTree>
    <p:extLst>
      <p:ext uri="{BB962C8B-B14F-4D97-AF65-F5344CB8AC3E}">
        <p14:creationId xmlns:p14="http://schemas.microsoft.com/office/powerpoint/2010/main" val="305747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3F2A5-B7B5-0BF0-71A2-1B852A7B6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269254-461A-E97A-CBB0-8D0EB52C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2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8ADB-3CA2-0242-1C10-BCCDDF621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3759"/>
            <a:ext cx="5157787" cy="3947148"/>
          </a:xfrm>
        </p:spPr>
        <p:txBody>
          <a:bodyPr>
            <a:normAutofit/>
          </a:bodyPr>
          <a:lstStyle/>
          <a:p>
            <a:pPr algn="l" rtl="0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endParaRPr lang="it-IT" sz="2400" b="0" i="0" dirty="0">
              <a:solidFill>
                <a:srgbClr val="000000"/>
              </a:solidFill>
              <a:effectLst/>
              <a:latin typeface="Futura Lt BT" panose="020B0402020204020303"/>
            </a:endParaRPr>
          </a:p>
          <a:p>
            <a:endParaRPr lang="en-GB" sz="2400" dirty="0">
              <a:solidFill>
                <a:srgbClr val="000000"/>
              </a:solidFill>
            </a:endParaRPr>
          </a:p>
          <a:p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0099D9-FFAA-EDEB-D4AA-80D8B091C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2812" y="1953759"/>
            <a:ext cx="5183188" cy="3947148"/>
          </a:xfrm>
        </p:spPr>
        <p:txBody>
          <a:bodyPr>
            <a:normAutofit fontScale="92500" lnSpcReduction="20000"/>
          </a:bodyPr>
          <a:lstStyle/>
          <a:p>
            <a:pPr marL="1800" indent="0">
              <a:buNone/>
            </a:pPr>
            <a:endParaRPr lang="en-GB" dirty="0"/>
          </a:p>
          <a:p>
            <a:pPr marL="1800" indent="0">
              <a:buNone/>
            </a:pPr>
            <a:endParaRPr lang="en-GB" dirty="0"/>
          </a:p>
          <a:p>
            <a:pPr marL="1800" indent="0">
              <a:buNone/>
            </a:pPr>
            <a:r>
              <a:rPr lang="en-GB" dirty="0"/>
              <a:t>Judy J. Watson</a:t>
            </a:r>
          </a:p>
          <a:p>
            <a:pPr marL="1800" indent="0">
              <a:buNone/>
            </a:pPr>
            <a:r>
              <a:rPr lang="en-GB" dirty="0"/>
              <a:t>Elizabeth Colby</a:t>
            </a:r>
          </a:p>
          <a:p>
            <a:pPr marL="1800" indent="0">
              <a:buNone/>
            </a:pPr>
            <a:r>
              <a:rPr lang="en-GB" dirty="0"/>
              <a:t>Moin A. Saleem</a:t>
            </a:r>
          </a:p>
          <a:p>
            <a:pPr marL="1800" indent="0">
              <a:buNone/>
            </a:pPr>
            <a:r>
              <a:rPr lang="en-GB" dirty="0"/>
              <a:t>Gavin I. Welsh</a:t>
            </a:r>
          </a:p>
          <a:p>
            <a:pPr marL="1800" indent="0">
              <a:buNone/>
            </a:pPr>
            <a:r>
              <a:rPr lang="en-GB" dirty="0"/>
              <a:t>Rebecca R. Foster</a:t>
            </a:r>
          </a:p>
          <a:p>
            <a:pPr marL="1800" indent="0">
              <a:buNone/>
            </a:pPr>
            <a:r>
              <a:rPr lang="en-GB" dirty="0"/>
              <a:t>Simon C. Satchell</a:t>
            </a:r>
          </a:p>
          <a:p>
            <a:pPr marL="1800" indent="0">
              <a:buNone/>
            </a:pPr>
            <a:endParaRPr lang="en-GB" dirty="0"/>
          </a:p>
          <a:p>
            <a:pPr marL="1800" indent="0">
              <a:buNone/>
            </a:pPr>
            <a:r>
              <a:rPr lang="en-GB" dirty="0"/>
              <a:t>Bristol Renal</a:t>
            </a:r>
          </a:p>
          <a:p>
            <a:pPr marL="1800" indent="0">
              <a:buNone/>
            </a:pPr>
            <a:r>
              <a:rPr lang="en-GB" dirty="0"/>
              <a:t>Wolfson Bioimaging Facility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890CBAA-7E78-8601-D614-BA9329C872E3}"/>
              </a:ext>
            </a:extLst>
          </p:cNvPr>
          <p:cNvSpPr txBox="1">
            <a:spLocks/>
          </p:cNvSpPr>
          <p:nvPr/>
        </p:nvSpPr>
        <p:spPr>
          <a:xfrm>
            <a:off x="6169024" y="1953759"/>
            <a:ext cx="5183188" cy="3947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2pPr>
            <a:lvl3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3pPr>
            <a:lvl4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4pPr>
            <a:lvl5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200" dirty="0"/>
              <a:t>Wilmelenne Clapper</a:t>
            </a:r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200" dirty="0"/>
              <a:t>Celia P. Jenkinson</a:t>
            </a:r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200" dirty="0"/>
              <a:t>Bruce Hendry</a:t>
            </a:r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200" dirty="0" err="1"/>
              <a:t>Radko</a:t>
            </a:r>
            <a:r>
              <a:rPr lang="en-GB" sz="2200" dirty="0"/>
              <a:t> </a:t>
            </a:r>
            <a:r>
              <a:rPr lang="en-GB" sz="2200" dirty="0" err="1"/>
              <a:t>Komers</a:t>
            </a: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  <a:p>
            <a:pPr marL="180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200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14579B-11D6-86C6-B025-F0A4937F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1622202"/>
            <a:ext cx="2822000" cy="81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870C11-DEA8-1FEE-58A1-ED2B806AB028}"/>
              </a:ext>
            </a:extLst>
          </p:cNvPr>
          <p:cNvSpPr txBox="1"/>
          <p:nvPr/>
        </p:nvSpPr>
        <p:spPr>
          <a:xfrm>
            <a:off x="912812" y="59696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m.crompton@bristol.ac.uk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28AD1-0FF4-D794-FF8C-FCE9D5141034}"/>
              </a:ext>
            </a:extLst>
          </p:cNvPr>
          <p:cNvSpPr txBox="1"/>
          <p:nvPr/>
        </p:nvSpPr>
        <p:spPr>
          <a:xfrm>
            <a:off x="6169023" y="1618561"/>
            <a:ext cx="319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Futura Lt BT" panose="020B0402020204020303"/>
                <a:ea typeface="Calibri" panose="020F0502020204030204" pitchFamily="34" charset="0"/>
                <a:cs typeface="Times New Roman" panose="02020603050405020304" pitchFamily="18" charset="0"/>
              </a:rPr>
              <a:t>This work was funded by </a:t>
            </a:r>
            <a:r>
              <a:rPr lang="en-US" sz="1800" b="1" dirty="0" err="1">
                <a:effectLst/>
                <a:latin typeface="Futura Lt BT" panose="020B0402020204020303"/>
                <a:ea typeface="Calibri" panose="020F0502020204030204" pitchFamily="34" charset="0"/>
                <a:cs typeface="Times New Roman" panose="02020603050405020304" pitchFamily="18" charset="0"/>
              </a:rPr>
              <a:t>Travere</a:t>
            </a:r>
            <a:r>
              <a:rPr lang="en-US" sz="1800" b="1" dirty="0">
                <a:effectLst/>
                <a:latin typeface="Futura Lt BT" panose="020B0402020204020303"/>
                <a:ea typeface="Calibri" panose="020F0502020204030204" pitchFamily="34" charset="0"/>
                <a:cs typeface="Times New Roman" panose="02020603050405020304" pitchFamily="18" charset="0"/>
              </a:rPr>
              <a:t> Therapeutics, Inc.</a:t>
            </a:r>
            <a:endParaRPr lang="en-GB" sz="1800" b="1" dirty="0">
              <a:effectLst/>
              <a:latin typeface="Futura Lt BT" panose="020B04020202040203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EC44D1B-A5C0-2379-BF1E-D4BD4894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73" y="4393136"/>
            <a:ext cx="1692605" cy="1692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7EA9C-A95C-0DC1-12B6-EAB04251C32A}"/>
              </a:ext>
            </a:extLst>
          </p:cNvPr>
          <p:cNvSpPr txBox="1"/>
          <p:nvPr/>
        </p:nvSpPr>
        <p:spPr>
          <a:xfrm>
            <a:off x="7834478" y="4515725"/>
            <a:ext cx="2587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To obtain a PDF of this presentation, please scan the Quick Response (QR) code. No personal information is stored.</a:t>
            </a:r>
            <a:endParaRPr lang="en-GB" sz="1800" b="1" dirty="0">
              <a:effectLst/>
              <a:latin typeface="Futura Lt BT" panose="020B04020202040203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5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749EE-9CAB-7F1B-201D-453151830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C5E015-D656-7336-A18F-EB429C05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GB" sz="2400" dirty="0"/>
              <a:t>Endothelin type A (ET</a:t>
            </a:r>
            <a:r>
              <a:rPr lang="en-GB" sz="2400" baseline="-25000" dirty="0"/>
              <a:t>A</a:t>
            </a:r>
            <a:r>
              <a:rPr lang="en-GB" sz="2400" dirty="0"/>
              <a:t>R) and angiotensin II type 1 (AT</a:t>
            </a:r>
            <a:r>
              <a:rPr lang="en-GB" sz="2400" baseline="-25000" dirty="0"/>
              <a:t>1</a:t>
            </a:r>
            <a:r>
              <a:rPr lang="en-GB" sz="2400" dirty="0"/>
              <a:t>R) receptors may regulate glomerular </a:t>
            </a:r>
            <a:r>
              <a:rPr lang="en-US" sz="2400" dirty="0"/>
              <a:t>endothelial glycocalyx (</a:t>
            </a:r>
            <a:r>
              <a:rPr lang="en-US" sz="2400" dirty="0" err="1"/>
              <a:t>eGlx</a:t>
            </a:r>
            <a:r>
              <a:rPr lang="en-US" sz="2400" dirty="0"/>
              <a:t>)</a:t>
            </a:r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33072B-79E4-EA28-2731-9574B4C162CC}"/>
              </a:ext>
            </a:extLst>
          </p:cNvPr>
          <p:cNvGrpSpPr>
            <a:grpSpLocks noChangeAspect="1"/>
          </p:cNvGrpSpPr>
          <p:nvPr/>
        </p:nvGrpSpPr>
        <p:grpSpPr>
          <a:xfrm>
            <a:off x="1034189" y="4615931"/>
            <a:ext cx="3885923" cy="1282974"/>
            <a:chOff x="5980490" y="1167266"/>
            <a:chExt cx="2808000" cy="9270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D6C58A-3B36-AC7F-7382-938E9CDA7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44911" r="24907"/>
            <a:stretch/>
          </p:blipFill>
          <p:spPr>
            <a:xfrm>
              <a:off x="5980490" y="1245723"/>
              <a:ext cx="2808000" cy="59636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93B95A-1E65-9AA5-48C0-1932655718B4}"/>
                </a:ext>
              </a:extLst>
            </p:cNvPr>
            <p:cNvSpPr txBox="1"/>
            <p:nvPr/>
          </p:nvSpPr>
          <p:spPr>
            <a:xfrm>
              <a:off x="6946699" y="1167266"/>
              <a:ext cx="842069" cy="266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Arial" panose="020B0604020202020204" pitchFamily="34" charset="0"/>
                </a:rPr>
                <a:t>Glycocalyx</a:t>
              </a:r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B96DBD-A165-7318-05EB-5D594F4C58C4}"/>
                </a:ext>
              </a:extLst>
            </p:cNvPr>
            <p:cNvSpPr txBox="1"/>
            <p:nvPr/>
          </p:nvSpPr>
          <p:spPr>
            <a:xfrm>
              <a:off x="6763301" y="1827470"/>
              <a:ext cx="1233868" cy="266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Arial" panose="020B0604020202020204" pitchFamily="34" charset="0"/>
                </a:rPr>
                <a:t>Endothelial cells</a:t>
              </a:r>
              <a:endParaRPr lang="en-GB" dirty="0"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06A1D-7503-1EB2-3EA6-B24EEA5A7B71}"/>
              </a:ext>
            </a:extLst>
          </p:cNvPr>
          <p:cNvGrpSpPr>
            <a:grpSpLocks noChangeAspect="1"/>
          </p:cNvGrpSpPr>
          <p:nvPr/>
        </p:nvGrpSpPr>
        <p:grpSpPr>
          <a:xfrm>
            <a:off x="5757720" y="2581744"/>
            <a:ext cx="3885923" cy="3285914"/>
            <a:chOff x="7927545" y="2951744"/>
            <a:chExt cx="3885923" cy="32859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4D053D8-B806-2FB0-795D-4B4E6DEE8B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27545" y="2951744"/>
              <a:ext cx="3885923" cy="3285914"/>
              <a:chOff x="5969607" y="1733549"/>
              <a:chExt cx="2818884" cy="238363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95ED589-844E-A9B6-E0D5-CA5D20D40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9607" y="1733549"/>
                <a:ext cx="2818884" cy="238363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02C073-9F47-AE77-49CC-1A1CC3D793F2}"/>
                  </a:ext>
                </a:extLst>
              </p:cNvPr>
              <p:cNvSpPr txBox="1"/>
              <p:nvPr/>
            </p:nvSpPr>
            <p:spPr>
              <a:xfrm>
                <a:off x="7969370" y="1928107"/>
                <a:ext cx="697607" cy="245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Podocyte</a:t>
                </a:r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2FD2B1-70B5-C95C-2AF7-42B6779E0A8F}"/>
                  </a:ext>
                </a:extLst>
              </p:cNvPr>
              <p:cNvSpPr txBox="1"/>
              <p:nvPr/>
            </p:nvSpPr>
            <p:spPr>
              <a:xfrm>
                <a:off x="6423442" y="3102777"/>
                <a:ext cx="816542" cy="424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Endothelial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anose="020B0604020202020204" pitchFamily="34" charset="0"/>
                  </a:rPr>
                  <a:t>cell</a:t>
                </a:r>
                <a:endPara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6384EF8-7D24-67F6-9E01-6AE9A53AE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1626" y="3319661"/>
                <a:ext cx="95562" cy="16074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4D1A32FC-9B1F-9465-9C86-0753778CCFB8}"/>
                </a:ext>
              </a:extLst>
            </p:cNvPr>
            <p:cNvSpPr/>
            <p:nvPr/>
          </p:nvSpPr>
          <p:spPr>
            <a:xfrm rot="4155081">
              <a:off x="10800541" y="4009715"/>
              <a:ext cx="186200" cy="663535"/>
            </a:xfrm>
            <a:prstGeom prst="upDownArrow">
              <a:avLst/>
            </a:prstGeom>
            <a:solidFill>
              <a:srgbClr val="1EC0A1"/>
            </a:solidFill>
            <a:ln>
              <a:solidFill>
                <a:srgbClr val="158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D13655C-F561-77AC-E453-4CE491104979}"/>
              </a:ext>
            </a:extLst>
          </p:cNvPr>
          <p:cNvSpPr>
            <a:spLocks noChangeAspect="1"/>
          </p:cNvSpPr>
          <p:nvPr/>
        </p:nvSpPr>
        <p:spPr>
          <a:xfrm>
            <a:off x="8054577" y="2467131"/>
            <a:ext cx="236716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4B183">
                  <a:lumMod val="90000"/>
                  <a:lumOff val="10000"/>
                </a:srgbClr>
              </a:gs>
              <a:gs pos="66000">
                <a:srgbClr val="F4B183">
                  <a:lumMod val="90000"/>
                  <a:lumOff val="10000"/>
                </a:srgbClr>
              </a:gs>
              <a:gs pos="100000">
                <a:srgbClr val="F4B183"/>
              </a:gs>
            </a:gsLst>
            <a:lin ang="5400000" scaled="1"/>
          </a:gra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5B3678-7EFA-E621-129D-F88371AE06A8}"/>
              </a:ext>
            </a:extLst>
          </p:cNvPr>
          <p:cNvSpPr>
            <a:spLocks noChangeAspect="1"/>
          </p:cNvSpPr>
          <p:nvPr/>
        </p:nvSpPr>
        <p:spPr>
          <a:xfrm rot="5625122" flipH="1">
            <a:off x="9591961" y="3401639"/>
            <a:ext cx="236715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1EC0A1">
                  <a:lumMod val="60000"/>
                  <a:lumOff val="40000"/>
                </a:srgbClr>
              </a:gs>
              <a:gs pos="66000">
                <a:srgbClr val="1EC0A1">
                  <a:lumMod val="80000"/>
                  <a:lumOff val="20000"/>
                </a:srgbClr>
              </a:gs>
              <a:gs pos="100000">
                <a:srgbClr val="1EC0A1"/>
              </a:gs>
            </a:gsLst>
            <a:lin ang="5400000" scaled="1"/>
          </a:gradFill>
          <a:ln>
            <a:solidFill>
              <a:srgbClr val="158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17A3DC-AD53-9F9B-4F1F-5DE5FC9B64EE}"/>
              </a:ext>
            </a:extLst>
          </p:cNvPr>
          <p:cNvSpPr txBox="1"/>
          <p:nvPr/>
        </p:nvSpPr>
        <p:spPr>
          <a:xfrm>
            <a:off x="9662571" y="3635466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EC0A1"/>
                </a:solidFill>
                <a:cs typeface="Arial" panose="020B0604020202020204" pitchFamily="34" charset="0"/>
              </a:rPr>
              <a:t>AT</a:t>
            </a:r>
            <a:r>
              <a:rPr lang="en-US" sz="1600" b="1" baseline="-25000" dirty="0">
                <a:solidFill>
                  <a:srgbClr val="1EC0A1"/>
                </a:solidFill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1EC0A1"/>
                </a:solidFill>
                <a:cs typeface="Arial" panose="020B0604020202020204" pitchFamily="34" charset="0"/>
              </a:rPr>
              <a:t>R</a:t>
            </a:r>
            <a:endParaRPr lang="en-US" sz="1100" b="1" dirty="0">
              <a:solidFill>
                <a:srgbClr val="1EC0A1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AB7E2A-3F9B-5130-FC5B-A4D5EA28A5E0}"/>
              </a:ext>
            </a:extLst>
          </p:cNvPr>
          <p:cNvSpPr txBox="1"/>
          <p:nvPr/>
        </p:nvSpPr>
        <p:spPr>
          <a:xfrm>
            <a:off x="7569317" y="2173352"/>
            <a:ext cx="56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4B183"/>
                </a:solidFill>
                <a:cs typeface="Arial" panose="020B0604020202020204" pitchFamily="34" charset="0"/>
              </a:rPr>
              <a:t>ET</a:t>
            </a:r>
            <a:r>
              <a:rPr lang="en-US" sz="1600" b="1" baseline="-25000" dirty="0">
                <a:solidFill>
                  <a:srgbClr val="F4B183"/>
                </a:solidFill>
                <a:cs typeface="Arial" panose="020B0604020202020204" pitchFamily="34" charset="0"/>
              </a:rPr>
              <a:t>A</a:t>
            </a:r>
            <a:r>
              <a:rPr lang="en-US" sz="1600" b="1" dirty="0">
                <a:solidFill>
                  <a:srgbClr val="F4B183"/>
                </a:solidFill>
                <a:cs typeface="Arial" panose="020B0604020202020204" pitchFamily="34" charset="0"/>
              </a:rPr>
              <a:t>R</a:t>
            </a:r>
            <a:endParaRPr lang="en-US" sz="1100" b="1" dirty="0">
              <a:solidFill>
                <a:srgbClr val="F4B183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815B04-FB9F-AEB9-8180-28882921C2DC}"/>
              </a:ext>
            </a:extLst>
          </p:cNvPr>
          <p:cNvSpPr txBox="1"/>
          <p:nvPr/>
        </p:nvSpPr>
        <p:spPr>
          <a:xfrm>
            <a:off x="8853417" y="1891521"/>
            <a:ext cx="605115" cy="476071"/>
          </a:xfrm>
          <a:prstGeom prst="flowChartTerminator">
            <a:avLst/>
          </a:prstGeom>
          <a:solidFill>
            <a:srgbClr val="F7C7A7"/>
          </a:solidFill>
          <a:ln>
            <a:solidFill>
              <a:srgbClr val="C55A1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55A11"/>
                </a:solidFill>
                <a:cs typeface="Arial" panose="020B0604020202020204" pitchFamily="34" charset="0"/>
              </a:rPr>
              <a:t>ET-1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F33EC1-9A3D-D29B-32B8-0D3A3E7D79AC}"/>
              </a:ext>
            </a:extLst>
          </p:cNvPr>
          <p:cNvSpPr txBox="1"/>
          <p:nvPr/>
        </p:nvSpPr>
        <p:spPr>
          <a:xfrm>
            <a:off x="10770850" y="3429490"/>
            <a:ext cx="802015" cy="476071"/>
          </a:xfrm>
          <a:prstGeom prst="flowChartTerminator">
            <a:avLst/>
          </a:prstGeom>
          <a:solidFill>
            <a:srgbClr val="88ECD9"/>
          </a:solidFill>
          <a:ln>
            <a:solidFill>
              <a:srgbClr val="158973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58973"/>
                </a:solidFill>
                <a:cs typeface="Arial" panose="020B0604020202020204" pitchFamily="34" charset="0"/>
              </a:rPr>
              <a:t>ANG II</a:t>
            </a:r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9F662AE2-3001-0106-8237-0CB42280F11A}"/>
              </a:ext>
            </a:extLst>
          </p:cNvPr>
          <p:cNvSpPr/>
          <p:nvPr/>
        </p:nvSpPr>
        <p:spPr>
          <a:xfrm rot="1330033">
            <a:off x="8044414" y="2910657"/>
            <a:ext cx="186200" cy="663535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D9669E-50F6-385F-C1AD-19478C564572}"/>
              </a:ext>
            </a:extLst>
          </p:cNvPr>
          <p:cNvGrpSpPr>
            <a:grpSpLocks noChangeAspect="1"/>
          </p:cNvGrpSpPr>
          <p:nvPr/>
        </p:nvGrpSpPr>
        <p:grpSpPr>
          <a:xfrm>
            <a:off x="1177665" y="2319802"/>
            <a:ext cx="3600000" cy="2022022"/>
            <a:chOff x="1149307" y="1889178"/>
            <a:chExt cx="3074574" cy="172690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D358EA8-3567-B360-CF24-6831B078A2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9307" y="2006014"/>
              <a:ext cx="1023642" cy="1530129"/>
              <a:chOff x="6781330" y="984370"/>
              <a:chExt cx="3037303" cy="454012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0F39107-7AD4-2507-8762-DA373FB458C6}"/>
                  </a:ext>
                </a:extLst>
              </p:cNvPr>
              <p:cNvSpPr/>
              <p:nvPr/>
            </p:nvSpPr>
            <p:spPr>
              <a:xfrm>
                <a:off x="7107843" y="984370"/>
                <a:ext cx="2710790" cy="4364073"/>
              </a:xfrm>
              <a:custGeom>
                <a:avLst/>
                <a:gdLst>
                  <a:gd name="connsiteX0" fmla="*/ 791557 w 2710790"/>
                  <a:gd name="connsiteY0" fmla="*/ 1644530 h 4364073"/>
                  <a:gd name="connsiteX1" fmla="*/ 575657 w 2710790"/>
                  <a:gd name="connsiteY1" fmla="*/ 1784230 h 4364073"/>
                  <a:gd name="connsiteX2" fmla="*/ 397857 w 2710790"/>
                  <a:gd name="connsiteY2" fmla="*/ 1809630 h 4364073"/>
                  <a:gd name="connsiteX3" fmla="*/ 194657 w 2710790"/>
                  <a:gd name="connsiteY3" fmla="*/ 1733430 h 4364073"/>
                  <a:gd name="connsiteX4" fmla="*/ 67657 w 2710790"/>
                  <a:gd name="connsiteY4" fmla="*/ 1530230 h 4364073"/>
                  <a:gd name="connsiteX5" fmla="*/ 4157 w 2710790"/>
                  <a:gd name="connsiteY5" fmla="*/ 1136530 h 4364073"/>
                  <a:gd name="connsiteX6" fmla="*/ 181957 w 2710790"/>
                  <a:gd name="connsiteY6" fmla="*/ 526930 h 4364073"/>
                  <a:gd name="connsiteX7" fmla="*/ 601057 w 2710790"/>
                  <a:gd name="connsiteY7" fmla="*/ 133230 h 4364073"/>
                  <a:gd name="connsiteX8" fmla="*/ 1147157 w 2710790"/>
                  <a:gd name="connsiteY8" fmla="*/ 6230 h 4364073"/>
                  <a:gd name="connsiteX9" fmla="*/ 1553557 w 2710790"/>
                  <a:gd name="connsiteY9" fmla="*/ 57030 h 4364073"/>
                  <a:gd name="connsiteX10" fmla="*/ 1998057 w 2710790"/>
                  <a:gd name="connsiteY10" fmla="*/ 374530 h 4364073"/>
                  <a:gd name="connsiteX11" fmla="*/ 2277457 w 2710790"/>
                  <a:gd name="connsiteY11" fmla="*/ 717430 h 4364073"/>
                  <a:gd name="connsiteX12" fmla="*/ 2506057 w 2710790"/>
                  <a:gd name="connsiteY12" fmla="*/ 1123830 h 4364073"/>
                  <a:gd name="connsiteX13" fmla="*/ 2620357 w 2710790"/>
                  <a:gd name="connsiteY13" fmla="*/ 1568330 h 4364073"/>
                  <a:gd name="connsiteX14" fmla="*/ 2709257 w 2710790"/>
                  <a:gd name="connsiteY14" fmla="*/ 2279530 h 4364073"/>
                  <a:gd name="connsiteX15" fmla="*/ 2658457 w 2710790"/>
                  <a:gd name="connsiteY15" fmla="*/ 3028830 h 4364073"/>
                  <a:gd name="connsiteX16" fmla="*/ 2442557 w 2710790"/>
                  <a:gd name="connsiteY16" fmla="*/ 3511430 h 4364073"/>
                  <a:gd name="connsiteX17" fmla="*/ 2125057 w 2710790"/>
                  <a:gd name="connsiteY17" fmla="*/ 3943230 h 4364073"/>
                  <a:gd name="connsiteX18" fmla="*/ 1629757 w 2710790"/>
                  <a:gd name="connsiteY18" fmla="*/ 4298830 h 4364073"/>
                  <a:gd name="connsiteX19" fmla="*/ 1147157 w 2710790"/>
                  <a:gd name="connsiteY19" fmla="*/ 4362330 h 4364073"/>
                  <a:gd name="connsiteX20" fmla="*/ 715357 w 2710790"/>
                  <a:gd name="connsiteY20" fmla="*/ 4273430 h 4364073"/>
                  <a:gd name="connsiteX21" fmla="*/ 359757 w 2710790"/>
                  <a:gd name="connsiteY21" fmla="*/ 4082930 h 4364073"/>
                  <a:gd name="connsiteX22" fmla="*/ 131157 w 2710790"/>
                  <a:gd name="connsiteY22" fmla="*/ 3740030 h 4364073"/>
                  <a:gd name="connsiteX23" fmla="*/ 105757 w 2710790"/>
                  <a:gd name="connsiteY23" fmla="*/ 3397130 h 4364073"/>
                  <a:gd name="connsiteX24" fmla="*/ 118457 w 2710790"/>
                  <a:gd name="connsiteY24" fmla="*/ 3041530 h 4364073"/>
                  <a:gd name="connsiteX25" fmla="*/ 232757 w 2710790"/>
                  <a:gd name="connsiteY25" fmla="*/ 2825630 h 4364073"/>
                  <a:gd name="connsiteX26" fmla="*/ 448657 w 2710790"/>
                  <a:gd name="connsiteY26" fmla="*/ 2571630 h 4364073"/>
                  <a:gd name="connsiteX27" fmla="*/ 1007457 w 2710790"/>
                  <a:gd name="connsiteY27" fmla="*/ 2177930 h 4364073"/>
                  <a:gd name="connsiteX28" fmla="*/ 791557 w 2710790"/>
                  <a:gd name="connsiteY28" fmla="*/ 1644530 h 436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710790" h="4364073">
                    <a:moveTo>
                      <a:pt x="791557" y="1644530"/>
                    </a:moveTo>
                    <a:cubicBezTo>
                      <a:pt x="719591" y="1578914"/>
                      <a:pt x="641274" y="1756713"/>
                      <a:pt x="575657" y="1784230"/>
                    </a:cubicBezTo>
                    <a:cubicBezTo>
                      <a:pt x="510040" y="1811747"/>
                      <a:pt x="461357" y="1818097"/>
                      <a:pt x="397857" y="1809630"/>
                    </a:cubicBezTo>
                    <a:cubicBezTo>
                      <a:pt x="334357" y="1801163"/>
                      <a:pt x="249690" y="1779997"/>
                      <a:pt x="194657" y="1733430"/>
                    </a:cubicBezTo>
                    <a:cubicBezTo>
                      <a:pt x="139624" y="1686863"/>
                      <a:pt x="99407" y="1629713"/>
                      <a:pt x="67657" y="1530230"/>
                    </a:cubicBezTo>
                    <a:cubicBezTo>
                      <a:pt x="35907" y="1430747"/>
                      <a:pt x="-14893" y="1303747"/>
                      <a:pt x="4157" y="1136530"/>
                    </a:cubicBezTo>
                    <a:cubicBezTo>
                      <a:pt x="23207" y="969313"/>
                      <a:pt x="82474" y="694147"/>
                      <a:pt x="181957" y="526930"/>
                    </a:cubicBezTo>
                    <a:cubicBezTo>
                      <a:pt x="281440" y="359713"/>
                      <a:pt x="440190" y="220013"/>
                      <a:pt x="601057" y="133230"/>
                    </a:cubicBezTo>
                    <a:cubicBezTo>
                      <a:pt x="761924" y="46447"/>
                      <a:pt x="988407" y="18930"/>
                      <a:pt x="1147157" y="6230"/>
                    </a:cubicBezTo>
                    <a:cubicBezTo>
                      <a:pt x="1305907" y="-6470"/>
                      <a:pt x="1411740" y="-4353"/>
                      <a:pt x="1553557" y="57030"/>
                    </a:cubicBezTo>
                    <a:cubicBezTo>
                      <a:pt x="1695374" y="118413"/>
                      <a:pt x="1877407" y="264463"/>
                      <a:pt x="1998057" y="374530"/>
                    </a:cubicBezTo>
                    <a:cubicBezTo>
                      <a:pt x="2118707" y="484597"/>
                      <a:pt x="2192790" y="592547"/>
                      <a:pt x="2277457" y="717430"/>
                    </a:cubicBezTo>
                    <a:cubicBezTo>
                      <a:pt x="2362124" y="842313"/>
                      <a:pt x="2448907" y="982013"/>
                      <a:pt x="2506057" y="1123830"/>
                    </a:cubicBezTo>
                    <a:cubicBezTo>
                      <a:pt x="2563207" y="1265647"/>
                      <a:pt x="2586490" y="1375713"/>
                      <a:pt x="2620357" y="1568330"/>
                    </a:cubicBezTo>
                    <a:cubicBezTo>
                      <a:pt x="2654224" y="1760947"/>
                      <a:pt x="2702907" y="2036113"/>
                      <a:pt x="2709257" y="2279530"/>
                    </a:cubicBezTo>
                    <a:cubicBezTo>
                      <a:pt x="2715607" y="2522947"/>
                      <a:pt x="2702907" y="2823513"/>
                      <a:pt x="2658457" y="3028830"/>
                    </a:cubicBezTo>
                    <a:cubicBezTo>
                      <a:pt x="2614007" y="3234147"/>
                      <a:pt x="2531457" y="3359030"/>
                      <a:pt x="2442557" y="3511430"/>
                    </a:cubicBezTo>
                    <a:cubicBezTo>
                      <a:pt x="2353657" y="3663830"/>
                      <a:pt x="2260524" y="3811997"/>
                      <a:pt x="2125057" y="3943230"/>
                    </a:cubicBezTo>
                    <a:cubicBezTo>
                      <a:pt x="1989590" y="4074463"/>
                      <a:pt x="1792740" y="4228980"/>
                      <a:pt x="1629757" y="4298830"/>
                    </a:cubicBezTo>
                    <a:cubicBezTo>
                      <a:pt x="1466774" y="4368680"/>
                      <a:pt x="1299557" y="4366563"/>
                      <a:pt x="1147157" y="4362330"/>
                    </a:cubicBezTo>
                    <a:cubicBezTo>
                      <a:pt x="994757" y="4358097"/>
                      <a:pt x="846590" y="4319997"/>
                      <a:pt x="715357" y="4273430"/>
                    </a:cubicBezTo>
                    <a:cubicBezTo>
                      <a:pt x="584124" y="4226863"/>
                      <a:pt x="457124" y="4171830"/>
                      <a:pt x="359757" y="4082930"/>
                    </a:cubicBezTo>
                    <a:cubicBezTo>
                      <a:pt x="262390" y="3994030"/>
                      <a:pt x="173490" y="3854330"/>
                      <a:pt x="131157" y="3740030"/>
                    </a:cubicBezTo>
                    <a:cubicBezTo>
                      <a:pt x="88824" y="3625730"/>
                      <a:pt x="107874" y="3513547"/>
                      <a:pt x="105757" y="3397130"/>
                    </a:cubicBezTo>
                    <a:cubicBezTo>
                      <a:pt x="103640" y="3280713"/>
                      <a:pt x="97290" y="3136780"/>
                      <a:pt x="118457" y="3041530"/>
                    </a:cubicBezTo>
                    <a:cubicBezTo>
                      <a:pt x="139624" y="2946280"/>
                      <a:pt x="177724" y="2903947"/>
                      <a:pt x="232757" y="2825630"/>
                    </a:cubicBezTo>
                    <a:cubicBezTo>
                      <a:pt x="287790" y="2747313"/>
                      <a:pt x="319540" y="2679580"/>
                      <a:pt x="448657" y="2571630"/>
                    </a:cubicBezTo>
                    <a:cubicBezTo>
                      <a:pt x="577774" y="2463680"/>
                      <a:pt x="952424" y="2338797"/>
                      <a:pt x="1007457" y="2177930"/>
                    </a:cubicBezTo>
                    <a:cubicBezTo>
                      <a:pt x="1062490" y="2017063"/>
                      <a:pt x="863523" y="1710146"/>
                      <a:pt x="791557" y="1644530"/>
                    </a:cubicBezTo>
                    <a:close/>
                  </a:path>
                </a:pathLst>
              </a:custGeom>
              <a:solidFill>
                <a:srgbClr val="CC9077"/>
              </a:solidFill>
              <a:ln w="57150">
                <a:solidFill>
                  <a:srgbClr val="9E6C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134EA1F-DC06-D838-9299-9137EE7357CB}"/>
                  </a:ext>
                </a:extLst>
              </p:cNvPr>
              <p:cNvSpPr/>
              <p:nvPr/>
            </p:nvSpPr>
            <p:spPr>
              <a:xfrm>
                <a:off x="8127964" y="1798320"/>
                <a:ext cx="805580" cy="2386005"/>
              </a:xfrm>
              <a:custGeom>
                <a:avLst/>
                <a:gdLst>
                  <a:gd name="connsiteX0" fmla="*/ 345476 w 805580"/>
                  <a:gd name="connsiteY0" fmla="*/ 0 h 2386005"/>
                  <a:gd name="connsiteX1" fmla="*/ 391196 w 805580"/>
                  <a:gd name="connsiteY1" fmla="*/ 175260 h 2386005"/>
                  <a:gd name="connsiteX2" fmla="*/ 497876 w 805580"/>
                  <a:gd name="connsiteY2" fmla="*/ 320040 h 2386005"/>
                  <a:gd name="connsiteX3" fmla="*/ 604556 w 805580"/>
                  <a:gd name="connsiteY3" fmla="*/ 403860 h 2386005"/>
                  <a:gd name="connsiteX4" fmla="*/ 551216 w 805580"/>
                  <a:gd name="connsiteY4" fmla="*/ 510540 h 2386005"/>
                  <a:gd name="connsiteX5" fmla="*/ 627416 w 805580"/>
                  <a:gd name="connsiteY5" fmla="*/ 685800 h 2386005"/>
                  <a:gd name="connsiteX6" fmla="*/ 749336 w 805580"/>
                  <a:gd name="connsiteY6" fmla="*/ 754380 h 2386005"/>
                  <a:gd name="connsiteX7" fmla="*/ 718856 w 805580"/>
                  <a:gd name="connsiteY7" fmla="*/ 883920 h 2386005"/>
                  <a:gd name="connsiteX8" fmla="*/ 711236 w 805580"/>
                  <a:gd name="connsiteY8" fmla="*/ 967740 h 2386005"/>
                  <a:gd name="connsiteX9" fmla="*/ 726476 w 805580"/>
                  <a:gd name="connsiteY9" fmla="*/ 1112520 h 2386005"/>
                  <a:gd name="connsiteX10" fmla="*/ 642656 w 805580"/>
                  <a:gd name="connsiteY10" fmla="*/ 1219200 h 2386005"/>
                  <a:gd name="connsiteX11" fmla="*/ 802676 w 805580"/>
                  <a:gd name="connsiteY11" fmla="*/ 1402080 h 2386005"/>
                  <a:gd name="connsiteX12" fmla="*/ 741716 w 805580"/>
                  <a:gd name="connsiteY12" fmla="*/ 1463040 h 2386005"/>
                  <a:gd name="connsiteX13" fmla="*/ 688376 w 805580"/>
                  <a:gd name="connsiteY13" fmla="*/ 1569720 h 2386005"/>
                  <a:gd name="connsiteX14" fmla="*/ 688376 w 805580"/>
                  <a:gd name="connsiteY14" fmla="*/ 1699260 h 2386005"/>
                  <a:gd name="connsiteX15" fmla="*/ 695996 w 805580"/>
                  <a:gd name="connsiteY15" fmla="*/ 1836420 h 2386005"/>
                  <a:gd name="connsiteX16" fmla="*/ 604556 w 805580"/>
                  <a:gd name="connsiteY16" fmla="*/ 1897380 h 2386005"/>
                  <a:gd name="connsiteX17" fmla="*/ 604556 w 805580"/>
                  <a:gd name="connsiteY17" fmla="*/ 2026920 h 2386005"/>
                  <a:gd name="connsiteX18" fmla="*/ 528356 w 805580"/>
                  <a:gd name="connsiteY18" fmla="*/ 2049780 h 2386005"/>
                  <a:gd name="connsiteX19" fmla="*/ 436916 w 805580"/>
                  <a:gd name="connsiteY19" fmla="*/ 2087880 h 2386005"/>
                  <a:gd name="connsiteX20" fmla="*/ 368336 w 805580"/>
                  <a:gd name="connsiteY20" fmla="*/ 2156460 h 2386005"/>
                  <a:gd name="connsiteX21" fmla="*/ 322616 w 805580"/>
                  <a:gd name="connsiteY21" fmla="*/ 2263140 h 2386005"/>
                  <a:gd name="connsiteX22" fmla="*/ 269276 w 805580"/>
                  <a:gd name="connsiteY22" fmla="*/ 2385060 h 2386005"/>
                  <a:gd name="connsiteX23" fmla="*/ 78776 w 805580"/>
                  <a:gd name="connsiteY23" fmla="*/ 2194560 h 2386005"/>
                  <a:gd name="connsiteX24" fmla="*/ 48296 w 805580"/>
                  <a:gd name="connsiteY24" fmla="*/ 1744980 h 2386005"/>
                  <a:gd name="connsiteX25" fmla="*/ 2576 w 805580"/>
                  <a:gd name="connsiteY25" fmla="*/ 967740 h 2386005"/>
                  <a:gd name="connsiteX26" fmla="*/ 40676 w 805580"/>
                  <a:gd name="connsiteY26" fmla="*/ 175260 h 2386005"/>
                  <a:gd name="connsiteX27" fmla="*/ 345476 w 805580"/>
                  <a:gd name="connsiteY27" fmla="*/ 0 h 238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05580" h="2386005">
                    <a:moveTo>
                      <a:pt x="345476" y="0"/>
                    </a:moveTo>
                    <a:cubicBezTo>
                      <a:pt x="403896" y="0"/>
                      <a:pt x="365796" y="121920"/>
                      <a:pt x="391196" y="175260"/>
                    </a:cubicBezTo>
                    <a:cubicBezTo>
                      <a:pt x="416596" y="228600"/>
                      <a:pt x="462316" y="281940"/>
                      <a:pt x="497876" y="320040"/>
                    </a:cubicBezTo>
                    <a:cubicBezTo>
                      <a:pt x="533436" y="358140"/>
                      <a:pt x="595666" y="372110"/>
                      <a:pt x="604556" y="403860"/>
                    </a:cubicBezTo>
                    <a:cubicBezTo>
                      <a:pt x="613446" y="435610"/>
                      <a:pt x="547406" y="463550"/>
                      <a:pt x="551216" y="510540"/>
                    </a:cubicBezTo>
                    <a:cubicBezTo>
                      <a:pt x="555026" y="557530"/>
                      <a:pt x="594396" y="645160"/>
                      <a:pt x="627416" y="685800"/>
                    </a:cubicBezTo>
                    <a:cubicBezTo>
                      <a:pt x="660436" y="726440"/>
                      <a:pt x="734096" y="721360"/>
                      <a:pt x="749336" y="754380"/>
                    </a:cubicBezTo>
                    <a:cubicBezTo>
                      <a:pt x="764576" y="787400"/>
                      <a:pt x="725206" y="848360"/>
                      <a:pt x="718856" y="883920"/>
                    </a:cubicBezTo>
                    <a:cubicBezTo>
                      <a:pt x="712506" y="919480"/>
                      <a:pt x="709966" y="929640"/>
                      <a:pt x="711236" y="967740"/>
                    </a:cubicBezTo>
                    <a:cubicBezTo>
                      <a:pt x="712506" y="1005840"/>
                      <a:pt x="737906" y="1070610"/>
                      <a:pt x="726476" y="1112520"/>
                    </a:cubicBezTo>
                    <a:cubicBezTo>
                      <a:pt x="715046" y="1154430"/>
                      <a:pt x="629956" y="1170940"/>
                      <a:pt x="642656" y="1219200"/>
                    </a:cubicBezTo>
                    <a:cubicBezTo>
                      <a:pt x="655356" y="1267460"/>
                      <a:pt x="786166" y="1361440"/>
                      <a:pt x="802676" y="1402080"/>
                    </a:cubicBezTo>
                    <a:cubicBezTo>
                      <a:pt x="819186" y="1442720"/>
                      <a:pt x="760766" y="1435100"/>
                      <a:pt x="741716" y="1463040"/>
                    </a:cubicBezTo>
                    <a:cubicBezTo>
                      <a:pt x="722666" y="1490980"/>
                      <a:pt x="697266" y="1530350"/>
                      <a:pt x="688376" y="1569720"/>
                    </a:cubicBezTo>
                    <a:cubicBezTo>
                      <a:pt x="679486" y="1609090"/>
                      <a:pt x="688376" y="1699260"/>
                      <a:pt x="688376" y="1699260"/>
                    </a:cubicBezTo>
                    <a:cubicBezTo>
                      <a:pt x="689646" y="1743710"/>
                      <a:pt x="709966" y="1803400"/>
                      <a:pt x="695996" y="1836420"/>
                    </a:cubicBezTo>
                    <a:cubicBezTo>
                      <a:pt x="682026" y="1869440"/>
                      <a:pt x="619796" y="1865630"/>
                      <a:pt x="604556" y="1897380"/>
                    </a:cubicBezTo>
                    <a:cubicBezTo>
                      <a:pt x="589316" y="1929130"/>
                      <a:pt x="617256" y="2001520"/>
                      <a:pt x="604556" y="2026920"/>
                    </a:cubicBezTo>
                    <a:cubicBezTo>
                      <a:pt x="591856" y="2052320"/>
                      <a:pt x="556296" y="2039620"/>
                      <a:pt x="528356" y="2049780"/>
                    </a:cubicBezTo>
                    <a:cubicBezTo>
                      <a:pt x="500416" y="2059940"/>
                      <a:pt x="463586" y="2070100"/>
                      <a:pt x="436916" y="2087880"/>
                    </a:cubicBezTo>
                    <a:cubicBezTo>
                      <a:pt x="410246" y="2105660"/>
                      <a:pt x="387386" y="2127250"/>
                      <a:pt x="368336" y="2156460"/>
                    </a:cubicBezTo>
                    <a:cubicBezTo>
                      <a:pt x="349286" y="2185670"/>
                      <a:pt x="339126" y="2225040"/>
                      <a:pt x="322616" y="2263140"/>
                    </a:cubicBezTo>
                    <a:cubicBezTo>
                      <a:pt x="306106" y="2301240"/>
                      <a:pt x="309916" y="2396490"/>
                      <a:pt x="269276" y="2385060"/>
                    </a:cubicBezTo>
                    <a:cubicBezTo>
                      <a:pt x="228636" y="2373630"/>
                      <a:pt x="115606" y="2301240"/>
                      <a:pt x="78776" y="2194560"/>
                    </a:cubicBezTo>
                    <a:cubicBezTo>
                      <a:pt x="41946" y="2087880"/>
                      <a:pt x="60996" y="1949450"/>
                      <a:pt x="48296" y="1744980"/>
                    </a:cubicBezTo>
                    <a:cubicBezTo>
                      <a:pt x="35596" y="1540510"/>
                      <a:pt x="3846" y="1229360"/>
                      <a:pt x="2576" y="967740"/>
                    </a:cubicBezTo>
                    <a:cubicBezTo>
                      <a:pt x="1306" y="706120"/>
                      <a:pt x="-12664" y="340360"/>
                      <a:pt x="40676" y="175260"/>
                    </a:cubicBezTo>
                    <a:cubicBezTo>
                      <a:pt x="94016" y="10160"/>
                      <a:pt x="287056" y="0"/>
                      <a:pt x="345476" y="0"/>
                    </a:cubicBezTo>
                    <a:close/>
                  </a:path>
                </a:pathLst>
              </a:custGeom>
              <a:solidFill>
                <a:srgbClr val="A27837"/>
              </a:solidFill>
              <a:ln>
                <a:solidFill>
                  <a:srgbClr val="6736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563DC0B-C2AB-A6A2-FB0C-878A93BB3C36}"/>
                  </a:ext>
                </a:extLst>
              </p:cNvPr>
              <p:cNvSpPr/>
              <p:nvPr/>
            </p:nvSpPr>
            <p:spPr>
              <a:xfrm>
                <a:off x="7504563" y="1231871"/>
                <a:ext cx="2007752" cy="3556044"/>
              </a:xfrm>
              <a:custGeom>
                <a:avLst/>
                <a:gdLst>
                  <a:gd name="connsiteX0" fmla="*/ 305937 w 2007752"/>
                  <a:gd name="connsiteY0" fmla="*/ 609629 h 3556044"/>
                  <a:gd name="connsiteX1" fmla="*/ 102737 w 2007752"/>
                  <a:gd name="connsiteY1" fmla="*/ 546129 h 3556044"/>
                  <a:gd name="connsiteX2" fmla="*/ 1137 w 2007752"/>
                  <a:gd name="connsiteY2" fmla="*/ 457229 h 3556044"/>
                  <a:gd name="connsiteX3" fmla="*/ 64637 w 2007752"/>
                  <a:gd name="connsiteY3" fmla="*/ 444529 h 3556044"/>
                  <a:gd name="connsiteX4" fmla="*/ 90037 w 2007752"/>
                  <a:gd name="connsiteY4" fmla="*/ 355629 h 3556044"/>
                  <a:gd name="connsiteX5" fmla="*/ 166237 w 2007752"/>
                  <a:gd name="connsiteY5" fmla="*/ 393729 h 3556044"/>
                  <a:gd name="connsiteX6" fmla="*/ 217037 w 2007752"/>
                  <a:gd name="connsiteY6" fmla="*/ 317529 h 3556044"/>
                  <a:gd name="connsiteX7" fmla="*/ 293237 w 2007752"/>
                  <a:gd name="connsiteY7" fmla="*/ 317529 h 3556044"/>
                  <a:gd name="connsiteX8" fmla="*/ 331337 w 2007752"/>
                  <a:gd name="connsiteY8" fmla="*/ 228629 h 3556044"/>
                  <a:gd name="connsiteX9" fmla="*/ 394837 w 2007752"/>
                  <a:gd name="connsiteY9" fmla="*/ 241329 h 3556044"/>
                  <a:gd name="connsiteX10" fmla="*/ 458337 w 2007752"/>
                  <a:gd name="connsiteY10" fmla="*/ 190529 h 3556044"/>
                  <a:gd name="connsiteX11" fmla="*/ 509137 w 2007752"/>
                  <a:gd name="connsiteY11" fmla="*/ 241329 h 3556044"/>
                  <a:gd name="connsiteX12" fmla="*/ 534537 w 2007752"/>
                  <a:gd name="connsiteY12" fmla="*/ 304829 h 3556044"/>
                  <a:gd name="connsiteX13" fmla="*/ 572637 w 2007752"/>
                  <a:gd name="connsiteY13" fmla="*/ 419129 h 3556044"/>
                  <a:gd name="connsiteX14" fmla="*/ 623437 w 2007752"/>
                  <a:gd name="connsiteY14" fmla="*/ 495329 h 3556044"/>
                  <a:gd name="connsiteX15" fmla="*/ 737737 w 2007752"/>
                  <a:gd name="connsiteY15" fmla="*/ 596929 h 3556044"/>
                  <a:gd name="connsiteX16" fmla="*/ 737737 w 2007752"/>
                  <a:gd name="connsiteY16" fmla="*/ 495329 h 3556044"/>
                  <a:gd name="connsiteX17" fmla="*/ 737737 w 2007752"/>
                  <a:gd name="connsiteY17" fmla="*/ 406429 h 3556044"/>
                  <a:gd name="connsiteX18" fmla="*/ 712337 w 2007752"/>
                  <a:gd name="connsiteY18" fmla="*/ 266729 h 3556044"/>
                  <a:gd name="connsiteX19" fmla="*/ 674237 w 2007752"/>
                  <a:gd name="connsiteY19" fmla="*/ 165129 h 3556044"/>
                  <a:gd name="connsiteX20" fmla="*/ 737737 w 2007752"/>
                  <a:gd name="connsiteY20" fmla="*/ 101629 h 3556044"/>
                  <a:gd name="connsiteX21" fmla="*/ 788537 w 2007752"/>
                  <a:gd name="connsiteY21" fmla="*/ 139729 h 3556044"/>
                  <a:gd name="connsiteX22" fmla="*/ 852037 w 2007752"/>
                  <a:gd name="connsiteY22" fmla="*/ 25429 h 3556044"/>
                  <a:gd name="connsiteX23" fmla="*/ 864737 w 2007752"/>
                  <a:gd name="connsiteY23" fmla="*/ 127029 h 3556044"/>
                  <a:gd name="connsiteX24" fmla="*/ 966337 w 2007752"/>
                  <a:gd name="connsiteY24" fmla="*/ 29 h 3556044"/>
                  <a:gd name="connsiteX25" fmla="*/ 1029837 w 2007752"/>
                  <a:gd name="connsiteY25" fmla="*/ 114329 h 3556044"/>
                  <a:gd name="connsiteX26" fmla="*/ 1106037 w 2007752"/>
                  <a:gd name="connsiteY26" fmla="*/ 12729 h 3556044"/>
                  <a:gd name="connsiteX27" fmla="*/ 1131437 w 2007752"/>
                  <a:gd name="connsiteY27" fmla="*/ 165129 h 3556044"/>
                  <a:gd name="connsiteX28" fmla="*/ 1182237 w 2007752"/>
                  <a:gd name="connsiteY28" fmla="*/ 114329 h 3556044"/>
                  <a:gd name="connsiteX29" fmla="*/ 1194937 w 2007752"/>
                  <a:gd name="connsiteY29" fmla="*/ 203229 h 3556044"/>
                  <a:gd name="connsiteX30" fmla="*/ 1309237 w 2007752"/>
                  <a:gd name="connsiteY30" fmla="*/ 152429 h 3556044"/>
                  <a:gd name="connsiteX31" fmla="*/ 1258437 w 2007752"/>
                  <a:gd name="connsiteY31" fmla="*/ 254029 h 3556044"/>
                  <a:gd name="connsiteX32" fmla="*/ 1321937 w 2007752"/>
                  <a:gd name="connsiteY32" fmla="*/ 254029 h 3556044"/>
                  <a:gd name="connsiteX33" fmla="*/ 1283837 w 2007752"/>
                  <a:gd name="connsiteY33" fmla="*/ 342929 h 3556044"/>
                  <a:gd name="connsiteX34" fmla="*/ 1334637 w 2007752"/>
                  <a:gd name="connsiteY34" fmla="*/ 342929 h 3556044"/>
                  <a:gd name="connsiteX35" fmla="*/ 1233037 w 2007752"/>
                  <a:gd name="connsiteY35" fmla="*/ 431829 h 3556044"/>
                  <a:gd name="connsiteX36" fmla="*/ 1131437 w 2007752"/>
                  <a:gd name="connsiteY36" fmla="*/ 533429 h 3556044"/>
                  <a:gd name="connsiteX37" fmla="*/ 953637 w 2007752"/>
                  <a:gd name="connsiteY37" fmla="*/ 584229 h 3556044"/>
                  <a:gd name="connsiteX38" fmla="*/ 699637 w 2007752"/>
                  <a:gd name="connsiteY38" fmla="*/ 698529 h 3556044"/>
                  <a:gd name="connsiteX39" fmla="*/ 699637 w 2007752"/>
                  <a:gd name="connsiteY39" fmla="*/ 1155729 h 3556044"/>
                  <a:gd name="connsiteX40" fmla="*/ 1067937 w 2007752"/>
                  <a:gd name="connsiteY40" fmla="*/ 1206529 h 3556044"/>
                  <a:gd name="connsiteX41" fmla="*/ 1258437 w 2007752"/>
                  <a:gd name="connsiteY41" fmla="*/ 927129 h 3556044"/>
                  <a:gd name="connsiteX42" fmla="*/ 1410837 w 2007752"/>
                  <a:gd name="connsiteY42" fmla="*/ 812829 h 3556044"/>
                  <a:gd name="connsiteX43" fmla="*/ 1499737 w 2007752"/>
                  <a:gd name="connsiteY43" fmla="*/ 723929 h 3556044"/>
                  <a:gd name="connsiteX44" fmla="*/ 1525137 w 2007752"/>
                  <a:gd name="connsiteY44" fmla="*/ 838229 h 3556044"/>
                  <a:gd name="connsiteX45" fmla="*/ 1626737 w 2007752"/>
                  <a:gd name="connsiteY45" fmla="*/ 749329 h 3556044"/>
                  <a:gd name="connsiteX46" fmla="*/ 1639437 w 2007752"/>
                  <a:gd name="connsiteY46" fmla="*/ 825529 h 3556044"/>
                  <a:gd name="connsiteX47" fmla="*/ 1728337 w 2007752"/>
                  <a:gd name="connsiteY47" fmla="*/ 800129 h 3556044"/>
                  <a:gd name="connsiteX48" fmla="*/ 1677537 w 2007752"/>
                  <a:gd name="connsiteY48" fmla="*/ 914429 h 3556044"/>
                  <a:gd name="connsiteX49" fmla="*/ 1817237 w 2007752"/>
                  <a:gd name="connsiteY49" fmla="*/ 927129 h 3556044"/>
                  <a:gd name="connsiteX50" fmla="*/ 1728337 w 2007752"/>
                  <a:gd name="connsiteY50" fmla="*/ 990629 h 3556044"/>
                  <a:gd name="connsiteX51" fmla="*/ 1829937 w 2007752"/>
                  <a:gd name="connsiteY51" fmla="*/ 990629 h 3556044"/>
                  <a:gd name="connsiteX52" fmla="*/ 1779137 w 2007752"/>
                  <a:gd name="connsiteY52" fmla="*/ 1054129 h 3556044"/>
                  <a:gd name="connsiteX53" fmla="*/ 1855337 w 2007752"/>
                  <a:gd name="connsiteY53" fmla="*/ 1066829 h 3556044"/>
                  <a:gd name="connsiteX54" fmla="*/ 1741037 w 2007752"/>
                  <a:gd name="connsiteY54" fmla="*/ 1143029 h 3556044"/>
                  <a:gd name="connsiteX55" fmla="*/ 1842637 w 2007752"/>
                  <a:gd name="connsiteY55" fmla="*/ 1168429 h 3556044"/>
                  <a:gd name="connsiteX56" fmla="*/ 1702937 w 2007752"/>
                  <a:gd name="connsiteY56" fmla="*/ 1231929 h 3556044"/>
                  <a:gd name="connsiteX57" fmla="*/ 1791837 w 2007752"/>
                  <a:gd name="connsiteY57" fmla="*/ 1257329 h 3556044"/>
                  <a:gd name="connsiteX58" fmla="*/ 1626737 w 2007752"/>
                  <a:gd name="connsiteY58" fmla="*/ 1282729 h 3556044"/>
                  <a:gd name="connsiteX59" fmla="*/ 1779137 w 2007752"/>
                  <a:gd name="connsiteY59" fmla="*/ 1320829 h 3556044"/>
                  <a:gd name="connsiteX60" fmla="*/ 1639437 w 2007752"/>
                  <a:gd name="connsiteY60" fmla="*/ 1333529 h 3556044"/>
                  <a:gd name="connsiteX61" fmla="*/ 1334637 w 2007752"/>
                  <a:gd name="connsiteY61" fmla="*/ 1333529 h 3556044"/>
                  <a:gd name="connsiteX62" fmla="*/ 1067937 w 2007752"/>
                  <a:gd name="connsiteY62" fmla="*/ 1244629 h 3556044"/>
                  <a:gd name="connsiteX63" fmla="*/ 737737 w 2007752"/>
                  <a:gd name="connsiteY63" fmla="*/ 1308129 h 3556044"/>
                  <a:gd name="connsiteX64" fmla="*/ 661537 w 2007752"/>
                  <a:gd name="connsiteY64" fmla="*/ 1612929 h 3556044"/>
                  <a:gd name="connsiteX65" fmla="*/ 725037 w 2007752"/>
                  <a:gd name="connsiteY65" fmla="*/ 1765329 h 3556044"/>
                  <a:gd name="connsiteX66" fmla="*/ 1182237 w 2007752"/>
                  <a:gd name="connsiteY66" fmla="*/ 1803429 h 3556044"/>
                  <a:gd name="connsiteX67" fmla="*/ 1321937 w 2007752"/>
                  <a:gd name="connsiteY67" fmla="*/ 1689129 h 3556044"/>
                  <a:gd name="connsiteX68" fmla="*/ 1487037 w 2007752"/>
                  <a:gd name="connsiteY68" fmla="*/ 1612929 h 3556044"/>
                  <a:gd name="connsiteX69" fmla="*/ 1690237 w 2007752"/>
                  <a:gd name="connsiteY69" fmla="*/ 1562129 h 3556044"/>
                  <a:gd name="connsiteX70" fmla="*/ 1906137 w 2007752"/>
                  <a:gd name="connsiteY70" fmla="*/ 1536729 h 3556044"/>
                  <a:gd name="connsiteX71" fmla="*/ 1829937 w 2007752"/>
                  <a:gd name="connsiteY71" fmla="*/ 1625629 h 3556044"/>
                  <a:gd name="connsiteX72" fmla="*/ 1880737 w 2007752"/>
                  <a:gd name="connsiteY72" fmla="*/ 1638329 h 3556044"/>
                  <a:gd name="connsiteX73" fmla="*/ 1868037 w 2007752"/>
                  <a:gd name="connsiteY73" fmla="*/ 1714529 h 3556044"/>
                  <a:gd name="connsiteX74" fmla="*/ 1918837 w 2007752"/>
                  <a:gd name="connsiteY74" fmla="*/ 1727229 h 3556044"/>
                  <a:gd name="connsiteX75" fmla="*/ 1779137 w 2007752"/>
                  <a:gd name="connsiteY75" fmla="*/ 1765329 h 3556044"/>
                  <a:gd name="connsiteX76" fmla="*/ 2007737 w 2007752"/>
                  <a:gd name="connsiteY76" fmla="*/ 1828829 h 3556044"/>
                  <a:gd name="connsiteX77" fmla="*/ 1766437 w 2007752"/>
                  <a:gd name="connsiteY77" fmla="*/ 1866929 h 3556044"/>
                  <a:gd name="connsiteX78" fmla="*/ 1931537 w 2007752"/>
                  <a:gd name="connsiteY78" fmla="*/ 1930429 h 3556044"/>
                  <a:gd name="connsiteX79" fmla="*/ 1804537 w 2007752"/>
                  <a:gd name="connsiteY79" fmla="*/ 1968529 h 3556044"/>
                  <a:gd name="connsiteX80" fmla="*/ 1906137 w 2007752"/>
                  <a:gd name="connsiteY80" fmla="*/ 2006629 h 3556044"/>
                  <a:gd name="connsiteX81" fmla="*/ 1741037 w 2007752"/>
                  <a:gd name="connsiteY81" fmla="*/ 2057429 h 3556044"/>
                  <a:gd name="connsiteX82" fmla="*/ 1868037 w 2007752"/>
                  <a:gd name="connsiteY82" fmla="*/ 2146329 h 3556044"/>
                  <a:gd name="connsiteX83" fmla="*/ 1715637 w 2007752"/>
                  <a:gd name="connsiteY83" fmla="*/ 2146329 h 3556044"/>
                  <a:gd name="connsiteX84" fmla="*/ 1436237 w 2007752"/>
                  <a:gd name="connsiteY84" fmla="*/ 2019329 h 3556044"/>
                  <a:gd name="connsiteX85" fmla="*/ 1296537 w 2007752"/>
                  <a:gd name="connsiteY85" fmla="*/ 1866929 h 3556044"/>
                  <a:gd name="connsiteX86" fmla="*/ 852037 w 2007752"/>
                  <a:gd name="connsiteY86" fmla="*/ 1841529 h 3556044"/>
                  <a:gd name="connsiteX87" fmla="*/ 674237 w 2007752"/>
                  <a:gd name="connsiteY87" fmla="*/ 1955829 h 3556044"/>
                  <a:gd name="connsiteX88" fmla="*/ 775837 w 2007752"/>
                  <a:gd name="connsiteY88" fmla="*/ 2235229 h 3556044"/>
                  <a:gd name="connsiteX89" fmla="*/ 1144137 w 2007752"/>
                  <a:gd name="connsiteY89" fmla="*/ 2362229 h 3556044"/>
                  <a:gd name="connsiteX90" fmla="*/ 1398137 w 2007752"/>
                  <a:gd name="connsiteY90" fmla="*/ 2324129 h 3556044"/>
                  <a:gd name="connsiteX91" fmla="*/ 1855337 w 2007752"/>
                  <a:gd name="connsiteY91" fmla="*/ 2311429 h 3556044"/>
                  <a:gd name="connsiteX92" fmla="*/ 1779137 w 2007752"/>
                  <a:gd name="connsiteY92" fmla="*/ 2362229 h 3556044"/>
                  <a:gd name="connsiteX93" fmla="*/ 1893437 w 2007752"/>
                  <a:gd name="connsiteY93" fmla="*/ 2387629 h 3556044"/>
                  <a:gd name="connsiteX94" fmla="*/ 1779137 w 2007752"/>
                  <a:gd name="connsiteY94" fmla="*/ 2463829 h 3556044"/>
                  <a:gd name="connsiteX95" fmla="*/ 1956937 w 2007752"/>
                  <a:gd name="connsiteY95" fmla="*/ 2476529 h 3556044"/>
                  <a:gd name="connsiteX96" fmla="*/ 1779137 w 2007752"/>
                  <a:gd name="connsiteY96" fmla="*/ 2514629 h 3556044"/>
                  <a:gd name="connsiteX97" fmla="*/ 1893437 w 2007752"/>
                  <a:gd name="connsiteY97" fmla="*/ 2628929 h 3556044"/>
                  <a:gd name="connsiteX98" fmla="*/ 1728337 w 2007752"/>
                  <a:gd name="connsiteY98" fmla="*/ 2616229 h 3556044"/>
                  <a:gd name="connsiteX99" fmla="*/ 1855337 w 2007752"/>
                  <a:gd name="connsiteY99" fmla="*/ 2679729 h 3556044"/>
                  <a:gd name="connsiteX100" fmla="*/ 1728337 w 2007752"/>
                  <a:gd name="connsiteY100" fmla="*/ 2667029 h 3556044"/>
                  <a:gd name="connsiteX101" fmla="*/ 1855337 w 2007752"/>
                  <a:gd name="connsiteY101" fmla="*/ 2755929 h 3556044"/>
                  <a:gd name="connsiteX102" fmla="*/ 1690237 w 2007752"/>
                  <a:gd name="connsiteY102" fmla="*/ 2755929 h 3556044"/>
                  <a:gd name="connsiteX103" fmla="*/ 1753737 w 2007752"/>
                  <a:gd name="connsiteY103" fmla="*/ 2857529 h 3556044"/>
                  <a:gd name="connsiteX104" fmla="*/ 1601337 w 2007752"/>
                  <a:gd name="connsiteY104" fmla="*/ 2794029 h 3556044"/>
                  <a:gd name="connsiteX105" fmla="*/ 1690237 w 2007752"/>
                  <a:gd name="connsiteY105" fmla="*/ 2933729 h 3556044"/>
                  <a:gd name="connsiteX106" fmla="*/ 1550537 w 2007752"/>
                  <a:gd name="connsiteY106" fmla="*/ 2819429 h 3556044"/>
                  <a:gd name="connsiteX107" fmla="*/ 1614037 w 2007752"/>
                  <a:gd name="connsiteY107" fmla="*/ 3009929 h 3556044"/>
                  <a:gd name="connsiteX108" fmla="*/ 1499737 w 2007752"/>
                  <a:gd name="connsiteY108" fmla="*/ 2921029 h 3556044"/>
                  <a:gd name="connsiteX109" fmla="*/ 1182237 w 2007752"/>
                  <a:gd name="connsiteY109" fmla="*/ 2463829 h 3556044"/>
                  <a:gd name="connsiteX110" fmla="*/ 775837 w 2007752"/>
                  <a:gd name="connsiteY110" fmla="*/ 2324129 h 3556044"/>
                  <a:gd name="connsiteX111" fmla="*/ 661537 w 2007752"/>
                  <a:gd name="connsiteY111" fmla="*/ 2565429 h 3556044"/>
                  <a:gd name="connsiteX112" fmla="*/ 763137 w 2007752"/>
                  <a:gd name="connsiteY112" fmla="*/ 2844829 h 3556044"/>
                  <a:gd name="connsiteX113" fmla="*/ 953637 w 2007752"/>
                  <a:gd name="connsiteY113" fmla="*/ 2895629 h 3556044"/>
                  <a:gd name="connsiteX114" fmla="*/ 1410837 w 2007752"/>
                  <a:gd name="connsiteY114" fmla="*/ 3238529 h 3556044"/>
                  <a:gd name="connsiteX115" fmla="*/ 1283837 w 2007752"/>
                  <a:gd name="connsiteY115" fmla="*/ 3238529 h 3556044"/>
                  <a:gd name="connsiteX116" fmla="*/ 1360037 w 2007752"/>
                  <a:gd name="connsiteY116" fmla="*/ 3314729 h 3556044"/>
                  <a:gd name="connsiteX117" fmla="*/ 1194937 w 2007752"/>
                  <a:gd name="connsiteY117" fmla="*/ 3213129 h 3556044"/>
                  <a:gd name="connsiteX118" fmla="*/ 1258437 w 2007752"/>
                  <a:gd name="connsiteY118" fmla="*/ 3378229 h 3556044"/>
                  <a:gd name="connsiteX119" fmla="*/ 1118737 w 2007752"/>
                  <a:gd name="connsiteY119" fmla="*/ 3289329 h 3556044"/>
                  <a:gd name="connsiteX120" fmla="*/ 1156837 w 2007752"/>
                  <a:gd name="connsiteY120" fmla="*/ 3454429 h 3556044"/>
                  <a:gd name="connsiteX121" fmla="*/ 1055237 w 2007752"/>
                  <a:gd name="connsiteY121" fmla="*/ 3327429 h 3556044"/>
                  <a:gd name="connsiteX122" fmla="*/ 1106037 w 2007752"/>
                  <a:gd name="connsiteY122" fmla="*/ 3556029 h 3556044"/>
                  <a:gd name="connsiteX123" fmla="*/ 966337 w 2007752"/>
                  <a:gd name="connsiteY123" fmla="*/ 3340129 h 3556044"/>
                  <a:gd name="connsiteX124" fmla="*/ 979037 w 2007752"/>
                  <a:gd name="connsiteY124" fmla="*/ 3530629 h 3556044"/>
                  <a:gd name="connsiteX125" fmla="*/ 902837 w 2007752"/>
                  <a:gd name="connsiteY125" fmla="*/ 3416329 h 3556044"/>
                  <a:gd name="connsiteX126" fmla="*/ 864737 w 2007752"/>
                  <a:gd name="connsiteY126" fmla="*/ 3543329 h 3556044"/>
                  <a:gd name="connsiteX127" fmla="*/ 839337 w 2007752"/>
                  <a:gd name="connsiteY127" fmla="*/ 3416329 h 3556044"/>
                  <a:gd name="connsiteX128" fmla="*/ 750437 w 2007752"/>
                  <a:gd name="connsiteY128" fmla="*/ 3492529 h 3556044"/>
                  <a:gd name="connsiteX129" fmla="*/ 788537 w 2007752"/>
                  <a:gd name="connsiteY129" fmla="*/ 2984529 h 3556044"/>
                  <a:gd name="connsiteX130" fmla="*/ 699637 w 2007752"/>
                  <a:gd name="connsiteY130" fmla="*/ 2895629 h 3556044"/>
                  <a:gd name="connsiteX131" fmla="*/ 547237 w 2007752"/>
                  <a:gd name="connsiteY131" fmla="*/ 3035329 h 3556044"/>
                  <a:gd name="connsiteX132" fmla="*/ 458337 w 2007752"/>
                  <a:gd name="connsiteY132" fmla="*/ 3441729 h 3556044"/>
                  <a:gd name="connsiteX133" fmla="*/ 331337 w 2007752"/>
                  <a:gd name="connsiteY133" fmla="*/ 3492529 h 3556044"/>
                  <a:gd name="connsiteX134" fmla="*/ 369437 w 2007752"/>
                  <a:gd name="connsiteY134" fmla="*/ 3340129 h 3556044"/>
                  <a:gd name="connsiteX135" fmla="*/ 293237 w 2007752"/>
                  <a:gd name="connsiteY135" fmla="*/ 3429029 h 3556044"/>
                  <a:gd name="connsiteX136" fmla="*/ 280537 w 2007752"/>
                  <a:gd name="connsiteY136" fmla="*/ 3327429 h 3556044"/>
                  <a:gd name="connsiteX137" fmla="*/ 140837 w 2007752"/>
                  <a:gd name="connsiteY137" fmla="*/ 3454429 h 3556044"/>
                  <a:gd name="connsiteX138" fmla="*/ 267837 w 2007752"/>
                  <a:gd name="connsiteY138" fmla="*/ 3276629 h 3556044"/>
                  <a:gd name="connsiteX139" fmla="*/ 90037 w 2007752"/>
                  <a:gd name="connsiteY139" fmla="*/ 3340129 h 3556044"/>
                  <a:gd name="connsiteX140" fmla="*/ 178937 w 2007752"/>
                  <a:gd name="connsiteY140" fmla="*/ 3238529 h 3556044"/>
                  <a:gd name="connsiteX141" fmla="*/ 64637 w 2007752"/>
                  <a:gd name="connsiteY141" fmla="*/ 3251229 h 3556044"/>
                  <a:gd name="connsiteX142" fmla="*/ 178937 w 2007752"/>
                  <a:gd name="connsiteY142" fmla="*/ 3175029 h 3556044"/>
                  <a:gd name="connsiteX143" fmla="*/ 39237 w 2007752"/>
                  <a:gd name="connsiteY143" fmla="*/ 3175029 h 3556044"/>
                  <a:gd name="connsiteX144" fmla="*/ 128137 w 2007752"/>
                  <a:gd name="connsiteY144" fmla="*/ 3086129 h 3556044"/>
                  <a:gd name="connsiteX145" fmla="*/ 13837 w 2007752"/>
                  <a:gd name="connsiteY145" fmla="*/ 3035329 h 3556044"/>
                  <a:gd name="connsiteX146" fmla="*/ 64637 w 2007752"/>
                  <a:gd name="connsiteY146" fmla="*/ 2971829 h 3556044"/>
                  <a:gd name="connsiteX147" fmla="*/ 572637 w 2007752"/>
                  <a:gd name="connsiteY147" fmla="*/ 2946429 h 3556044"/>
                  <a:gd name="connsiteX148" fmla="*/ 623437 w 2007752"/>
                  <a:gd name="connsiteY148" fmla="*/ 2781329 h 3556044"/>
                  <a:gd name="connsiteX149" fmla="*/ 610737 w 2007752"/>
                  <a:gd name="connsiteY149" fmla="*/ 2070129 h 3556044"/>
                  <a:gd name="connsiteX150" fmla="*/ 559937 w 2007752"/>
                  <a:gd name="connsiteY150" fmla="*/ 838229 h 3556044"/>
                  <a:gd name="connsiteX151" fmla="*/ 432937 w 2007752"/>
                  <a:gd name="connsiteY151" fmla="*/ 723929 h 3556044"/>
                  <a:gd name="connsiteX152" fmla="*/ 305937 w 2007752"/>
                  <a:gd name="connsiteY152" fmla="*/ 609629 h 35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2007752" h="3556044">
                    <a:moveTo>
                      <a:pt x="305937" y="609629"/>
                    </a:moveTo>
                    <a:cubicBezTo>
                      <a:pt x="229737" y="590579"/>
                      <a:pt x="153537" y="571529"/>
                      <a:pt x="102737" y="546129"/>
                    </a:cubicBezTo>
                    <a:cubicBezTo>
                      <a:pt x="51937" y="520729"/>
                      <a:pt x="7487" y="474162"/>
                      <a:pt x="1137" y="457229"/>
                    </a:cubicBezTo>
                    <a:cubicBezTo>
                      <a:pt x="-5213" y="440296"/>
                      <a:pt x="49820" y="461462"/>
                      <a:pt x="64637" y="444529"/>
                    </a:cubicBezTo>
                    <a:cubicBezTo>
                      <a:pt x="79454" y="427596"/>
                      <a:pt x="73104" y="364096"/>
                      <a:pt x="90037" y="355629"/>
                    </a:cubicBezTo>
                    <a:cubicBezTo>
                      <a:pt x="106970" y="347162"/>
                      <a:pt x="145070" y="400079"/>
                      <a:pt x="166237" y="393729"/>
                    </a:cubicBezTo>
                    <a:cubicBezTo>
                      <a:pt x="187404" y="387379"/>
                      <a:pt x="195870" y="330229"/>
                      <a:pt x="217037" y="317529"/>
                    </a:cubicBezTo>
                    <a:cubicBezTo>
                      <a:pt x="238204" y="304829"/>
                      <a:pt x="274187" y="332346"/>
                      <a:pt x="293237" y="317529"/>
                    </a:cubicBezTo>
                    <a:cubicBezTo>
                      <a:pt x="312287" y="302712"/>
                      <a:pt x="314404" y="241329"/>
                      <a:pt x="331337" y="228629"/>
                    </a:cubicBezTo>
                    <a:cubicBezTo>
                      <a:pt x="348270" y="215929"/>
                      <a:pt x="373670" y="247679"/>
                      <a:pt x="394837" y="241329"/>
                    </a:cubicBezTo>
                    <a:cubicBezTo>
                      <a:pt x="416004" y="234979"/>
                      <a:pt x="458337" y="190529"/>
                      <a:pt x="458337" y="190529"/>
                    </a:cubicBezTo>
                    <a:cubicBezTo>
                      <a:pt x="477387" y="190529"/>
                      <a:pt x="496437" y="222279"/>
                      <a:pt x="509137" y="241329"/>
                    </a:cubicBezTo>
                    <a:cubicBezTo>
                      <a:pt x="521837" y="260379"/>
                      <a:pt x="523954" y="275196"/>
                      <a:pt x="534537" y="304829"/>
                    </a:cubicBezTo>
                    <a:cubicBezTo>
                      <a:pt x="545120" y="334462"/>
                      <a:pt x="557820" y="387379"/>
                      <a:pt x="572637" y="419129"/>
                    </a:cubicBezTo>
                    <a:cubicBezTo>
                      <a:pt x="587454" y="450879"/>
                      <a:pt x="595920" y="465696"/>
                      <a:pt x="623437" y="495329"/>
                    </a:cubicBezTo>
                    <a:cubicBezTo>
                      <a:pt x="650954" y="524962"/>
                      <a:pt x="718687" y="596929"/>
                      <a:pt x="737737" y="596929"/>
                    </a:cubicBezTo>
                    <a:cubicBezTo>
                      <a:pt x="756787" y="596929"/>
                      <a:pt x="737737" y="495329"/>
                      <a:pt x="737737" y="495329"/>
                    </a:cubicBezTo>
                    <a:cubicBezTo>
                      <a:pt x="737737" y="463579"/>
                      <a:pt x="741970" y="444529"/>
                      <a:pt x="737737" y="406429"/>
                    </a:cubicBezTo>
                    <a:cubicBezTo>
                      <a:pt x="733504" y="368329"/>
                      <a:pt x="722920" y="306946"/>
                      <a:pt x="712337" y="266729"/>
                    </a:cubicBezTo>
                    <a:cubicBezTo>
                      <a:pt x="701754" y="226512"/>
                      <a:pt x="670004" y="192646"/>
                      <a:pt x="674237" y="165129"/>
                    </a:cubicBezTo>
                    <a:cubicBezTo>
                      <a:pt x="678470" y="137612"/>
                      <a:pt x="737737" y="101629"/>
                      <a:pt x="737737" y="101629"/>
                    </a:cubicBezTo>
                    <a:cubicBezTo>
                      <a:pt x="756787" y="97396"/>
                      <a:pt x="769487" y="152429"/>
                      <a:pt x="788537" y="139729"/>
                    </a:cubicBezTo>
                    <a:cubicBezTo>
                      <a:pt x="807587" y="127029"/>
                      <a:pt x="839337" y="27546"/>
                      <a:pt x="852037" y="25429"/>
                    </a:cubicBezTo>
                    <a:cubicBezTo>
                      <a:pt x="864737" y="23312"/>
                      <a:pt x="845687" y="131262"/>
                      <a:pt x="864737" y="127029"/>
                    </a:cubicBezTo>
                    <a:cubicBezTo>
                      <a:pt x="883787" y="122796"/>
                      <a:pt x="938820" y="2146"/>
                      <a:pt x="966337" y="29"/>
                    </a:cubicBezTo>
                    <a:cubicBezTo>
                      <a:pt x="993854" y="-2088"/>
                      <a:pt x="1006554" y="112212"/>
                      <a:pt x="1029837" y="114329"/>
                    </a:cubicBezTo>
                    <a:cubicBezTo>
                      <a:pt x="1053120" y="116446"/>
                      <a:pt x="1089104" y="4262"/>
                      <a:pt x="1106037" y="12729"/>
                    </a:cubicBezTo>
                    <a:cubicBezTo>
                      <a:pt x="1122970" y="21196"/>
                      <a:pt x="1131437" y="165129"/>
                      <a:pt x="1131437" y="165129"/>
                    </a:cubicBezTo>
                    <a:cubicBezTo>
                      <a:pt x="1144137" y="182062"/>
                      <a:pt x="1171654" y="107979"/>
                      <a:pt x="1182237" y="114329"/>
                    </a:cubicBezTo>
                    <a:cubicBezTo>
                      <a:pt x="1192820" y="120679"/>
                      <a:pt x="1173770" y="196879"/>
                      <a:pt x="1194937" y="203229"/>
                    </a:cubicBezTo>
                    <a:cubicBezTo>
                      <a:pt x="1216104" y="209579"/>
                      <a:pt x="1298654" y="143962"/>
                      <a:pt x="1309237" y="152429"/>
                    </a:cubicBezTo>
                    <a:cubicBezTo>
                      <a:pt x="1319820" y="160896"/>
                      <a:pt x="1256320" y="237096"/>
                      <a:pt x="1258437" y="254029"/>
                    </a:cubicBezTo>
                    <a:cubicBezTo>
                      <a:pt x="1260554" y="270962"/>
                      <a:pt x="1317704" y="239212"/>
                      <a:pt x="1321937" y="254029"/>
                    </a:cubicBezTo>
                    <a:cubicBezTo>
                      <a:pt x="1326170" y="268846"/>
                      <a:pt x="1283837" y="342929"/>
                      <a:pt x="1283837" y="342929"/>
                    </a:cubicBezTo>
                    <a:cubicBezTo>
                      <a:pt x="1285954" y="357746"/>
                      <a:pt x="1343104" y="328112"/>
                      <a:pt x="1334637" y="342929"/>
                    </a:cubicBezTo>
                    <a:cubicBezTo>
                      <a:pt x="1326170" y="357746"/>
                      <a:pt x="1266904" y="400079"/>
                      <a:pt x="1233037" y="431829"/>
                    </a:cubicBezTo>
                    <a:cubicBezTo>
                      <a:pt x="1199170" y="463579"/>
                      <a:pt x="1178004" y="508029"/>
                      <a:pt x="1131437" y="533429"/>
                    </a:cubicBezTo>
                    <a:cubicBezTo>
                      <a:pt x="1084870" y="558829"/>
                      <a:pt x="1025604" y="556712"/>
                      <a:pt x="953637" y="584229"/>
                    </a:cubicBezTo>
                    <a:cubicBezTo>
                      <a:pt x="881670" y="611746"/>
                      <a:pt x="741970" y="603279"/>
                      <a:pt x="699637" y="698529"/>
                    </a:cubicBezTo>
                    <a:cubicBezTo>
                      <a:pt x="657304" y="793779"/>
                      <a:pt x="638254" y="1071062"/>
                      <a:pt x="699637" y="1155729"/>
                    </a:cubicBezTo>
                    <a:cubicBezTo>
                      <a:pt x="761020" y="1240396"/>
                      <a:pt x="974804" y="1244629"/>
                      <a:pt x="1067937" y="1206529"/>
                    </a:cubicBezTo>
                    <a:cubicBezTo>
                      <a:pt x="1161070" y="1168429"/>
                      <a:pt x="1201287" y="992746"/>
                      <a:pt x="1258437" y="927129"/>
                    </a:cubicBezTo>
                    <a:cubicBezTo>
                      <a:pt x="1315587" y="861512"/>
                      <a:pt x="1370620" y="846696"/>
                      <a:pt x="1410837" y="812829"/>
                    </a:cubicBezTo>
                    <a:cubicBezTo>
                      <a:pt x="1451054" y="778962"/>
                      <a:pt x="1480687" y="719696"/>
                      <a:pt x="1499737" y="723929"/>
                    </a:cubicBezTo>
                    <a:cubicBezTo>
                      <a:pt x="1518787" y="728162"/>
                      <a:pt x="1503970" y="833996"/>
                      <a:pt x="1525137" y="838229"/>
                    </a:cubicBezTo>
                    <a:cubicBezTo>
                      <a:pt x="1546304" y="842462"/>
                      <a:pt x="1607687" y="751446"/>
                      <a:pt x="1626737" y="749329"/>
                    </a:cubicBezTo>
                    <a:cubicBezTo>
                      <a:pt x="1645787" y="747212"/>
                      <a:pt x="1622504" y="817062"/>
                      <a:pt x="1639437" y="825529"/>
                    </a:cubicBezTo>
                    <a:cubicBezTo>
                      <a:pt x="1656370" y="833996"/>
                      <a:pt x="1721987" y="785312"/>
                      <a:pt x="1728337" y="800129"/>
                    </a:cubicBezTo>
                    <a:cubicBezTo>
                      <a:pt x="1734687" y="814946"/>
                      <a:pt x="1662720" y="893262"/>
                      <a:pt x="1677537" y="914429"/>
                    </a:cubicBezTo>
                    <a:cubicBezTo>
                      <a:pt x="1692354" y="935596"/>
                      <a:pt x="1808770" y="914429"/>
                      <a:pt x="1817237" y="927129"/>
                    </a:cubicBezTo>
                    <a:cubicBezTo>
                      <a:pt x="1825704" y="939829"/>
                      <a:pt x="1726220" y="980046"/>
                      <a:pt x="1728337" y="990629"/>
                    </a:cubicBezTo>
                    <a:cubicBezTo>
                      <a:pt x="1730454" y="1001212"/>
                      <a:pt x="1821470" y="980046"/>
                      <a:pt x="1829937" y="990629"/>
                    </a:cubicBezTo>
                    <a:cubicBezTo>
                      <a:pt x="1838404" y="1001212"/>
                      <a:pt x="1774904" y="1041429"/>
                      <a:pt x="1779137" y="1054129"/>
                    </a:cubicBezTo>
                    <a:cubicBezTo>
                      <a:pt x="1783370" y="1066829"/>
                      <a:pt x="1861687" y="1052012"/>
                      <a:pt x="1855337" y="1066829"/>
                    </a:cubicBezTo>
                    <a:cubicBezTo>
                      <a:pt x="1848987" y="1081646"/>
                      <a:pt x="1743154" y="1126096"/>
                      <a:pt x="1741037" y="1143029"/>
                    </a:cubicBezTo>
                    <a:cubicBezTo>
                      <a:pt x="1738920" y="1159962"/>
                      <a:pt x="1848987" y="1153612"/>
                      <a:pt x="1842637" y="1168429"/>
                    </a:cubicBezTo>
                    <a:cubicBezTo>
                      <a:pt x="1836287" y="1183246"/>
                      <a:pt x="1711404" y="1217112"/>
                      <a:pt x="1702937" y="1231929"/>
                    </a:cubicBezTo>
                    <a:cubicBezTo>
                      <a:pt x="1694470" y="1246746"/>
                      <a:pt x="1804537" y="1248862"/>
                      <a:pt x="1791837" y="1257329"/>
                    </a:cubicBezTo>
                    <a:cubicBezTo>
                      <a:pt x="1779137" y="1265796"/>
                      <a:pt x="1628854" y="1272146"/>
                      <a:pt x="1626737" y="1282729"/>
                    </a:cubicBezTo>
                    <a:cubicBezTo>
                      <a:pt x="1624620" y="1293312"/>
                      <a:pt x="1777020" y="1312362"/>
                      <a:pt x="1779137" y="1320829"/>
                    </a:cubicBezTo>
                    <a:cubicBezTo>
                      <a:pt x="1781254" y="1329296"/>
                      <a:pt x="1713520" y="1331412"/>
                      <a:pt x="1639437" y="1333529"/>
                    </a:cubicBezTo>
                    <a:cubicBezTo>
                      <a:pt x="1565354" y="1335646"/>
                      <a:pt x="1429887" y="1348346"/>
                      <a:pt x="1334637" y="1333529"/>
                    </a:cubicBezTo>
                    <a:cubicBezTo>
                      <a:pt x="1239387" y="1318712"/>
                      <a:pt x="1167420" y="1248862"/>
                      <a:pt x="1067937" y="1244629"/>
                    </a:cubicBezTo>
                    <a:cubicBezTo>
                      <a:pt x="968454" y="1240396"/>
                      <a:pt x="805470" y="1246746"/>
                      <a:pt x="737737" y="1308129"/>
                    </a:cubicBezTo>
                    <a:cubicBezTo>
                      <a:pt x="670004" y="1369512"/>
                      <a:pt x="663654" y="1536729"/>
                      <a:pt x="661537" y="1612929"/>
                    </a:cubicBezTo>
                    <a:cubicBezTo>
                      <a:pt x="659420" y="1689129"/>
                      <a:pt x="638254" y="1733579"/>
                      <a:pt x="725037" y="1765329"/>
                    </a:cubicBezTo>
                    <a:cubicBezTo>
                      <a:pt x="811820" y="1797079"/>
                      <a:pt x="1082754" y="1816129"/>
                      <a:pt x="1182237" y="1803429"/>
                    </a:cubicBezTo>
                    <a:cubicBezTo>
                      <a:pt x="1281720" y="1790729"/>
                      <a:pt x="1271137" y="1720879"/>
                      <a:pt x="1321937" y="1689129"/>
                    </a:cubicBezTo>
                    <a:cubicBezTo>
                      <a:pt x="1372737" y="1657379"/>
                      <a:pt x="1425654" y="1634096"/>
                      <a:pt x="1487037" y="1612929"/>
                    </a:cubicBezTo>
                    <a:cubicBezTo>
                      <a:pt x="1548420" y="1591762"/>
                      <a:pt x="1620387" y="1574829"/>
                      <a:pt x="1690237" y="1562129"/>
                    </a:cubicBezTo>
                    <a:cubicBezTo>
                      <a:pt x="1760087" y="1549429"/>
                      <a:pt x="1882854" y="1526146"/>
                      <a:pt x="1906137" y="1536729"/>
                    </a:cubicBezTo>
                    <a:cubicBezTo>
                      <a:pt x="1929420" y="1547312"/>
                      <a:pt x="1829937" y="1625629"/>
                      <a:pt x="1829937" y="1625629"/>
                    </a:cubicBezTo>
                    <a:cubicBezTo>
                      <a:pt x="1825704" y="1642562"/>
                      <a:pt x="1874387" y="1623512"/>
                      <a:pt x="1880737" y="1638329"/>
                    </a:cubicBezTo>
                    <a:cubicBezTo>
                      <a:pt x="1887087" y="1653146"/>
                      <a:pt x="1868037" y="1714529"/>
                      <a:pt x="1868037" y="1714529"/>
                    </a:cubicBezTo>
                    <a:cubicBezTo>
                      <a:pt x="1874387" y="1729346"/>
                      <a:pt x="1933654" y="1718762"/>
                      <a:pt x="1918837" y="1727229"/>
                    </a:cubicBezTo>
                    <a:cubicBezTo>
                      <a:pt x="1904020" y="1735696"/>
                      <a:pt x="1764320" y="1748396"/>
                      <a:pt x="1779137" y="1765329"/>
                    </a:cubicBezTo>
                    <a:cubicBezTo>
                      <a:pt x="1793954" y="1782262"/>
                      <a:pt x="2009854" y="1811896"/>
                      <a:pt x="2007737" y="1828829"/>
                    </a:cubicBezTo>
                    <a:cubicBezTo>
                      <a:pt x="2005620" y="1845762"/>
                      <a:pt x="1779137" y="1849996"/>
                      <a:pt x="1766437" y="1866929"/>
                    </a:cubicBezTo>
                    <a:cubicBezTo>
                      <a:pt x="1753737" y="1883862"/>
                      <a:pt x="1925187" y="1913496"/>
                      <a:pt x="1931537" y="1930429"/>
                    </a:cubicBezTo>
                    <a:cubicBezTo>
                      <a:pt x="1937887" y="1947362"/>
                      <a:pt x="1808770" y="1955829"/>
                      <a:pt x="1804537" y="1968529"/>
                    </a:cubicBezTo>
                    <a:cubicBezTo>
                      <a:pt x="1800304" y="1981229"/>
                      <a:pt x="1916720" y="1991812"/>
                      <a:pt x="1906137" y="2006629"/>
                    </a:cubicBezTo>
                    <a:cubicBezTo>
                      <a:pt x="1895554" y="2021446"/>
                      <a:pt x="1747387" y="2034146"/>
                      <a:pt x="1741037" y="2057429"/>
                    </a:cubicBezTo>
                    <a:cubicBezTo>
                      <a:pt x="1734687" y="2080712"/>
                      <a:pt x="1872270" y="2131512"/>
                      <a:pt x="1868037" y="2146329"/>
                    </a:cubicBezTo>
                    <a:cubicBezTo>
                      <a:pt x="1863804" y="2161146"/>
                      <a:pt x="1787604" y="2167496"/>
                      <a:pt x="1715637" y="2146329"/>
                    </a:cubicBezTo>
                    <a:cubicBezTo>
                      <a:pt x="1643670" y="2125162"/>
                      <a:pt x="1506087" y="2065896"/>
                      <a:pt x="1436237" y="2019329"/>
                    </a:cubicBezTo>
                    <a:cubicBezTo>
                      <a:pt x="1366387" y="1972762"/>
                      <a:pt x="1393904" y="1896562"/>
                      <a:pt x="1296537" y="1866929"/>
                    </a:cubicBezTo>
                    <a:cubicBezTo>
                      <a:pt x="1199170" y="1837296"/>
                      <a:pt x="955754" y="1826712"/>
                      <a:pt x="852037" y="1841529"/>
                    </a:cubicBezTo>
                    <a:cubicBezTo>
                      <a:pt x="748320" y="1856346"/>
                      <a:pt x="686937" y="1890212"/>
                      <a:pt x="674237" y="1955829"/>
                    </a:cubicBezTo>
                    <a:cubicBezTo>
                      <a:pt x="661537" y="2021446"/>
                      <a:pt x="697520" y="2167496"/>
                      <a:pt x="775837" y="2235229"/>
                    </a:cubicBezTo>
                    <a:cubicBezTo>
                      <a:pt x="854154" y="2302962"/>
                      <a:pt x="1040420" y="2347412"/>
                      <a:pt x="1144137" y="2362229"/>
                    </a:cubicBezTo>
                    <a:cubicBezTo>
                      <a:pt x="1247854" y="2377046"/>
                      <a:pt x="1279604" y="2332596"/>
                      <a:pt x="1398137" y="2324129"/>
                    </a:cubicBezTo>
                    <a:cubicBezTo>
                      <a:pt x="1516670" y="2315662"/>
                      <a:pt x="1791837" y="2305079"/>
                      <a:pt x="1855337" y="2311429"/>
                    </a:cubicBezTo>
                    <a:cubicBezTo>
                      <a:pt x="1918837" y="2317779"/>
                      <a:pt x="1772787" y="2349529"/>
                      <a:pt x="1779137" y="2362229"/>
                    </a:cubicBezTo>
                    <a:cubicBezTo>
                      <a:pt x="1785487" y="2374929"/>
                      <a:pt x="1893437" y="2370696"/>
                      <a:pt x="1893437" y="2387629"/>
                    </a:cubicBezTo>
                    <a:cubicBezTo>
                      <a:pt x="1893437" y="2404562"/>
                      <a:pt x="1768554" y="2449012"/>
                      <a:pt x="1779137" y="2463829"/>
                    </a:cubicBezTo>
                    <a:cubicBezTo>
                      <a:pt x="1789720" y="2478646"/>
                      <a:pt x="1956937" y="2468062"/>
                      <a:pt x="1956937" y="2476529"/>
                    </a:cubicBezTo>
                    <a:cubicBezTo>
                      <a:pt x="1956937" y="2484996"/>
                      <a:pt x="1789720" y="2489229"/>
                      <a:pt x="1779137" y="2514629"/>
                    </a:cubicBezTo>
                    <a:cubicBezTo>
                      <a:pt x="1768554" y="2540029"/>
                      <a:pt x="1901904" y="2611996"/>
                      <a:pt x="1893437" y="2628929"/>
                    </a:cubicBezTo>
                    <a:cubicBezTo>
                      <a:pt x="1884970" y="2645862"/>
                      <a:pt x="1734687" y="2607762"/>
                      <a:pt x="1728337" y="2616229"/>
                    </a:cubicBezTo>
                    <a:cubicBezTo>
                      <a:pt x="1721987" y="2624696"/>
                      <a:pt x="1855337" y="2671262"/>
                      <a:pt x="1855337" y="2679729"/>
                    </a:cubicBezTo>
                    <a:cubicBezTo>
                      <a:pt x="1855337" y="2688196"/>
                      <a:pt x="1728337" y="2654329"/>
                      <a:pt x="1728337" y="2667029"/>
                    </a:cubicBezTo>
                    <a:cubicBezTo>
                      <a:pt x="1728337" y="2679729"/>
                      <a:pt x="1861687" y="2741112"/>
                      <a:pt x="1855337" y="2755929"/>
                    </a:cubicBezTo>
                    <a:cubicBezTo>
                      <a:pt x="1848987" y="2770746"/>
                      <a:pt x="1707170" y="2738996"/>
                      <a:pt x="1690237" y="2755929"/>
                    </a:cubicBezTo>
                    <a:cubicBezTo>
                      <a:pt x="1673304" y="2772862"/>
                      <a:pt x="1768554" y="2851179"/>
                      <a:pt x="1753737" y="2857529"/>
                    </a:cubicBezTo>
                    <a:cubicBezTo>
                      <a:pt x="1738920" y="2863879"/>
                      <a:pt x="1611920" y="2781329"/>
                      <a:pt x="1601337" y="2794029"/>
                    </a:cubicBezTo>
                    <a:cubicBezTo>
                      <a:pt x="1590754" y="2806729"/>
                      <a:pt x="1698704" y="2929496"/>
                      <a:pt x="1690237" y="2933729"/>
                    </a:cubicBezTo>
                    <a:cubicBezTo>
                      <a:pt x="1681770" y="2937962"/>
                      <a:pt x="1563237" y="2806729"/>
                      <a:pt x="1550537" y="2819429"/>
                    </a:cubicBezTo>
                    <a:cubicBezTo>
                      <a:pt x="1537837" y="2832129"/>
                      <a:pt x="1622504" y="2992996"/>
                      <a:pt x="1614037" y="3009929"/>
                    </a:cubicBezTo>
                    <a:cubicBezTo>
                      <a:pt x="1605570" y="3026862"/>
                      <a:pt x="1571704" y="3012046"/>
                      <a:pt x="1499737" y="2921029"/>
                    </a:cubicBezTo>
                    <a:cubicBezTo>
                      <a:pt x="1427770" y="2830012"/>
                      <a:pt x="1302887" y="2563312"/>
                      <a:pt x="1182237" y="2463829"/>
                    </a:cubicBezTo>
                    <a:cubicBezTo>
                      <a:pt x="1061587" y="2364346"/>
                      <a:pt x="862620" y="2307196"/>
                      <a:pt x="775837" y="2324129"/>
                    </a:cubicBezTo>
                    <a:cubicBezTo>
                      <a:pt x="689054" y="2341062"/>
                      <a:pt x="663654" y="2478646"/>
                      <a:pt x="661537" y="2565429"/>
                    </a:cubicBezTo>
                    <a:cubicBezTo>
                      <a:pt x="659420" y="2652212"/>
                      <a:pt x="714454" y="2789796"/>
                      <a:pt x="763137" y="2844829"/>
                    </a:cubicBezTo>
                    <a:cubicBezTo>
                      <a:pt x="811820" y="2899862"/>
                      <a:pt x="845687" y="2830012"/>
                      <a:pt x="953637" y="2895629"/>
                    </a:cubicBezTo>
                    <a:cubicBezTo>
                      <a:pt x="1061587" y="2961246"/>
                      <a:pt x="1355804" y="3181379"/>
                      <a:pt x="1410837" y="3238529"/>
                    </a:cubicBezTo>
                    <a:cubicBezTo>
                      <a:pt x="1465870" y="3295679"/>
                      <a:pt x="1292304" y="3225829"/>
                      <a:pt x="1283837" y="3238529"/>
                    </a:cubicBezTo>
                    <a:cubicBezTo>
                      <a:pt x="1275370" y="3251229"/>
                      <a:pt x="1374854" y="3318962"/>
                      <a:pt x="1360037" y="3314729"/>
                    </a:cubicBezTo>
                    <a:cubicBezTo>
                      <a:pt x="1345220" y="3310496"/>
                      <a:pt x="1211870" y="3202546"/>
                      <a:pt x="1194937" y="3213129"/>
                    </a:cubicBezTo>
                    <a:cubicBezTo>
                      <a:pt x="1178004" y="3223712"/>
                      <a:pt x="1271137" y="3365529"/>
                      <a:pt x="1258437" y="3378229"/>
                    </a:cubicBezTo>
                    <a:cubicBezTo>
                      <a:pt x="1245737" y="3390929"/>
                      <a:pt x="1135670" y="3276629"/>
                      <a:pt x="1118737" y="3289329"/>
                    </a:cubicBezTo>
                    <a:cubicBezTo>
                      <a:pt x="1101804" y="3302029"/>
                      <a:pt x="1167420" y="3448079"/>
                      <a:pt x="1156837" y="3454429"/>
                    </a:cubicBezTo>
                    <a:cubicBezTo>
                      <a:pt x="1146254" y="3460779"/>
                      <a:pt x="1063704" y="3310496"/>
                      <a:pt x="1055237" y="3327429"/>
                    </a:cubicBezTo>
                    <a:cubicBezTo>
                      <a:pt x="1046770" y="3344362"/>
                      <a:pt x="1120854" y="3553912"/>
                      <a:pt x="1106037" y="3556029"/>
                    </a:cubicBezTo>
                    <a:cubicBezTo>
                      <a:pt x="1091220" y="3558146"/>
                      <a:pt x="987504" y="3344362"/>
                      <a:pt x="966337" y="3340129"/>
                    </a:cubicBezTo>
                    <a:cubicBezTo>
                      <a:pt x="945170" y="3335896"/>
                      <a:pt x="989620" y="3517929"/>
                      <a:pt x="979037" y="3530629"/>
                    </a:cubicBezTo>
                    <a:cubicBezTo>
                      <a:pt x="968454" y="3543329"/>
                      <a:pt x="921887" y="3414212"/>
                      <a:pt x="902837" y="3416329"/>
                    </a:cubicBezTo>
                    <a:cubicBezTo>
                      <a:pt x="883787" y="3418446"/>
                      <a:pt x="875320" y="3543329"/>
                      <a:pt x="864737" y="3543329"/>
                    </a:cubicBezTo>
                    <a:cubicBezTo>
                      <a:pt x="854154" y="3543329"/>
                      <a:pt x="858387" y="3424796"/>
                      <a:pt x="839337" y="3416329"/>
                    </a:cubicBezTo>
                    <a:cubicBezTo>
                      <a:pt x="820287" y="3407862"/>
                      <a:pt x="758904" y="3564496"/>
                      <a:pt x="750437" y="3492529"/>
                    </a:cubicBezTo>
                    <a:cubicBezTo>
                      <a:pt x="741970" y="3420562"/>
                      <a:pt x="797004" y="3084012"/>
                      <a:pt x="788537" y="2984529"/>
                    </a:cubicBezTo>
                    <a:cubicBezTo>
                      <a:pt x="780070" y="2885046"/>
                      <a:pt x="739853" y="2887162"/>
                      <a:pt x="699637" y="2895629"/>
                    </a:cubicBezTo>
                    <a:cubicBezTo>
                      <a:pt x="659421" y="2904096"/>
                      <a:pt x="587454" y="2944312"/>
                      <a:pt x="547237" y="3035329"/>
                    </a:cubicBezTo>
                    <a:cubicBezTo>
                      <a:pt x="507020" y="3126346"/>
                      <a:pt x="494320" y="3365529"/>
                      <a:pt x="458337" y="3441729"/>
                    </a:cubicBezTo>
                    <a:cubicBezTo>
                      <a:pt x="422354" y="3517929"/>
                      <a:pt x="346154" y="3509462"/>
                      <a:pt x="331337" y="3492529"/>
                    </a:cubicBezTo>
                    <a:cubicBezTo>
                      <a:pt x="316520" y="3475596"/>
                      <a:pt x="375787" y="3350712"/>
                      <a:pt x="369437" y="3340129"/>
                    </a:cubicBezTo>
                    <a:cubicBezTo>
                      <a:pt x="363087" y="3329546"/>
                      <a:pt x="308054" y="3431146"/>
                      <a:pt x="293237" y="3429029"/>
                    </a:cubicBezTo>
                    <a:cubicBezTo>
                      <a:pt x="278420" y="3426912"/>
                      <a:pt x="305937" y="3323196"/>
                      <a:pt x="280537" y="3327429"/>
                    </a:cubicBezTo>
                    <a:cubicBezTo>
                      <a:pt x="255137" y="3331662"/>
                      <a:pt x="142954" y="3462896"/>
                      <a:pt x="140837" y="3454429"/>
                    </a:cubicBezTo>
                    <a:cubicBezTo>
                      <a:pt x="138720" y="3445962"/>
                      <a:pt x="276304" y="3295679"/>
                      <a:pt x="267837" y="3276629"/>
                    </a:cubicBezTo>
                    <a:cubicBezTo>
                      <a:pt x="259370" y="3257579"/>
                      <a:pt x="104854" y="3346479"/>
                      <a:pt x="90037" y="3340129"/>
                    </a:cubicBezTo>
                    <a:cubicBezTo>
                      <a:pt x="75220" y="3333779"/>
                      <a:pt x="183170" y="3253346"/>
                      <a:pt x="178937" y="3238529"/>
                    </a:cubicBezTo>
                    <a:cubicBezTo>
                      <a:pt x="174704" y="3223712"/>
                      <a:pt x="64637" y="3261812"/>
                      <a:pt x="64637" y="3251229"/>
                    </a:cubicBezTo>
                    <a:cubicBezTo>
                      <a:pt x="64637" y="3240646"/>
                      <a:pt x="183170" y="3187729"/>
                      <a:pt x="178937" y="3175029"/>
                    </a:cubicBezTo>
                    <a:cubicBezTo>
                      <a:pt x="174704" y="3162329"/>
                      <a:pt x="47704" y="3189846"/>
                      <a:pt x="39237" y="3175029"/>
                    </a:cubicBezTo>
                    <a:cubicBezTo>
                      <a:pt x="30770" y="3160212"/>
                      <a:pt x="132370" y="3109412"/>
                      <a:pt x="128137" y="3086129"/>
                    </a:cubicBezTo>
                    <a:cubicBezTo>
                      <a:pt x="123904" y="3062846"/>
                      <a:pt x="24420" y="3054379"/>
                      <a:pt x="13837" y="3035329"/>
                    </a:cubicBezTo>
                    <a:cubicBezTo>
                      <a:pt x="3254" y="3016279"/>
                      <a:pt x="-28496" y="2986646"/>
                      <a:pt x="64637" y="2971829"/>
                    </a:cubicBezTo>
                    <a:cubicBezTo>
                      <a:pt x="157770" y="2957012"/>
                      <a:pt x="479504" y="2978179"/>
                      <a:pt x="572637" y="2946429"/>
                    </a:cubicBezTo>
                    <a:cubicBezTo>
                      <a:pt x="665770" y="2914679"/>
                      <a:pt x="617087" y="2927379"/>
                      <a:pt x="623437" y="2781329"/>
                    </a:cubicBezTo>
                    <a:cubicBezTo>
                      <a:pt x="629787" y="2635279"/>
                      <a:pt x="621320" y="2393979"/>
                      <a:pt x="610737" y="2070129"/>
                    </a:cubicBezTo>
                    <a:cubicBezTo>
                      <a:pt x="600154" y="1746279"/>
                      <a:pt x="589570" y="1062596"/>
                      <a:pt x="559937" y="838229"/>
                    </a:cubicBezTo>
                    <a:cubicBezTo>
                      <a:pt x="530304" y="613862"/>
                      <a:pt x="432937" y="723929"/>
                      <a:pt x="432937" y="723929"/>
                    </a:cubicBezTo>
                    <a:lnTo>
                      <a:pt x="305937" y="609629"/>
                    </a:lnTo>
                    <a:close/>
                  </a:path>
                </a:pathLst>
              </a:custGeom>
              <a:solidFill>
                <a:srgbClr val="AE584B"/>
              </a:solidFill>
              <a:ln>
                <a:solidFill>
                  <a:srgbClr val="B341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D572224-B509-6B93-8DF0-4ADCCDACD768}"/>
                  </a:ext>
                </a:extLst>
              </p:cNvPr>
              <p:cNvSpPr/>
              <p:nvPr/>
            </p:nvSpPr>
            <p:spPr>
              <a:xfrm>
                <a:off x="6781330" y="1714500"/>
                <a:ext cx="2111880" cy="3809999"/>
              </a:xfrm>
              <a:custGeom>
                <a:avLst/>
                <a:gdLst>
                  <a:gd name="connsiteX0" fmla="*/ 13170 w 2111880"/>
                  <a:gd name="connsiteY0" fmla="*/ 3673007 h 3680253"/>
                  <a:gd name="connsiteX1" fmla="*/ 13170 w 2111880"/>
                  <a:gd name="connsiteY1" fmla="*/ 3469807 h 3680253"/>
                  <a:gd name="connsiteX2" fmla="*/ 13170 w 2111880"/>
                  <a:gd name="connsiteY2" fmla="*/ 2987207 h 3680253"/>
                  <a:gd name="connsiteX3" fmla="*/ 25870 w 2111880"/>
                  <a:gd name="connsiteY3" fmla="*/ 2364907 h 3680253"/>
                  <a:gd name="connsiteX4" fmla="*/ 178270 w 2111880"/>
                  <a:gd name="connsiteY4" fmla="*/ 1793407 h 3680253"/>
                  <a:gd name="connsiteX5" fmla="*/ 533870 w 2111880"/>
                  <a:gd name="connsiteY5" fmla="*/ 1298107 h 3680253"/>
                  <a:gd name="connsiteX6" fmla="*/ 838670 w 2111880"/>
                  <a:gd name="connsiteY6" fmla="*/ 1069507 h 3680253"/>
                  <a:gd name="connsiteX7" fmla="*/ 965670 w 2111880"/>
                  <a:gd name="connsiteY7" fmla="*/ 942507 h 3680253"/>
                  <a:gd name="connsiteX8" fmla="*/ 1181570 w 2111880"/>
                  <a:gd name="connsiteY8" fmla="*/ 739307 h 3680253"/>
                  <a:gd name="connsiteX9" fmla="*/ 1194270 w 2111880"/>
                  <a:gd name="connsiteY9" fmla="*/ 548807 h 3680253"/>
                  <a:gd name="connsiteX10" fmla="*/ 1168870 w 2111880"/>
                  <a:gd name="connsiteY10" fmla="*/ 396407 h 3680253"/>
                  <a:gd name="connsiteX11" fmla="*/ 1067270 w 2111880"/>
                  <a:gd name="connsiteY11" fmla="*/ 193207 h 3680253"/>
                  <a:gd name="connsiteX12" fmla="*/ 1016470 w 2111880"/>
                  <a:gd name="connsiteY12" fmla="*/ 129707 h 3680253"/>
                  <a:gd name="connsiteX13" fmla="*/ 1181570 w 2111880"/>
                  <a:gd name="connsiteY13" fmla="*/ 180507 h 3680253"/>
                  <a:gd name="connsiteX14" fmla="*/ 1270470 w 2111880"/>
                  <a:gd name="connsiteY14" fmla="*/ 104307 h 3680253"/>
                  <a:gd name="connsiteX15" fmla="*/ 1333970 w 2111880"/>
                  <a:gd name="connsiteY15" fmla="*/ 2707 h 3680253"/>
                  <a:gd name="connsiteX16" fmla="*/ 1384770 w 2111880"/>
                  <a:gd name="connsiteY16" fmla="*/ 28107 h 3680253"/>
                  <a:gd name="connsiteX17" fmla="*/ 1486370 w 2111880"/>
                  <a:gd name="connsiteY17" fmla="*/ 15407 h 3680253"/>
                  <a:gd name="connsiteX18" fmla="*/ 1549870 w 2111880"/>
                  <a:gd name="connsiteY18" fmla="*/ 78907 h 3680253"/>
                  <a:gd name="connsiteX19" fmla="*/ 1626070 w 2111880"/>
                  <a:gd name="connsiteY19" fmla="*/ 104307 h 3680253"/>
                  <a:gd name="connsiteX20" fmla="*/ 1740370 w 2111880"/>
                  <a:gd name="connsiteY20" fmla="*/ 104307 h 3680253"/>
                  <a:gd name="connsiteX21" fmla="*/ 1587970 w 2111880"/>
                  <a:gd name="connsiteY21" fmla="*/ 193207 h 3680253"/>
                  <a:gd name="connsiteX22" fmla="*/ 1511770 w 2111880"/>
                  <a:gd name="connsiteY22" fmla="*/ 358307 h 3680253"/>
                  <a:gd name="connsiteX23" fmla="*/ 1448270 w 2111880"/>
                  <a:gd name="connsiteY23" fmla="*/ 472607 h 3680253"/>
                  <a:gd name="connsiteX24" fmla="*/ 1486370 w 2111880"/>
                  <a:gd name="connsiteY24" fmla="*/ 586907 h 3680253"/>
                  <a:gd name="connsiteX25" fmla="*/ 1587970 w 2111880"/>
                  <a:gd name="connsiteY25" fmla="*/ 637707 h 3680253"/>
                  <a:gd name="connsiteX26" fmla="*/ 1727670 w 2111880"/>
                  <a:gd name="connsiteY26" fmla="*/ 599607 h 3680253"/>
                  <a:gd name="connsiteX27" fmla="*/ 1867370 w 2111880"/>
                  <a:gd name="connsiteY27" fmla="*/ 536107 h 3680253"/>
                  <a:gd name="connsiteX28" fmla="*/ 1968970 w 2111880"/>
                  <a:gd name="connsiteY28" fmla="*/ 447207 h 3680253"/>
                  <a:gd name="connsiteX29" fmla="*/ 1943570 w 2111880"/>
                  <a:gd name="connsiteY29" fmla="*/ 523407 h 3680253"/>
                  <a:gd name="connsiteX30" fmla="*/ 1943570 w 2111880"/>
                  <a:gd name="connsiteY30" fmla="*/ 650407 h 3680253"/>
                  <a:gd name="connsiteX31" fmla="*/ 1994370 w 2111880"/>
                  <a:gd name="connsiteY31" fmla="*/ 739307 h 3680253"/>
                  <a:gd name="connsiteX32" fmla="*/ 2108670 w 2111880"/>
                  <a:gd name="connsiteY32" fmla="*/ 828207 h 3680253"/>
                  <a:gd name="connsiteX33" fmla="*/ 1854670 w 2111880"/>
                  <a:gd name="connsiteY33" fmla="*/ 802807 h 3680253"/>
                  <a:gd name="connsiteX34" fmla="*/ 1613370 w 2111880"/>
                  <a:gd name="connsiteY34" fmla="*/ 866307 h 3680253"/>
                  <a:gd name="connsiteX35" fmla="*/ 1549870 w 2111880"/>
                  <a:gd name="connsiteY35" fmla="*/ 967907 h 3680253"/>
                  <a:gd name="connsiteX36" fmla="*/ 1549870 w 2111880"/>
                  <a:gd name="connsiteY36" fmla="*/ 1069507 h 3680253"/>
                  <a:gd name="connsiteX37" fmla="*/ 1587970 w 2111880"/>
                  <a:gd name="connsiteY37" fmla="*/ 1183807 h 3680253"/>
                  <a:gd name="connsiteX38" fmla="*/ 1765770 w 2111880"/>
                  <a:gd name="connsiteY38" fmla="*/ 1209207 h 3680253"/>
                  <a:gd name="connsiteX39" fmla="*/ 1943570 w 2111880"/>
                  <a:gd name="connsiteY39" fmla="*/ 1209207 h 3680253"/>
                  <a:gd name="connsiteX40" fmla="*/ 2057870 w 2111880"/>
                  <a:gd name="connsiteY40" fmla="*/ 1171107 h 3680253"/>
                  <a:gd name="connsiteX41" fmla="*/ 2032470 w 2111880"/>
                  <a:gd name="connsiteY41" fmla="*/ 1285407 h 3680253"/>
                  <a:gd name="connsiteX42" fmla="*/ 2083270 w 2111880"/>
                  <a:gd name="connsiteY42" fmla="*/ 1412407 h 3680253"/>
                  <a:gd name="connsiteX43" fmla="*/ 2007070 w 2111880"/>
                  <a:gd name="connsiteY43" fmla="*/ 1387007 h 3680253"/>
                  <a:gd name="connsiteX44" fmla="*/ 1803870 w 2111880"/>
                  <a:gd name="connsiteY44" fmla="*/ 1348907 h 3680253"/>
                  <a:gd name="connsiteX45" fmla="*/ 1651470 w 2111880"/>
                  <a:gd name="connsiteY45" fmla="*/ 1374307 h 3680253"/>
                  <a:gd name="connsiteX46" fmla="*/ 1587970 w 2111880"/>
                  <a:gd name="connsiteY46" fmla="*/ 1425107 h 3680253"/>
                  <a:gd name="connsiteX47" fmla="*/ 1524470 w 2111880"/>
                  <a:gd name="connsiteY47" fmla="*/ 1552107 h 3680253"/>
                  <a:gd name="connsiteX48" fmla="*/ 1600670 w 2111880"/>
                  <a:gd name="connsiteY48" fmla="*/ 1704507 h 3680253"/>
                  <a:gd name="connsiteX49" fmla="*/ 1740370 w 2111880"/>
                  <a:gd name="connsiteY49" fmla="*/ 1780707 h 3680253"/>
                  <a:gd name="connsiteX50" fmla="*/ 2032470 w 2111880"/>
                  <a:gd name="connsiteY50" fmla="*/ 1793407 h 3680253"/>
                  <a:gd name="connsiteX51" fmla="*/ 1994370 w 2111880"/>
                  <a:gd name="connsiteY51" fmla="*/ 1831507 h 3680253"/>
                  <a:gd name="connsiteX52" fmla="*/ 1968970 w 2111880"/>
                  <a:gd name="connsiteY52" fmla="*/ 2022007 h 3680253"/>
                  <a:gd name="connsiteX53" fmla="*/ 1867370 w 2111880"/>
                  <a:gd name="connsiteY53" fmla="*/ 1958507 h 3680253"/>
                  <a:gd name="connsiteX54" fmla="*/ 1803870 w 2111880"/>
                  <a:gd name="connsiteY54" fmla="*/ 1907707 h 3680253"/>
                  <a:gd name="connsiteX55" fmla="*/ 1664170 w 2111880"/>
                  <a:gd name="connsiteY55" fmla="*/ 1831507 h 3680253"/>
                  <a:gd name="connsiteX56" fmla="*/ 1537170 w 2111880"/>
                  <a:gd name="connsiteY56" fmla="*/ 1895007 h 3680253"/>
                  <a:gd name="connsiteX57" fmla="*/ 1460970 w 2111880"/>
                  <a:gd name="connsiteY57" fmla="*/ 1996607 h 3680253"/>
                  <a:gd name="connsiteX58" fmla="*/ 1486370 w 2111880"/>
                  <a:gd name="connsiteY58" fmla="*/ 2174407 h 3680253"/>
                  <a:gd name="connsiteX59" fmla="*/ 1600670 w 2111880"/>
                  <a:gd name="connsiteY59" fmla="*/ 2288707 h 3680253"/>
                  <a:gd name="connsiteX60" fmla="*/ 1676870 w 2111880"/>
                  <a:gd name="connsiteY60" fmla="*/ 2326807 h 3680253"/>
                  <a:gd name="connsiteX61" fmla="*/ 1613370 w 2111880"/>
                  <a:gd name="connsiteY61" fmla="*/ 2390307 h 3680253"/>
                  <a:gd name="connsiteX62" fmla="*/ 1511770 w 2111880"/>
                  <a:gd name="connsiteY62" fmla="*/ 2453807 h 3680253"/>
                  <a:gd name="connsiteX63" fmla="*/ 1422870 w 2111880"/>
                  <a:gd name="connsiteY63" fmla="*/ 2415707 h 3680253"/>
                  <a:gd name="connsiteX64" fmla="*/ 1333970 w 2111880"/>
                  <a:gd name="connsiteY64" fmla="*/ 2428407 h 3680253"/>
                  <a:gd name="connsiteX65" fmla="*/ 1257770 w 2111880"/>
                  <a:gd name="connsiteY65" fmla="*/ 2453807 h 3680253"/>
                  <a:gd name="connsiteX66" fmla="*/ 1168870 w 2111880"/>
                  <a:gd name="connsiteY66" fmla="*/ 2415707 h 3680253"/>
                  <a:gd name="connsiteX67" fmla="*/ 1283170 w 2111880"/>
                  <a:gd name="connsiteY67" fmla="*/ 2250607 h 3680253"/>
                  <a:gd name="connsiteX68" fmla="*/ 1295870 w 2111880"/>
                  <a:gd name="connsiteY68" fmla="*/ 2047407 h 3680253"/>
                  <a:gd name="connsiteX69" fmla="*/ 1245070 w 2111880"/>
                  <a:gd name="connsiteY69" fmla="*/ 1869607 h 3680253"/>
                  <a:gd name="connsiteX70" fmla="*/ 1092670 w 2111880"/>
                  <a:gd name="connsiteY70" fmla="*/ 1691807 h 3680253"/>
                  <a:gd name="connsiteX71" fmla="*/ 952970 w 2111880"/>
                  <a:gd name="connsiteY71" fmla="*/ 1679107 h 3680253"/>
                  <a:gd name="connsiteX72" fmla="*/ 825970 w 2111880"/>
                  <a:gd name="connsiteY72" fmla="*/ 1691807 h 3680253"/>
                  <a:gd name="connsiteX73" fmla="*/ 610070 w 2111880"/>
                  <a:gd name="connsiteY73" fmla="*/ 1793407 h 3680253"/>
                  <a:gd name="connsiteX74" fmla="*/ 444970 w 2111880"/>
                  <a:gd name="connsiteY74" fmla="*/ 1895007 h 3680253"/>
                  <a:gd name="connsiteX75" fmla="*/ 343370 w 2111880"/>
                  <a:gd name="connsiteY75" fmla="*/ 2098207 h 3680253"/>
                  <a:gd name="connsiteX76" fmla="*/ 241770 w 2111880"/>
                  <a:gd name="connsiteY76" fmla="*/ 2453807 h 3680253"/>
                  <a:gd name="connsiteX77" fmla="*/ 229070 w 2111880"/>
                  <a:gd name="connsiteY77" fmla="*/ 2999907 h 3680253"/>
                  <a:gd name="connsiteX78" fmla="*/ 229070 w 2111880"/>
                  <a:gd name="connsiteY78" fmla="*/ 3431707 h 3680253"/>
                  <a:gd name="connsiteX79" fmla="*/ 229070 w 2111880"/>
                  <a:gd name="connsiteY79" fmla="*/ 3622207 h 3680253"/>
                  <a:gd name="connsiteX80" fmla="*/ 190970 w 2111880"/>
                  <a:gd name="connsiteY80" fmla="*/ 3634907 h 3680253"/>
                  <a:gd name="connsiteX81" fmla="*/ 13170 w 2111880"/>
                  <a:gd name="connsiteY81" fmla="*/ 3673007 h 3680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2111880" h="3680253">
                    <a:moveTo>
                      <a:pt x="13170" y="3673007"/>
                    </a:moveTo>
                    <a:cubicBezTo>
                      <a:pt x="-16463" y="3645490"/>
                      <a:pt x="13170" y="3469807"/>
                      <a:pt x="13170" y="3469807"/>
                    </a:cubicBezTo>
                    <a:cubicBezTo>
                      <a:pt x="13170" y="3355507"/>
                      <a:pt x="11053" y="3171357"/>
                      <a:pt x="13170" y="2987207"/>
                    </a:cubicBezTo>
                    <a:cubicBezTo>
                      <a:pt x="15287" y="2803057"/>
                      <a:pt x="-1647" y="2563874"/>
                      <a:pt x="25870" y="2364907"/>
                    </a:cubicBezTo>
                    <a:cubicBezTo>
                      <a:pt x="53387" y="2165940"/>
                      <a:pt x="93603" y="1971207"/>
                      <a:pt x="178270" y="1793407"/>
                    </a:cubicBezTo>
                    <a:cubicBezTo>
                      <a:pt x="262937" y="1615607"/>
                      <a:pt x="423803" y="1418757"/>
                      <a:pt x="533870" y="1298107"/>
                    </a:cubicBezTo>
                    <a:cubicBezTo>
                      <a:pt x="643937" y="1177457"/>
                      <a:pt x="766703" y="1128774"/>
                      <a:pt x="838670" y="1069507"/>
                    </a:cubicBezTo>
                    <a:cubicBezTo>
                      <a:pt x="910637" y="1010240"/>
                      <a:pt x="908520" y="997540"/>
                      <a:pt x="965670" y="942507"/>
                    </a:cubicBezTo>
                    <a:cubicBezTo>
                      <a:pt x="1022820" y="887474"/>
                      <a:pt x="1143470" y="804924"/>
                      <a:pt x="1181570" y="739307"/>
                    </a:cubicBezTo>
                    <a:cubicBezTo>
                      <a:pt x="1219670" y="673690"/>
                      <a:pt x="1196387" y="605957"/>
                      <a:pt x="1194270" y="548807"/>
                    </a:cubicBezTo>
                    <a:cubicBezTo>
                      <a:pt x="1192153" y="491657"/>
                      <a:pt x="1190037" y="455674"/>
                      <a:pt x="1168870" y="396407"/>
                    </a:cubicBezTo>
                    <a:cubicBezTo>
                      <a:pt x="1147703" y="337140"/>
                      <a:pt x="1092670" y="237657"/>
                      <a:pt x="1067270" y="193207"/>
                    </a:cubicBezTo>
                    <a:cubicBezTo>
                      <a:pt x="1041870" y="148757"/>
                      <a:pt x="997420" y="131824"/>
                      <a:pt x="1016470" y="129707"/>
                    </a:cubicBezTo>
                    <a:cubicBezTo>
                      <a:pt x="1035520" y="127590"/>
                      <a:pt x="1139237" y="184740"/>
                      <a:pt x="1181570" y="180507"/>
                    </a:cubicBezTo>
                    <a:cubicBezTo>
                      <a:pt x="1223903" y="176274"/>
                      <a:pt x="1245070" y="133940"/>
                      <a:pt x="1270470" y="104307"/>
                    </a:cubicBezTo>
                    <a:cubicBezTo>
                      <a:pt x="1295870" y="74674"/>
                      <a:pt x="1333970" y="2707"/>
                      <a:pt x="1333970" y="2707"/>
                    </a:cubicBezTo>
                    <a:cubicBezTo>
                      <a:pt x="1353020" y="-9993"/>
                      <a:pt x="1359370" y="25990"/>
                      <a:pt x="1384770" y="28107"/>
                    </a:cubicBezTo>
                    <a:cubicBezTo>
                      <a:pt x="1410170" y="30224"/>
                      <a:pt x="1458853" y="6940"/>
                      <a:pt x="1486370" y="15407"/>
                    </a:cubicBezTo>
                    <a:cubicBezTo>
                      <a:pt x="1513887" y="23874"/>
                      <a:pt x="1526587" y="64090"/>
                      <a:pt x="1549870" y="78907"/>
                    </a:cubicBezTo>
                    <a:cubicBezTo>
                      <a:pt x="1573153" y="93724"/>
                      <a:pt x="1594320" y="100074"/>
                      <a:pt x="1626070" y="104307"/>
                    </a:cubicBezTo>
                    <a:cubicBezTo>
                      <a:pt x="1657820" y="108540"/>
                      <a:pt x="1746720" y="89490"/>
                      <a:pt x="1740370" y="104307"/>
                    </a:cubicBezTo>
                    <a:cubicBezTo>
                      <a:pt x="1734020" y="119124"/>
                      <a:pt x="1626070" y="150874"/>
                      <a:pt x="1587970" y="193207"/>
                    </a:cubicBezTo>
                    <a:cubicBezTo>
                      <a:pt x="1549870" y="235540"/>
                      <a:pt x="1535053" y="311740"/>
                      <a:pt x="1511770" y="358307"/>
                    </a:cubicBezTo>
                    <a:cubicBezTo>
                      <a:pt x="1488487" y="404874"/>
                      <a:pt x="1452503" y="434507"/>
                      <a:pt x="1448270" y="472607"/>
                    </a:cubicBezTo>
                    <a:cubicBezTo>
                      <a:pt x="1444037" y="510707"/>
                      <a:pt x="1463087" y="559390"/>
                      <a:pt x="1486370" y="586907"/>
                    </a:cubicBezTo>
                    <a:cubicBezTo>
                      <a:pt x="1509653" y="614424"/>
                      <a:pt x="1547753" y="635590"/>
                      <a:pt x="1587970" y="637707"/>
                    </a:cubicBezTo>
                    <a:cubicBezTo>
                      <a:pt x="1628187" y="639824"/>
                      <a:pt x="1681103" y="616540"/>
                      <a:pt x="1727670" y="599607"/>
                    </a:cubicBezTo>
                    <a:cubicBezTo>
                      <a:pt x="1774237" y="582674"/>
                      <a:pt x="1827153" y="561507"/>
                      <a:pt x="1867370" y="536107"/>
                    </a:cubicBezTo>
                    <a:cubicBezTo>
                      <a:pt x="1907587" y="510707"/>
                      <a:pt x="1956270" y="449324"/>
                      <a:pt x="1968970" y="447207"/>
                    </a:cubicBezTo>
                    <a:cubicBezTo>
                      <a:pt x="1981670" y="445090"/>
                      <a:pt x="1947803" y="489540"/>
                      <a:pt x="1943570" y="523407"/>
                    </a:cubicBezTo>
                    <a:cubicBezTo>
                      <a:pt x="1939337" y="557274"/>
                      <a:pt x="1935103" y="614424"/>
                      <a:pt x="1943570" y="650407"/>
                    </a:cubicBezTo>
                    <a:cubicBezTo>
                      <a:pt x="1952037" y="686390"/>
                      <a:pt x="1966853" y="709674"/>
                      <a:pt x="1994370" y="739307"/>
                    </a:cubicBezTo>
                    <a:cubicBezTo>
                      <a:pt x="2021887" y="768940"/>
                      <a:pt x="2131953" y="817624"/>
                      <a:pt x="2108670" y="828207"/>
                    </a:cubicBezTo>
                    <a:cubicBezTo>
                      <a:pt x="2085387" y="838790"/>
                      <a:pt x="1937220" y="796457"/>
                      <a:pt x="1854670" y="802807"/>
                    </a:cubicBezTo>
                    <a:cubicBezTo>
                      <a:pt x="1772120" y="809157"/>
                      <a:pt x="1664170" y="838790"/>
                      <a:pt x="1613370" y="866307"/>
                    </a:cubicBezTo>
                    <a:cubicBezTo>
                      <a:pt x="1562570" y="893824"/>
                      <a:pt x="1560453" y="934040"/>
                      <a:pt x="1549870" y="967907"/>
                    </a:cubicBezTo>
                    <a:cubicBezTo>
                      <a:pt x="1539287" y="1001774"/>
                      <a:pt x="1543520" y="1033524"/>
                      <a:pt x="1549870" y="1069507"/>
                    </a:cubicBezTo>
                    <a:cubicBezTo>
                      <a:pt x="1556220" y="1105490"/>
                      <a:pt x="1551987" y="1160524"/>
                      <a:pt x="1587970" y="1183807"/>
                    </a:cubicBezTo>
                    <a:cubicBezTo>
                      <a:pt x="1623953" y="1207090"/>
                      <a:pt x="1706503" y="1204974"/>
                      <a:pt x="1765770" y="1209207"/>
                    </a:cubicBezTo>
                    <a:cubicBezTo>
                      <a:pt x="1825037" y="1213440"/>
                      <a:pt x="1894887" y="1215557"/>
                      <a:pt x="1943570" y="1209207"/>
                    </a:cubicBezTo>
                    <a:cubicBezTo>
                      <a:pt x="1992253" y="1202857"/>
                      <a:pt x="2043053" y="1158407"/>
                      <a:pt x="2057870" y="1171107"/>
                    </a:cubicBezTo>
                    <a:cubicBezTo>
                      <a:pt x="2072687" y="1183807"/>
                      <a:pt x="2028237" y="1245190"/>
                      <a:pt x="2032470" y="1285407"/>
                    </a:cubicBezTo>
                    <a:cubicBezTo>
                      <a:pt x="2036703" y="1325624"/>
                      <a:pt x="2087503" y="1395474"/>
                      <a:pt x="2083270" y="1412407"/>
                    </a:cubicBezTo>
                    <a:cubicBezTo>
                      <a:pt x="2079037" y="1429340"/>
                      <a:pt x="2053637" y="1397590"/>
                      <a:pt x="2007070" y="1387007"/>
                    </a:cubicBezTo>
                    <a:cubicBezTo>
                      <a:pt x="1960503" y="1376424"/>
                      <a:pt x="1863137" y="1351024"/>
                      <a:pt x="1803870" y="1348907"/>
                    </a:cubicBezTo>
                    <a:cubicBezTo>
                      <a:pt x="1744603" y="1346790"/>
                      <a:pt x="1687453" y="1361607"/>
                      <a:pt x="1651470" y="1374307"/>
                    </a:cubicBezTo>
                    <a:cubicBezTo>
                      <a:pt x="1615487" y="1387007"/>
                      <a:pt x="1609137" y="1395474"/>
                      <a:pt x="1587970" y="1425107"/>
                    </a:cubicBezTo>
                    <a:cubicBezTo>
                      <a:pt x="1566803" y="1454740"/>
                      <a:pt x="1522353" y="1505540"/>
                      <a:pt x="1524470" y="1552107"/>
                    </a:cubicBezTo>
                    <a:cubicBezTo>
                      <a:pt x="1526587" y="1598674"/>
                      <a:pt x="1564687" y="1666407"/>
                      <a:pt x="1600670" y="1704507"/>
                    </a:cubicBezTo>
                    <a:cubicBezTo>
                      <a:pt x="1636653" y="1742607"/>
                      <a:pt x="1668403" y="1765890"/>
                      <a:pt x="1740370" y="1780707"/>
                    </a:cubicBezTo>
                    <a:cubicBezTo>
                      <a:pt x="1812337" y="1795524"/>
                      <a:pt x="2032470" y="1793407"/>
                      <a:pt x="2032470" y="1793407"/>
                    </a:cubicBezTo>
                    <a:cubicBezTo>
                      <a:pt x="2074803" y="1801874"/>
                      <a:pt x="2004953" y="1793407"/>
                      <a:pt x="1994370" y="1831507"/>
                    </a:cubicBezTo>
                    <a:cubicBezTo>
                      <a:pt x="1983787" y="1869607"/>
                      <a:pt x="1990137" y="2000840"/>
                      <a:pt x="1968970" y="2022007"/>
                    </a:cubicBezTo>
                    <a:cubicBezTo>
                      <a:pt x="1947803" y="2043174"/>
                      <a:pt x="1894887" y="1977557"/>
                      <a:pt x="1867370" y="1958507"/>
                    </a:cubicBezTo>
                    <a:cubicBezTo>
                      <a:pt x="1839853" y="1939457"/>
                      <a:pt x="1837737" y="1928874"/>
                      <a:pt x="1803870" y="1907707"/>
                    </a:cubicBezTo>
                    <a:cubicBezTo>
                      <a:pt x="1770003" y="1886540"/>
                      <a:pt x="1708620" y="1833624"/>
                      <a:pt x="1664170" y="1831507"/>
                    </a:cubicBezTo>
                    <a:cubicBezTo>
                      <a:pt x="1619720" y="1829390"/>
                      <a:pt x="1571037" y="1867490"/>
                      <a:pt x="1537170" y="1895007"/>
                    </a:cubicBezTo>
                    <a:cubicBezTo>
                      <a:pt x="1503303" y="1922524"/>
                      <a:pt x="1469437" y="1950040"/>
                      <a:pt x="1460970" y="1996607"/>
                    </a:cubicBezTo>
                    <a:cubicBezTo>
                      <a:pt x="1452503" y="2043174"/>
                      <a:pt x="1463087" y="2125724"/>
                      <a:pt x="1486370" y="2174407"/>
                    </a:cubicBezTo>
                    <a:cubicBezTo>
                      <a:pt x="1509653" y="2223090"/>
                      <a:pt x="1568920" y="2263307"/>
                      <a:pt x="1600670" y="2288707"/>
                    </a:cubicBezTo>
                    <a:cubicBezTo>
                      <a:pt x="1632420" y="2314107"/>
                      <a:pt x="1674753" y="2309874"/>
                      <a:pt x="1676870" y="2326807"/>
                    </a:cubicBezTo>
                    <a:cubicBezTo>
                      <a:pt x="1678987" y="2343740"/>
                      <a:pt x="1640887" y="2369140"/>
                      <a:pt x="1613370" y="2390307"/>
                    </a:cubicBezTo>
                    <a:cubicBezTo>
                      <a:pt x="1585853" y="2411474"/>
                      <a:pt x="1543520" y="2449574"/>
                      <a:pt x="1511770" y="2453807"/>
                    </a:cubicBezTo>
                    <a:cubicBezTo>
                      <a:pt x="1480020" y="2458040"/>
                      <a:pt x="1452503" y="2419940"/>
                      <a:pt x="1422870" y="2415707"/>
                    </a:cubicBezTo>
                    <a:cubicBezTo>
                      <a:pt x="1393237" y="2411474"/>
                      <a:pt x="1361487" y="2422057"/>
                      <a:pt x="1333970" y="2428407"/>
                    </a:cubicBezTo>
                    <a:cubicBezTo>
                      <a:pt x="1306453" y="2434757"/>
                      <a:pt x="1285287" y="2455924"/>
                      <a:pt x="1257770" y="2453807"/>
                    </a:cubicBezTo>
                    <a:cubicBezTo>
                      <a:pt x="1230253" y="2451690"/>
                      <a:pt x="1164637" y="2449574"/>
                      <a:pt x="1168870" y="2415707"/>
                    </a:cubicBezTo>
                    <a:cubicBezTo>
                      <a:pt x="1173103" y="2381840"/>
                      <a:pt x="1262003" y="2311990"/>
                      <a:pt x="1283170" y="2250607"/>
                    </a:cubicBezTo>
                    <a:cubicBezTo>
                      <a:pt x="1304337" y="2189224"/>
                      <a:pt x="1302220" y="2110907"/>
                      <a:pt x="1295870" y="2047407"/>
                    </a:cubicBezTo>
                    <a:cubicBezTo>
                      <a:pt x="1289520" y="1983907"/>
                      <a:pt x="1278937" y="1928874"/>
                      <a:pt x="1245070" y="1869607"/>
                    </a:cubicBezTo>
                    <a:cubicBezTo>
                      <a:pt x="1211203" y="1810340"/>
                      <a:pt x="1141353" y="1723557"/>
                      <a:pt x="1092670" y="1691807"/>
                    </a:cubicBezTo>
                    <a:cubicBezTo>
                      <a:pt x="1043987" y="1660057"/>
                      <a:pt x="997420" y="1679107"/>
                      <a:pt x="952970" y="1679107"/>
                    </a:cubicBezTo>
                    <a:cubicBezTo>
                      <a:pt x="908520" y="1679107"/>
                      <a:pt x="883120" y="1672757"/>
                      <a:pt x="825970" y="1691807"/>
                    </a:cubicBezTo>
                    <a:cubicBezTo>
                      <a:pt x="768820" y="1710857"/>
                      <a:pt x="673570" y="1759540"/>
                      <a:pt x="610070" y="1793407"/>
                    </a:cubicBezTo>
                    <a:cubicBezTo>
                      <a:pt x="546570" y="1827274"/>
                      <a:pt x="489420" y="1844207"/>
                      <a:pt x="444970" y="1895007"/>
                    </a:cubicBezTo>
                    <a:cubicBezTo>
                      <a:pt x="400520" y="1945807"/>
                      <a:pt x="377237" y="2005074"/>
                      <a:pt x="343370" y="2098207"/>
                    </a:cubicBezTo>
                    <a:cubicBezTo>
                      <a:pt x="309503" y="2191340"/>
                      <a:pt x="260820" y="2303524"/>
                      <a:pt x="241770" y="2453807"/>
                    </a:cubicBezTo>
                    <a:cubicBezTo>
                      <a:pt x="222720" y="2604090"/>
                      <a:pt x="231187" y="2836924"/>
                      <a:pt x="229070" y="2999907"/>
                    </a:cubicBezTo>
                    <a:cubicBezTo>
                      <a:pt x="226953" y="3162890"/>
                      <a:pt x="229070" y="3431707"/>
                      <a:pt x="229070" y="3431707"/>
                    </a:cubicBezTo>
                    <a:cubicBezTo>
                      <a:pt x="229070" y="3535424"/>
                      <a:pt x="235420" y="3588340"/>
                      <a:pt x="229070" y="3622207"/>
                    </a:cubicBezTo>
                    <a:cubicBezTo>
                      <a:pt x="222720" y="3656074"/>
                      <a:pt x="226953" y="3628557"/>
                      <a:pt x="190970" y="3634907"/>
                    </a:cubicBezTo>
                    <a:cubicBezTo>
                      <a:pt x="154987" y="3641257"/>
                      <a:pt x="42803" y="3700524"/>
                      <a:pt x="13170" y="3673007"/>
                    </a:cubicBezTo>
                    <a:close/>
                  </a:path>
                </a:pathLst>
              </a:custGeom>
              <a:solidFill>
                <a:srgbClr val="B8A04C"/>
              </a:solidFill>
              <a:ln w="12700">
                <a:solidFill>
                  <a:srgbClr val="6736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4477F22-C8F2-4E2C-666E-C38CEEEC33BB}"/>
                </a:ext>
              </a:extLst>
            </p:cNvPr>
            <p:cNvGrpSpPr/>
            <p:nvPr/>
          </p:nvGrpSpPr>
          <p:grpSpPr>
            <a:xfrm rot="16200000">
              <a:off x="2245927" y="1638130"/>
              <a:ext cx="1726905" cy="2229002"/>
              <a:chOff x="875946" y="3217214"/>
              <a:chExt cx="1726905" cy="2229002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1E038FC4-4B80-AF39-7B72-CDD5645CBA34}"/>
                  </a:ext>
                </a:extLst>
              </p:cNvPr>
              <p:cNvSpPr/>
              <p:nvPr/>
            </p:nvSpPr>
            <p:spPr>
              <a:xfrm>
                <a:off x="1213057" y="3217214"/>
                <a:ext cx="1056831" cy="72684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pic>
            <p:nvPicPr>
              <p:cNvPr id="40" name="Picture 39" descr="A picture containing toppings&#10;&#10;Description automatically generated">
                <a:extLst>
                  <a:ext uri="{FF2B5EF4-FFF2-40B4-BE49-F238E27FC236}">
                    <a16:creationId xmlns:a16="http://schemas.microsoft.com/office/drawing/2014/main" id="{01EBBC22-DE54-005B-CEF9-E0D2D3839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905896" y="3749260"/>
                <a:ext cx="1667006" cy="172690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24B79E3-CD09-E103-E2E3-341421AAD038}"/>
              </a:ext>
            </a:extLst>
          </p:cNvPr>
          <p:cNvCxnSpPr/>
          <p:nvPr/>
        </p:nvCxnSpPr>
        <p:spPr>
          <a:xfrm flipH="1">
            <a:off x="8291293" y="2181252"/>
            <a:ext cx="462182" cy="23447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94EB17-113B-C70E-1DDF-AF4A661A0236}"/>
              </a:ext>
            </a:extLst>
          </p:cNvPr>
          <p:cNvCxnSpPr>
            <a:cxnSpLocks/>
          </p:cNvCxnSpPr>
          <p:nvPr/>
        </p:nvCxnSpPr>
        <p:spPr>
          <a:xfrm flipH="1" flipV="1">
            <a:off x="9935947" y="3512261"/>
            <a:ext cx="687752" cy="12320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21114B9-FF95-178E-A1BD-A33AF4E70A2D}"/>
              </a:ext>
            </a:extLst>
          </p:cNvPr>
          <p:cNvSpPr txBox="1"/>
          <p:nvPr/>
        </p:nvSpPr>
        <p:spPr>
          <a:xfrm>
            <a:off x="9665498" y="5303060"/>
            <a:ext cx="1945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55A11"/>
                </a:solidFill>
                <a:cs typeface="Arial" panose="020B0604020202020204" pitchFamily="34" charset="0"/>
              </a:rPr>
              <a:t>ET-1</a:t>
            </a:r>
            <a:r>
              <a:rPr lang="en-US" sz="1600" dirty="0">
                <a:cs typeface="Arial" panose="020B0604020202020204" pitchFamily="34" charset="0"/>
              </a:rPr>
              <a:t>, endothelin 1</a:t>
            </a:r>
          </a:p>
          <a:p>
            <a:r>
              <a:rPr lang="en-US" sz="1600" b="1" dirty="0">
                <a:solidFill>
                  <a:srgbClr val="158973"/>
                </a:solidFill>
                <a:cs typeface="Arial" panose="020B0604020202020204" pitchFamily="34" charset="0"/>
              </a:rPr>
              <a:t>ANG II</a:t>
            </a:r>
            <a:r>
              <a:rPr lang="en-US" sz="1600" dirty="0">
                <a:cs typeface="Arial" panose="020B0604020202020204" pitchFamily="34" charset="0"/>
              </a:rPr>
              <a:t>, angiotensin II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4DA08F-23D5-C292-2AA3-924BB376A234}"/>
              </a:ext>
            </a:extLst>
          </p:cNvPr>
          <p:cNvSpPr txBox="1"/>
          <p:nvPr/>
        </p:nvSpPr>
        <p:spPr>
          <a:xfrm>
            <a:off x="839789" y="6154698"/>
            <a:ext cx="1030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Futura Lt BT" panose="020B0402020204020303"/>
              </a:rPr>
              <a:t>Daehn</a:t>
            </a:r>
            <a:r>
              <a:rPr lang="en-GB" sz="1400" dirty="0">
                <a:latin typeface="Futura Lt BT" panose="020B0402020204020303"/>
              </a:rPr>
              <a:t> et al., 2014, PMID: 24590287; </a:t>
            </a:r>
            <a:r>
              <a:rPr lang="da-DK" sz="1400" dirty="0">
                <a:latin typeface="Futura Lt BT" panose="020B0402020204020303"/>
              </a:rPr>
              <a:t>Ebefors et al., 2019, PMID: 31402170; </a:t>
            </a:r>
          </a:p>
          <a:p>
            <a:r>
              <a:rPr lang="da-DK" sz="1400" dirty="0">
                <a:latin typeface="Futura Lt BT" panose="020B0402020204020303"/>
              </a:rPr>
              <a:t>Kuwabara et al., 2010, PMID: 20526760; Crompton et al., 2023, PMID: 36749631</a:t>
            </a:r>
            <a:endParaRPr lang="en-GB" sz="1400" dirty="0">
              <a:latin typeface="Futura Lt BT" panose="020B0402020204020303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FC3FE65-B843-83DC-3734-6C1D203E85E3}"/>
              </a:ext>
            </a:extLst>
          </p:cNvPr>
          <p:cNvSpPr>
            <a:spLocks noChangeAspect="1"/>
          </p:cNvSpPr>
          <p:nvPr/>
        </p:nvSpPr>
        <p:spPr>
          <a:xfrm rot="10800000">
            <a:off x="7640246" y="3149289"/>
            <a:ext cx="236716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4B183">
                  <a:lumMod val="90000"/>
                  <a:lumOff val="10000"/>
                </a:srgbClr>
              </a:gs>
              <a:gs pos="66000">
                <a:srgbClr val="F4B183">
                  <a:lumMod val="90000"/>
                  <a:lumOff val="10000"/>
                </a:srgbClr>
              </a:gs>
              <a:gs pos="100000">
                <a:srgbClr val="F4B183"/>
              </a:gs>
            </a:gsLst>
            <a:lin ang="5400000" scaled="1"/>
          </a:gra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5AEEF-5D19-63F3-052A-7BF266C34980}"/>
              </a:ext>
            </a:extLst>
          </p:cNvPr>
          <p:cNvSpPr txBox="1"/>
          <p:nvPr/>
        </p:nvSpPr>
        <p:spPr>
          <a:xfrm>
            <a:off x="7827315" y="4460678"/>
            <a:ext cx="5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cs typeface="Arial" panose="020B0604020202020204" pitchFamily="34" charset="0"/>
              </a:rPr>
              <a:t>eGlx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767F23B-2085-5804-EBD6-F0773AD218F5}"/>
              </a:ext>
            </a:extLst>
          </p:cNvPr>
          <p:cNvSpPr>
            <a:spLocks noChangeAspect="1"/>
          </p:cNvSpPr>
          <p:nvPr/>
        </p:nvSpPr>
        <p:spPr>
          <a:xfrm rot="14584933">
            <a:off x="8489372" y="4155496"/>
            <a:ext cx="236715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1EC0A1">
                  <a:lumMod val="60000"/>
                  <a:lumOff val="40000"/>
                </a:srgbClr>
              </a:gs>
              <a:gs pos="66000">
                <a:srgbClr val="1EC0A1">
                  <a:lumMod val="80000"/>
                  <a:lumOff val="20000"/>
                </a:srgbClr>
              </a:gs>
              <a:gs pos="100000">
                <a:srgbClr val="1EC0A1"/>
              </a:gs>
            </a:gsLst>
            <a:lin ang="5400000" scaled="1"/>
          </a:gradFill>
          <a:ln>
            <a:solidFill>
              <a:srgbClr val="158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14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749EE-9CAB-7F1B-201D-453151830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C5E015-D656-7336-A18F-EB429C05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2400" dirty="0" err="1"/>
              <a:t>Sparsentan</a:t>
            </a:r>
            <a:r>
              <a:rPr lang="en-US" sz="2400" dirty="0"/>
              <a:t> is a single molecule, dual ET</a:t>
            </a:r>
            <a:r>
              <a:rPr lang="en-US" sz="2400" baseline="-25000" dirty="0"/>
              <a:t>A</a:t>
            </a:r>
            <a:r>
              <a:rPr lang="en-US" sz="2400" dirty="0"/>
              <a:t>R and AT</a:t>
            </a:r>
            <a:r>
              <a:rPr lang="en-US" sz="2400" baseline="-25000" dirty="0"/>
              <a:t>1</a:t>
            </a:r>
            <a:r>
              <a:rPr lang="en-US" sz="2400" dirty="0"/>
              <a:t>R antagonist and therefore has potential to protect glomerular </a:t>
            </a:r>
            <a:r>
              <a:rPr lang="en-US" sz="2400" dirty="0" err="1"/>
              <a:t>eGlx</a:t>
            </a:r>
            <a:endParaRPr lang="en-GB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06A1D-7503-1EB2-3EA6-B24EEA5A7B71}"/>
              </a:ext>
            </a:extLst>
          </p:cNvPr>
          <p:cNvGrpSpPr>
            <a:grpSpLocks noChangeAspect="1"/>
          </p:cNvGrpSpPr>
          <p:nvPr/>
        </p:nvGrpSpPr>
        <p:grpSpPr>
          <a:xfrm>
            <a:off x="5757720" y="2581744"/>
            <a:ext cx="3885923" cy="3285914"/>
            <a:chOff x="7927545" y="2951744"/>
            <a:chExt cx="3885923" cy="32859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4D053D8-B806-2FB0-795D-4B4E6DEE8B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27545" y="2951744"/>
              <a:ext cx="3885923" cy="3285914"/>
              <a:chOff x="5969607" y="1733549"/>
              <a:chExt cx="2818884" cy="238363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95ED589-844E-A9B6-E0D5-CA5D20D40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9607" y="1733549"/>
                <a:ext cx="2818884" cy="2383631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6384EF8-7D24-67F6-9E01-6AE9A53AE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1626" y="3319661"/>
                <a:ext cx="95562" cy="16074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4D1A32FC-9B1F-9465-9C86-0753778CCFB8}"/>
                </a:ext>
              </a:extLst>
            </p:cNvPr>
            <p:cNvSpPr/>
            <p:nvPr/>
          </p:nvSpPr>
          <p:spPr>
            <a:xfrm rot="4155081">
              <a:off x="10800541" y="4009715"/>
              <a:ext cx="186200" cy="663535"/>
            </a:xfrm>
            <a:prstGeom prst="upDownArrow">
              <a:avLst/>
            </a:prstGeom>
            <a:solidFill>
              <a:srgbClr val="1EC0A1"/>
            </a:solidFill>
            <a:ln>
              <a:solidFill>
                <a:srgbClr val="158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D13655C-F561-77AC-E453-4CE491104979}"/>
              </a:ext>
            </a:extLst>
          </p:cNvPr>
          <p:cNvSpPr>
            <a:spLocks noChangeAspect="1"/>
          </p:cNvSpPr>
          <p:nvPr/>
        </p:nvSpPr>
        <p:spPr>
          <a:xfrm>
            <a:off x="8054577" y="2467131"/>
            <a:ext cx="236716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4B183">
                  <a:lumMod val="90000"/>
                  <a:lumOff val="10000"/>
                </a:srgbClr>
              </a:gs>
              <a:gs pos="66000">
                <a:srgbClr val="F4B183">
                  <a:lumMod val="90000"/>
                  <a:lumOff val="10000"/>
                </a:srgbClr>
              </a:gs>
              <a:gs pos="100000">
                <a:srgbClr val="F4B183"/>
              </a:gs>
            </a:gsLst>
            <a:lin ang="5400000" scaled="1"/>
          </a:gra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5B3678-7EFA-E621-129D-F88371AE06A8}"/>
              </a:ext>
            </a:extLst>
          </p:cNvPr>
          <p:cNvSpPr>
            <a:spLocks noChangeAspect="1"/>
          </p:cNvSpPr>
          <p:nvPr/>
        </p:nvSpPr>
        <p:spPr>
          <a:xfrm rot="5625122" flipH="1">
            <a:off x="9591961" y="3401639"/>
            <a:ext cx="236715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1EC0A1">
                  <a:lumMod val="60000"/>
                  <a:lumOff val="40000"/>
                </a:srgbClr>
              </a:gs>
              <a:gs pos="66000">
                <a:srgbClr val="1EC0A1">
                  <a:lumMod val="80000"/>
                  <a:lumOff val="20000"/>
                </a:srgbClr>
              </a:gs>
              <a:gs pos="100000">
                <a:srgbClr val="1EC0A1"/>
              </a:gs>
            </a:gsLst>
            <a:lin ang="5400000" scaled="1"/>
          </a:gradFill>
          <a:ln>
            <a:solidFill>
              <a:srgbClr val="158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815B04-FB9F-AEB9-8180-28882921C2DC}"/>
              </a:ext>
            </a:extLst>
          </p:cNvPr>
          <p:cNvSpPr txBox="1"/>
          <p:nvPr/>
        </p:nvSpPr>
        <p:spPr>
          <a:xfrm>
            <a:off x="8853417" y="1891521"/>
            <a:ext cx="605115" cy="476071"/>
          </a:xfrm>
          <a:prstGeom prst="flowChartTerminator">
            <a:avLst/>
          </a:prstGeom>
          <a:solidFill>
            <a:srgbClr val="F7C7A7"/>
          </a:solidFill>
          <a:ln>
            <a:solidFill>
              <a:srgbClr val="C55A1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55A11"/>
                </a:solidFill>
                <a:cs typeface="Arial" panose="020B0604020202020204" pitchFamily="34" charset="0"/>
              </a:rPr>
              <a:t>ET-1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F33EC1-9A3D-D29B-32B8-0D3A3E7D79AC}"/>
              </a:ext>
            </a:extLst>
          </p:cNvPr>
          <p:cNvSpPr txBox="1"/>
          <p:nvPr/>
        </p:nvSpPr>
        <p:spPr>
          <a:xfrm>
            <a:off x="10770850" y="3429490"/>
            <a:ext cx="802015" cy="476071"/>
          </a:xfrm>
          <a:prstGeom prst="flowChartTerminator">
            <a:avLst/>
          </a:prstGeom>
          <a:solidFill>
            <a:srgbClr val="88ECD9"/>
          </a:solidFill>
          <a:ln>
            <a:solidFill>
              <a:srgbClr val="158973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58973"/>
                </a:solidFill>
                <a:cs typeface="Arial" panose="020B0604020202020204" pitchFamily="34" charset="0"/>
              </a:rPr>
              <a:t>ANG II</a:t>
            </a:r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9F662AE2-3001-0106-8237-0CB42280F11A}"/>
              </a:ext>
            </a:extLst>
          </p:cNvPr>
          <p:cNvSpPr/>
          <p:nvPr/>
        </p:nvSpPr>
        <p:spPr>
          <a:xfrm rot="1330033">
            <a:off x="8044414" y="2910657"/>
            <a:ext cx="186200" cy="663535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DC494E3-2454-969F-BB9D-7355CAD3A37F}"/>
              </a:ext>
            </a:extLst>
          </p:cNvPr>
          <p:cNvSpPr/>
          <p:nvPr/>
        </p:nvSpPr>
        <p:spPr>
          <a:xfrm>
            <a:off x="8233424" y="1403793"/>
            <a:ext cx="1195200" cy="369332"/>
          </a:xfrm>
          <a:prstGeom prst="roundRect">
            <a:avLst/>
          </a:prstGeom>
          <a:solidFill>
            <a:srgbClr val="FDCBE3"/>
          </a:solidFill>
          <a:ln>
            <a:solidFill>
              <a:srgbClr val="F71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71480"/>
                </a:solidFill>
                <a:cs typeface="Arial" panose="020B0604020202020204" pitchFamily="34" charset="0"/>
              </a:rPr>
              <a:t>Sparsentan</a:t>
            </a:r>
            <a:endParaRPr lang="en-GB" sz="1600" b="1" dirty="0"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6AFA957-6D6B-2554-1658-B3762ACFCE53}"/>
              </a:ext>
            </a:extLst>
          </p:cNvPr>
          <p:cNvSpPr/>
          <p:nvPr/>
        </p:nvSpPr>
        <p:spPr>
          <a:xfrm>
            <a:off x="10391256" y="2795831"/>
            <a:ext cx="1196141" cy="369332"/>
          </a:xfrm>
          <a:prstGeom prst="roundRect">
            <a:avLst/>
          </a:prstGeom>
          <a:solidFill>
            <a:srgbClr val="FDCBE3"/>
          </a:solidFill>
          <a:ln>
            <a:solidFill>
              <a:srgbClr val="F714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71480"/>
                </a:solidFill>
                <a:cs typeface="Arial" panose="020B0604020202020204" pitchFamily="34" charset="0"/>
              </a:rPr>
              <a:t>Sparsentan</a:t>
            </a:r>
            <a:endParaRPr lang="en-GB" sz="1600" b="1" dirty="0"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AD3CE25-6207-E4E5-1ABC-4150A1545FC4}"/>
              </a:ext>
            </a:extLst>
          </p:cNvPr>
          <p:cNvGrpSpPr/>
          <p:nvPr/>
        </p:nvGrpSpPr>
        <p:grpSpPr>
          <a:xfrm rot="20276314">
            <a:off x="9860811" y="3327591"/>
            <a:ext cx="712067" cy="98309"/>
            <a:chOff x="9875465" y="3460634"/>
            <a:chExt cx="712067" cy="9830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617FB1-304B-99CC-E43E-BADA252FEAF2}"/>
                </a:ext>
              </a:extLst>
            </p:cNvPr>
            <p:cNvCxnSpPr/>
            <p:nvPr/>
          </p:nvCxnSpPr>
          <p:spPr>
            <a:xfrm flipH="1">
              <a:off x="9875465" y="3508259"/>
              <a:ext cx="712067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D7443C1-FD3E-FD06-9605-520ACC0A218D}"/>
                </a:ext>
              </a:extLst>
            </p:cNvPr>
            <p:cNvCxnSpPr>
              <a:cxnSpLocks/>
            </p:cNvCxnSpPr>
            <p:nvPr/>
          </p:nvCxnSpPr>
          <p:spPr>
            <a:xfrm>
              <a:off x="9875465" y="3460634"/>
              <a:ext cx="0" cy="9830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BE6733-61BC-44C6-20CA-C050B4D21708}"/>
              </a:ext>
            </a:extLst>
          </p:cNvPr>
          <p:cNvGrpSpPr/>
          <p:nvPr/>
        </p:nvGrpSpPr>
        <p:grpSpPr>
          <a:xfrm rot="18115811">
            <a:off x="8039841" y="2082718"/>
            <a:ext cx="712067" cy="98309"/>
            <a:chOff x="9875465" y="3460634"/>
            <a:chExt cx="712067" cy="9830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6BBE7F-A945-B8D1-E440-941B0286C46B}"/>
                </a:ext>
              </a:extLst>
            </p:cNvPr>
            <p:cNvCxnSpPr/>
            <p:nvPr/>
          </p:nvCxnSpPr>
          <p:spPr>
            <a:xfrm flipH="1">
              <a:off x="9875465" y="3508259"/>
              <a:ext cx="712067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C041D1-D85D-5703-0FD3-F56A2C75885A}"/>
                </a:ext>
              </a:extLst>
            </p:cNvPr>
            <p:cNvCxnSpPr>
              <a:cxnSpLocks/>
            </p:cNvCxnSpPr>
            <p:nvPr/>
          </p:nvCxnSpPr>
          <p:spPr>
            <a:xfrm>
              <a:off x="9875465" y="3460634"/>
              <a:ext cx="0" cy="9830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5E7CE94-BB79-98C1-6390-74DAE1946DF4}"/>
              </a:ext>
            </a:extLst>
          </p:cNvPr>
          <p:cNvSpPr txBox="1"/>
          <p:nvPr/>
        </p:nvSpPr>
        <p:spPr>
          <a:xfrm>
            <a:off x="9665498" y="5303060"/>
            <a:ext cx="1945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55A11"/>
                </a:solidFill>
                <a:cs typeface="Arial" panose="020B0604020202020204" pitchFamily="34" charset="0"/>
              </a:rPr>
              <a:t>ET-1</a:t>
            </a:r>
            <a:r>
              <a:rPr lang="en-US" sz="1600" dirty="0">
                <a:cs typeface="Arial" panose="020B0604020202020204" pitchFamily="34" charset="0"/>
              </a:rPr>
              <a:t>, endothelin 1</a:t>
            </a:r>
          </a:p>
          <a:p>
            <a:r>
              <a:rPr lang="en-US" sz="1600" b="1" dirty="0">
                <a:solidFill>
                  <a:srgbClr val="158973"/>
                </a:solidFill>
                <a:cs typeface="Arial" panose="020B0604020202020204" pitchFamily="34" charset="0"/>
              </a:rPr>
              <a:t>ANG II</a:t>
            </a:r>
            <a:r>
              <a:rPr lang="en-US" sz="1600" dirty="0">
                <a:cs typeface="Arial" panose="020B0604020202020204" pitchFamily="34" charset="0"/>
              </a:rPr>
              <a:t>, angiotensin II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05BB2502-4A34-4964-8374-38FA911C24B8}"/>
              </a:ext>
            </a:extLst>
          </p:cNvPr>
          <p:cNvSpPr txBox="1">
            <a:spLocks/>
          </p:cNvSpPr>
          <p:nvPr/>
        </p:nvSpPr>
        <p:spPr>
          <a:xfrm>
            <a:off x="839789" y="1690688"/>
            <a:ext cx="4716126" cy="449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2pPr>
            <a:lvl3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3pPr>
            <a:lvl4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4pPr>
            <a:lvl5pPr marL="230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utura Lt BT" panose="020B0402020204020303" pitchFamily="34" charset="0"/>
                <a:ea typeface="Adobe Myungjo Std M" panose="02020600000000000000" pitchFamily="18" charset="-128"/>
                <a:cs typeface="Aharoni" panose="02010803020104030203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" indent="0" algn="just">
              <a:buNone/>
            </a:pPr>
            <a:endParaRPr lang="en-US" sz="2000" dirty="0"/>
          </a:p>
          <a:p>
            <a:pPr marL="1800" indent="0" algn="just">
              <a:buNone/>
            </a:pPr>
            <a:endParaRPr lang="en-US" sz="2000" dirty="0"/>
          </a:p>
          <a:p>
            <a:pPr marL="1800" indent="0" algn="just">
              <a:spcAft>
                <a:spcPts val="600"/>
              </a:spcAft>
              <a:buNone/>
            </a:pPr>
            <a:r>
              <a:rPr lang="en-US" sz="2000" b="1" dirty="0" err="1">
                <a:solidFill>
                  <a:srgbClr val="F71480"/>
                </a:solidFill>
                <a:latin typeface="Futura Lt BT" panose="020B0402020204020303"/>
                <a:cs typeface="Arial" panose="020B0604020202020204" pitchFamily="34" charset="0"/>
              </a:rPr>
              <a:t>Sparsentan</a:t>
            </a:r>
            <a:endParaRPr lang="en-US" sz="2000" dirty="0">
              <a:latin typeface="Futura Lt BT" panose="020B0402020204020303"/>
            </a:endParaRPr>
          </a:p>
          <a:p>
            <a:pPr algn="just">
              <a:spcAft>
                <a:spcPts val="600"/>
              </a:spcAft>
            </a:pPr>
            <a:r>
              <a:rPr lang="en-US" sz="2000" dirty="0"/>
              <a:t>Approved in US and EU for the reduction of proteinuria in adults with IgA nephropathy*</a:t>
            </a:r>
          </a:p>
          <a:p>
            <a:pPr algn="just">
              <a:spcAft>
                <a:spcPts val="600"/>
              </a:spcAft>
            </a:pPr>
            <a:r>
              <a:rPr lang="en-US" sz="2000" dirty="0"/>
              <a:t>Under clinical development for FSGS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F268AA-9465-1179-CF46-8790FC1DC929}"/>
              </a:ext>
            </a:extLst>
          </p:cNvPr>
          <p:cNvSpPr txBox="1"/>
          <p:nvPr/>
        </p:nvSpPr>
        <p:spPr>
          <a:xfrm>
            <a:off x="839789" y="6376250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Futura Lt BT" panose="020B0402020204020303"/>
              </a:rPr>
              <a:t>*accelerated approval in US; conditional approval in EU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7E5EA-ED61-46D3-4346-509ADC034040}"/>
              </a:ext>
            </a:extLst>
          </p:cNvPr>
          <p:cNvSpPr txBox="1"/>
          <p:nvPr/>
        </p:nvSpPr>
        <p:spPr>
          <a:xfrm>
            <a:off x="9662571" y="3635466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EC0A1"/>
                </a:solidFill>
                <a:cs typeface="Arial" panose="020B0604020202020204" pitchFamily="34" charset="0"/>
              </a:rPr>
              <a:t>AT</a:t>
            </a:r>
            <a:r>
              <a:rPr lang="en-US" sz="1600" b="1" baseline="-25000" dirty="0">
                <a:solidFill>
                  <a:srgbClr val="1EC0A1"/>
                </a:solidFill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1EC0A1"/>
                </a:solidFill>
                <a:cs typeface="Arial" panose="020B0604020202020204" pitchFamily="34" charset="0"/>
              </a:rPr>
              <a:t>R</a:t>
            </a:r>
            <a:endParaRPr lang="en-US" sz="1100" b="1" dirty="0">
              <a:solidFill>
                <a:srgbClr val="1EC0A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93ED7-7CA6-4A93-C866-991FA043EA16}"/>
              </a:ext>
            </a:extLst>
          </p:cNvPr>
          <p:cNvSpPr txBox="1"/>
          <p:nvPr/>
        </p:nvSpPr>
        <p:spPr>
          <a:xfrm>
            <a:off x="7569317" y="2173352"/>
            <a:ext cx="56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4B183"/>
                </a:solidFill>
                <a:cs typeface="Arial" panose="020B0604020202020204" pitchFamily="34" charset="0"/>
              </a:rPr>
              <a:t>ET</a:t>
            </a:r>
            <a:r>
              <a:rPr lang="en-US" sz="1600" b="1" baseline="-25000" dirty="0">
                <a:solidFill>
                  <a:srgbClr val="F4B183"/>
                </a:solidFill>
                <a:cs typeface="Arial" panose="020B0604020202020204" pitchFamily="34" charset="0"/>
              </a:rPr>
              <a:t>A</a:t>
            </a:r>
            <a:r>
              <a:rPr lang="en-US" sz="1600" b="1" dirty="0">
                <a:solidFill>
                  <a:srgbClr val="F4B183"/>
                </a:solidFill>
                <a:cs typeface="Arial" panose="020B0604020202020204" pitchFamily="34" charset="0"/>
              </a:rPr>
              <a:t>R</a:t>
            </a:r>
            <a:endParaRPr lang="en-US" sz="1100" b="1" dirty="0">
              <a:solidFill>
                <a:srgbClr val="F4B183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791CC-184F-9201-4D8D-66D5AB42ED96}"/>
              </a:ext>
            </a:extLst>
          </p:cNvPr>
          <p:cNvSpPr txBox="1"/>
          <p:nvPr/>
        </p:nvSpPr>
        <p:spPr>
          <a:xfrm>
            <a:off x="8514458" y="2849949"/>
            <a:ext cx="961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Podocyte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49EAD-3D04-8FEF-661F-927709E73CE2}"/>
              </a:ext>
            </a:extLst>
          </p:cNvPr>
          <p:cNvSpPr txBox="1"/>
          <p:nvPr/>
        </p:nvSpPr>
        <p:spPr>
          <a:xfrm>
            <a:off x="6383346" y="4469270"/>
            <a:ext cx="1125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Endothelial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cell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229DFB-01D0-635A-25E0-FD1DEF128395}"/>
              </a:ext>
            </a:extLst>
          </p:cNvPr>
          <p:cNvSpPr txBox="1"/>
          <p:nvPr/>
        </p:nvSpPr>
        <p:spPr>
          <a:xfrm>
            <a:off x="7827315" y="4460678"/>
            <a:ext cx="5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cs typeface="Arial" panose="020B0604020202020204" pitchFamily="34" charset="0"/>
              </a:rPr>
              <a:t>eGlx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06494C-BBD8-C9A8-EC7C-B38A273443CD}"/>
              </a:ext>
            </a:extLst>
          </p:cNvPr>
          <p:cNvSpPr>
            <a:spLocks noChangeAspect="1"/>
          </p:cNvSpPr>
          <p:nvPr/>
        </p:nvSpPr>
        <p:spPr>
          <a:xfrm rot="10800000">
            <a:off x="7640246" y="3149289"/>
            <a:ext cx="236716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4B183">
                  <a:lumMod val="90000"/>
                  <a:lumOff val="10000"/>
                </a:srgbClr>
              </a:gs>
              <a:gs pos="66000">
                <a:srgbClr val="F4B183">
                  <a:lumMod val="90000"/>
                  <a:lumOff val="10000"/>
                </a:srgbClr>
              </a:gs>
              <a:gs pos="100000">
                <a:srgbClr val="F4B183"/>
              </a:gs>
            </a:gsLst>
            <a:lin ang="5400000" scaled="1"/>
          </a:gra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AE02D3-E08C-8C77-5C0B-FD6EE0834B2D}"/>
              </a:ext>
            </a:extLst>
          </p:cNvPr>
          <p:cNvSpPr>
            <a:spLocks noChangeAspect="1"/>
          </p:cNvSpPr>
          <p:nvPr/>
        </p:nvSpPr>
        <p:spPr>
          <a:xfrm rot="14584933">
            <a:off x="8489372" y="4155496"/>
            <a:ext cx="236715" cy="252000"/>
          </a:xfrm>
          <a:custGeom>
            <a:avLst/>
            <a:gdLst>
              <a:gd name="connsiteX0" fmla="*/ 1162375 w 1558650"/>
              <a:gd name="connsiteY0" fmla="*/ 309731 h 1659291"/>
              <a:gd name="connsiteX1" fmla="*/ 1248100 w 1558650"/>
              <a:gd name="connsiteY1" fmla="*/ 257343 h 1659291"/>
              <a:gd name="connsiteX2" fmla="*/ 1343350 w 1558650"/>
              <a:gd name="connsiteY2" fmla="*/ 238293 h 1659291"/>
              <a:gd name="connsiteX3" fmla="*/ 1424312 w 1558650"/>
              <a:gd name="connsiteY3" fmla="*/ 257343 h 1659291"/>
              <a:gd name="connsiteX4" fmla="*/ 1519562 w 1558650"/>
              <a:gd name="connsiteY4" fmla="*/ 319256 h 1659291"/>
              <a:gd name="connsiteX5" fmla="*/ 1552900 w 1558650"/>
              <a:gd name="connsiteY5" fmla="*/ 404981 h 1659291"/>
              <a:gd name="connsiteX6" fmla="*/ 1552900 w 1558650"/>
              <a:gd name="connsiteY6" fmla="*/ 524043 h 1659291"/>
              <a:gd name="connsiteX7" fmla="*/ 1495750 w 1558650"/>
              <a:gd name="connsiteY7" fmla="*/ 700256 h 1659291"/>
              <a:gd name="connsiteX8" fmla="*/ 1381450 w 1558650"/>
              <a:gd name="connsiteY8" fmla="*/ 881231 h 1659291"/>
              <a:gd name="connsiteX9" fmla="*/ 1257625 w 1558650"/>
              <a:gd name="connsiteY9" fmla="*/ 1019343 h 1659291"/>
              <a:gd name="connsiteX10" fmla="*/ 1109987 w 1558650"/>
              <a:gd name="connsiteY10" fmla="*/ 1128881 h 1659291"/>
              <a:gd name="connsiteX11" fmla="*/ 981400 w 1558650"/>
              <a:gd name="connsiteY11" fmla="*/ 1214606 h 1659291"/>
              <a:gd name="connsiteX12" fmla="*/ 905200 w 1558650"/>
              <a:gd name="connsiteY12" fmla="*/ 1252706 h 1659291"/>
              <a:gd name="connsiteX13" fmla="*/ 838525 w 1558650"/>
              <a:gd name="connsiteY13" fmla="*/ 1300331 h 1659291"/>
              <a:gd name="connsiteX14" fmla="*/ 781375 w 1558650"/>
              <a:gd name="connsiteY14" fmla="*/ 1357481 h 1659291"/>
              <a:gd name="connsiteX15" fmla="*/ 724225 w 1558650"/>
              <a:gd name="connsiteY15" fmla="*/ 1433681 h 1659291"/>
              <a:gd name="connsiteX16" fmla="*/ 662312 w 1558650"/>
              <a:gd name="connsiteY16" fmla="*/ 1509881 h 1659291"/>
              <a:gd name="connsiteX17" fmla="*/ 619450 w 1558650"/>
              <a:gd name="connsiteY17" fmla="*/ 1571793 h 1659291"/>
              <a:gd name="connsiteX18" fmla="*/ 519437 w 1558650"/>
              <a:gd name="connsiteY18" fmla="*/ 1628943 h 1659291"/>
              <a:gd name="connsiteX19" fmla="*/ 428950 w 1558650"/>
              <a:gd name="connsiteY19" fmla="*/ 1657518 h 1659291"/>
              <a:gd name="connsiteX20" fmla="*/ 367037 w 1558650"/>
              <a:gd name="connsiteY20" fmla="*/ 1652756 h 1659291"/>
              <a:gd name="connsiteX21" fmla="*/ 309887 w 1558650"/>
              <a:gd name="connsiteY21" fmla="*/ 1624181 h 1659291"/>
              <a:gd name="connsiteX22" fmla="*/ 238450 w 1558650"/>
              <a:gd name="connsiteY22" fmla="*/ 1547981 h 1659291"/>
              <a:gd name="connsiteX23" fmla="*/ 252737 w 1558650"/>
              <a:gd name="connsiteY23" fmla="*/ 1443206 h 1659291"/>
              <a:gd name="connsiteX24" fmla="*/ 252737 w 1558650"/>
              <a:gd name="connsiteY24" fmla="*/ 1352718 h 1659291"/>
              <a:gd name="connsiteX25" fmla="*/ 219400 w 1558650"/>
              <a:gd name="connsiteY25" fmla="*/ 1271756 h 1659291"/>
              <a:gd name="connsiteX26" fmla="*/ 181300 w 1558650"/>
              <a:gd name="connsiteY26" fmla="*/ 1157456 h 1659291"/>
              <a:gd name="connsiteX27" fmla="*/ 133675 w 1558650"/>
              <a:gd name="connsiteY27" fmla="*/ 1071731 h 1659291"/>
              <a:gd name="connsiteX28" fmla="*/ 62237 w 1558650"/>
              <a:gd name="connsiteY28" fmla="*/ 933618 h 1659291"/>
              <a:gd name="connsiteX29" fmla="*/ 19375 w 1558650"/>
              <a:gd name="connsiteY29" fmla="*/ 781218 h 1659291"/>
              <a:gd name="connsiteX30" fmla="*/ 325 w 1558650"/>
              <a:gd name="connsiteY30" fmla="*/ 533568 h 1659291"/>
              <a:gd name="connsiteX31" fmla="*/ 33662 w 1558650"/>
              <a:gd name="connsiteY31" fmla="*/ 309731 h 1659291"/>
              <a:gd name="connsiteX32" fmla="*/ 90812 w 1558650"/>
              <a:gd name="connsiteY32" fmla="*/ 143043 h 1659291"/>
              <a:gd name="connsiteX33" fmla="*/ 143200 w 1558650"/>
              <a:gd name="connsiteY33" fmla="*/ 76368 h 1659291"/>
              <a:gd name="connsiteX34" fmla="*/ 214637 w 1558650"/>
              <a:gd name="connsiteY34" fmla="*/ 19218 h 1659291"/>
              <a:gd name="connsiteX35" fmla="*/ 309887 w 1558650"/>
              <a:gd name="connsiteY35" fmla="*/ 168 h 1659291"/>
              <a:gd name="connsiteX36" fmla="*/ 395612 w 1558650"/>
              <a:gd name="connsiteY36" fmla="*/ 14456 h 1659291"/>
              <a:gd name="connsiteX37" fmla="*/ 443237 w 1558650"/>
              <a:gd name="connsiteY37" fmla="*/ 81131 h 1659291"/>
              <a:gd name="connsiteX38" fmla="*/ 467050 w 1558650"/>
              <a:gd name="connsiteY38" fmla="*/ 152568 h 1659291"/>
              <a:gd name="connsiteX39" fmla="*/ 471812 w 1558650"/>
              <a:gd name="connsiteY39" fmla="*/ 243056 h 1659291"/>
              <a:gd name="connsiteX40" fmla="*/ 443237 w 1558650"/>
              <a:gd name="connsiteY40" fmla="*/ 338306 h 1659291"/>
              <a:gd name="connsiteX41" fmla="*/ 405137 w 1558650"/>
              <a:gd name="connsiteY41" fmla="*/ 424031 h 1659291"/>
              <a:gd name="connsiteX42" fmla="*/ 395612 w 1558650"/>
              <a:gd name="connsiteY42" fmla="*/ 495468 h 1659291"/>
              <a:gd name="connsiteX43" fmla="*/ 390850 w 1558650"/>
              <a:gd name="connsiteY43" fmla="*/ 585956 h 1659291"/>
              <a:gd name="connsiteX44" fmla="*/ 400375 w 1558650"/>
              <a:gd name="connsiteY44" fmla="*/ 647868 h 1659291"/>
              <a:gd name="connsiteX45" fmla="*/ 438475 w 1558650"/>
              <a:gd name="connsiteY45" fmla="*/ 752643 h 1659291"/>
              <a:gd name="connsiteX46" fmla="*/ 490862 w 1558650"/>
              <a:gd name="connsiteY46" fmla="*/ 819318 h 1659291"/>
              <a:gd name="connsiteX47" fmla="*/ 562300 w 1558650"/>
              <a:gd name="connsiteY47" fmla="*/ 871706 h 1659291"/>
              <a:gd name="connsiteX48" fmla="*/ 652787 w 1558650"/>
              <a:gd name="connsiteY48" fmla="*/ 890756 h 1659291"/>
              <a:gd name="connsiteX49" fmla="*/ 757562 w 1558650"/>
              <a:gd name="connsiteY49" fmla="*/ 900281 h 1659291"/>
              <a:gd name="connsiteX50" fmla="*/ 852812 w 1558650"/>
              <a:gd name="connsiteY50" fmla="*/ 862181 h 1659291"/>
              <a:gd name="connsiteX51" fmla="*/ 971875 w 1558650"/>
              <a:gd name="connsiteY51" fmla="*/ 795506 h 1659291"/>
              <a:gd name="connsiteX52" fmla="*/ 1081412 w 1558650"/>
              <a:gd name="connsiteY52" fmla="*/ 633581 h 1659291"/>
              <a:gd name="connsiteX53" fmla="*/ 1133800 w 1558650"/>
              <a:gd name="connsiteY53" fmla="*/ 428793 h 1659291"/>
              <a:gd name="connsiteX54" fmla="*/ 1133800 w 1558650"/>
              <a:gd name="connsiteY54" fmla="*/ 376406 h 1659291"/>
              <a:gd name="connsiteX55" fmla="*/ 1162375 w 1558650"/>
              <a:gd name="connsiteY55" fmla="*/ 309731 h 16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58650" h="1659291">
                <a:moveTo>
                  <a:pt x="1162375" y="309731"/>
                </a:moveTo>
                <a:cubicBezTo>
                  <a:pt x="1181425" y="289887"/>
                  <a:pt x="1217938" y="269249"/>
                  <a:pt x="1248100" y="257343"/>
                </a:cubicBezTo>
                <a:cubicBezTo>
                  <a:pt x="1278262" y="245437"/>
                  <a:pt x="1313981" y="238293"/>
                  <a:pt x="1343350" y="238293"/>
                </a:cubicBezTo>
                <a:cubicBezTo>
                  <a:pt x="1372719" y="238293"/>
                  <a:pt x="1394943" y="243849"/>
                  <a:pt x="1424312" y="257343"/>
                </a:cubicBezTo>
                <a:cubicBezTo>
                  <a:pt x="1453681" y="270837"/>
                  <a:pt x="1498131" y="294650"/>
                  <a:pt x="1519562" y="319256"/>
                </a:cubicBezTo>
                <a:cubicBezTo>
                  <a:pt x="1540993" y="343862"/>
                  <a:pt x="1547344" y="370850"/>
                  <a:pt x="1552900" y="404981"/>
                </a:cubicBezTo>
                <a:cubicBezTo>
                  <a:pt x="1558456" y="439112"/>
                  <a:pt x="1562425" y="474830"/>
                  <a:pt x="1552900" y="524043"/>
                </a:cubicBezTo>
                <a:cubicBezTo>
                  <a:pt x="1543375" y="573256"/>
                  <a:pt x="1524325" y="640725"/>
                  <a:pt x="1495750" y="700256"/>
                </a:cubicBezTo>
                <a:cubicBezTo>
                  <a:pt x="1467175" y="759787"/>
                  <a:pt x="1421138" y="828050"/>
                  <a:pt x="1381450" y="881231"/>
                </a:cubicBezTo>
                <a:cubicBezTo>
                  <a:pt x="1341763" y="934412"/>
                  <a:pt x="1302869" y="978068"/>
                  <a:pt x="1257625" y="1019343"/>
                </a:cubicBezTo>
                <a:cubicBezTo>
                  <a:pt x="1212381" y="1060618"/>
                  <a:pt x="1156024" y="1096337"/>
                  <a:pt x="1109987" y="1128881"/>
                </a:cubicBezTo>
                <a:cubicBezTo>
                  <a:pt x="1063950" y="1161425"/>
                  <a:pt x="1015531" y="1193969"/>
                  <a:pt x="981400" y="1214606"/>
                </a:cubicBezTo>
                <a:cubicBezTo>
                  <a:pt x="947269" y="1235243"/>
                  <a:pt x="929012" y="1238419"/>
                  <a:pt x="905200" y="1252706"/>
                </a:cubicBezTo>
                <a:cubicBezTo>
                  <a:pt x="881388" y="1266993"/>
                  <a:pt x="859162" y="1282869"/>
                  <a:pt x="838525" y="1300331"/>
                </a:cubicBezTo>
                <a:cubicBezTo>
                  <a:pt x="817888" y="1317793"/>
                  <a:pt x="800425" y="1335256"/>
                  <a:pt x="781375" y="1357481"/>
                </a:cubicBezTo>
                <a:cubicBezTo>
                  <a:pt x="762325" y="1379706"/>
                  <a:pt x="744069" y="1408281"/>
                  <a:pt x="724225" y="1433681"/>
                </a:cubicBezTo>
                <a:cubicBezTo>
                  <a:pt x="704381" y="1459081"/>
                  <a:pt x="679775" y="1486862"/>
                  <a:pt x="662312" y="1509881"/>
                </a:cubicBezTo>
                <a:cubicBezTo>
                  <a:pt x="644849" y="1532900"/>
                  <a:pt x="643262" y="1551949"/>
                  <a:pt x="619450" y="1571793"/>
                </a:cubicBezTo>
                <a:cubicBezTo>
                  <a:pt x="595638" y="1591637"/>
                  <a:pt x="551187" y="1614656"/>
                  <a:pt x="519437" y="1628943"/>
                </a:cubicBezTo>
                <a:cubicBezTo>
                  <a:pt x="487687" y="1643231"/>
                  <a:pt x="454350" y="1653549"/>
                  <a:pt x="428950" y="1657518"/>
                </a:cubicBezTo>
                <a:cubicBezTo>
                  <a:pt x="403550" y="1661487"/>
                  <a:pt x="386881" y="1658312"/>
                  <a:pt x="367037" y="1652756"/>
                </a:cubicBezTo>
                <a:cubicBezTo>
                  <a:pt x="347193" y="1647200"/>
                  <a:pt x="331318" y="1641644"/>
                  <a:pt x="309887" y="1624181"/>
                </a:cubicBezTo>
                <a:cubicBezTo>
                  <a:pt x="288456" y="1606718"/>
                  <a:pt x="247975" y="1578143"/>
                  <a:pt x="238450" y="1547981"/>
                </a:cubicBezTo>
                <a:cubicBezTo>
                  <a:pt x="228925" y="1517819"/>
                  <a:pt x="250356" y="1475750"/>
                  <a:pt x="252737" y="1443206"/>
                </a:cubicBezTo>
                <a:cubicBezTo>
                  <a:pt x="255118" y="1410662"/>
                  <a:pt x="258293" y="1381293"/>
                  <a:pt x="252737" y="1352718"/>
                </a:cubicBezTo>
                <a:cubicBezTo>
                  <a:pt x="247181" y="1324143"/>
                  <a:pt x="231306" y="1304300"/>
                  <a:pt x="219400" y="1271756"/>
                </a:cubicBezTo>
                <a:cubicBezTo>
                  <a:pt x="207494" y="1239212"/>
                  <a:pt x="195587" y="1190793"/>
                  <a:pt x="181300" y="1157456"/>
                </a:cubicBezTo>
                <a:cubicBezTo>
                  <a:pt x="167013" y="1124119"/>
                  <a:pt x="153519" y="1109037"/>
                  <a:pt x="133675" y="1071731"/>
                </a:cubicBezTo>
                <a:cubicBezTo>
                  <a:pt x="113831" y="1034425"/>
                  <a:pt x="81287" y="982037"/>
                  <a:pt x="62237" y="933618"/>
                </a:cubicBezTo>
                <a:cubicBezTo>
                  <a:pt x="43187" y="885199"/>
                  <a:pt x="29694" y="847893"/>
                  <a:pt x="19375" y="781218"/>
                </a:cubicBezTo>
                <a:cubicBezTo>
                  <a:pt x="9056" y="714543"/>
                  <a:pt x="-2056" y="612149"/>
                  <a:pt x="325" y="533568"/>
                </a:cubicBezTo>
                <a:cubicBezTo>
                  <a:pt x="2706" y="454987"/>
                  <a:pt x="18581" y="374818"/>
                  <a:pt x="33662" y="309731"/>
                </a:cubicBezTo>
                <a:cubicBezTo>
                  <a:pt x="48743" y="244644"/>
                  <a:pt x="72556" y="181937"/>
                  <a:pt x="90812" y="143043"/>
                </a:cubicBezTo>
                <a:cubicBezTo>
                  <a:pt x="109068" y="104149"/>
                  <a:pt x="122563" y="97005"/>
                  <a:pt x="143200" y="76368"/>
                </a:cubicBezTo>
                <a:cubicBezTo>
                  <a:pt x="163837" y="55731"/>
                  <a:pt x="186856" y="31918"/>
                  <a:pt x="214637" y="19218"/>
                </a:cubicBezTo>
                <a:cubicBezTo>
                  <a:pt x="242418" y="6518"/>
                  <a:pt x="279725" y="962"/>
                  <a:pt x="309887" y="168"/>
                </a:cubicBezTo>
                <a:cubicBezTo>
                  <a:pt x="340049" y="-626"/>
                  <a:pt x="373387" y="962"/>
                  <a:pt x="395612" y="14456"/>
                </a:cubicBezTo>
                <a:cubicBezTo>
                  <a:pt x="417837" y="27950"/>
                  <a:pt x="431331" y="58112"/>
                  <a:pt x="443237" y="81131"/>
                </a:cubicBezTo>
                <a:cubicBezTo>
                  <a:pt x="455143" y="104150"/>
                  <a:pt x="462288" y="125581"/>
                  <a:pt x="467050" y="152568"/>
                </a:cubicBezTo>
                <a:cubicBezTo>
                  <a:pt x="471812" y="179555"/>
                  <a:pt x="475781" y="212100"/>
                  <a:pt x="471812" y="243056"/>
                </a:cubicBezTo>
                <a:cubicBezTo>
                  <a:pt x="467843" y="274012"/>
                  <a:pt x="454349" y="308144"/>
                  <a:pt x="443237" y="338306"/>
                </a:cubicBezTo>
                <a:cubicBezTo>
                  <a:pt x="432125" y="368468"/>
                  <a:pt x="413074" y="397837"/>
                  <a:pt x="405137" y="424031"/>
                </a:cubicBezTo>
                <a:cubicBezTo>
                  <a:pt x="397200" y="450225"/>
                  <a:pt x="397993" y="468480"/>
                  <a:pt x="395612" y="495468"/>
                </a:cubicBezTo>
                <a:cubicBezTo>
                  <a:pt x="393231" y="522456"/>
                  <a:pt x="390056" y="560556"/>
                  <a:pt x="390850" y="585956"/>
                </a:cubicBezTo>
                <a:cubicBezTo>
                  <a:pt x="391644" y="611356"/>
                  <a:pt x="392437" y="620087"/>
                  <a:pt x="400375" y="647868"/>
                </a:cubicBezTo>
                <a:cubicBezTo>
                  <a:pt x="408313" y="675649"/>
                  <a:pt x="423394" y="724068"/>
                  <a:pt x="438475" y="752643"/>
                </a:cubicBezTo>
                <a:cubicBezTo>
                  <a:pt x="453556" y="781218"/>
                  <a:pt x="470224" y="799474"/>
                  <a:pt x="490862" y="819318"/>
                </a:cubicBezTo>
                <a:cubicBezTo>
                  <a:pt x="511500" y="839162"/>
                  <a:pt x="535313" y="859800"/>
                  <a:pt x="562300" y="871706"/>
                </a:cubicBezTo>
                <a:cubicBezTo>
                  <a:pt x="589287" y="883612"/>
                  <a:pt x="620243" y="885994"/>
                  <a:pt x="652787" y="890756"/>
                </a:cubicBezTo>
                <a:cubicBezTo>
                  <a:pt x="685331" y="895518"/>
                  <a:pt x="724225" y="905043"/>
                  <a:pt x="757562" y="900281"/>
                </a:cubicBezTo>
                <a:cubicBezTo>
                  <a:pt x="790899" y="895519"/>
                  <a:pt x="817093" y="879644"/>
                  <a:pt x="852812" y="862181"/>
                </a:cubicBezTo>
                <a:cubicBezTo>
                  <a:pt x="888531" y="844719"/>
                  <a:pt x="933775" y="833606"/>
                  <a:pt x="971875" y="795506"/>
                </a:cubicBezTo>
                <a:cubicBezTo>
                  <a:pt x="1009975" y="757406"/>
                  <a:pt x="1054425" y="694700"/>
                  <a:pt x="1081412" y="633581"/>
                </a:cubicBezTo>
                <a:cubicBezTo>
                  <a:pt x="1108399" y="572462"/>
                  <a:pt x="1125069" y="471655"/>
                  <a:pt x="1133800" y="428793"/>
                </a:cubicBezTo>
                <a:cubicBezTo>
                  <a:pt x="1142531" y="385931"/>
                  <a:pt x="1130625" y="391487"/>
                  <a:pt x="1133800" y="376406"/>
                </a:cubicBezTo>
                <a:cubicBezTo>
                  <a:pt x="1136975" y="361325"/>
                  <a:pt x="1143325" y="329575"/>
                  <a:pt x="1162375" y="30973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1EC0A1">
                  <a:lumMod val="60000"/>
                  <a:lumOff val="40000"/>
                </a:srgbClr>
              </a:gs>
              <a:gs pos="66000">
                <a:srgbClr val="1EC0A1">
                  <a:lumMod val="80000"/>
                  <a:lumOff val="20000"/>
                </a:srgbClr>
              </a:gs>
              <a:gs pos="100000">
                <a:srgbClr val="1EC0A1"/>
              </a:gs>
            </a:gsLst>
            <a:lin ang="5400000" scaled="1"/>
          </a:gradFill>
          <a:ln>
            <a:solidFill>
              <a:srgbClr val="158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4ACB7F-8529-804F-A3CB-BA3A91FDA361}"/>
              </a:ext>
            </a:extLst>
          </p:cNvPr>
          <p:cNvGrpSpPr/>
          <p:nvPr/>
        </p:nvGrpSpPr>
        <p:grpSpPr>
          <a:xfrm>
            <a:off x="7383378" y="1599444"/>
            <a:ext cx="1387241" cy="1791014"/>
            <a:chOff x="7383378" y="1599444"/>
            <a:chExt cx="1387241" cy="1791014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81B4DFCE-8F0D-C897-CE75-371A0FFDCD59}"/>
                </a:ext>
              </a:extLst>
            </p:cNvPr>
            <p:cNvSpPr/>
            <p:nvPr/>
          </p:nvSpPr>
          <p:spPr>
            <a:xfrm rot="17727939">
              <a:off x="7181492" y="1801330"/>
              <a:ext cx="1791014" cy="1387241"/>
            </a:xfrm>
            <a:prstGeom prst="arc">
              <a:avLst>
                <a:gd name="adj1" fmla="val 11347935"/>
                <a:gd name="adj2" fmla="val 20317493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C00832-D03A-24C8-87CF-39F7D30654A5}"/>
                </a:ext>
              </a:extLst>
            </p:cNvPr>
            <p:cNvCxnSpPr>
              <a:cxnSpLocks/>
            </p:cNvCxnSpPr>
            <p:nvPr/>
          </p:nvCxnSpPr>
          <p:spPr>
            <a:xfrm rot="24000000">
              <a:off x="7578514" y="3179747"/>
              <a:ext cx="0" cy="9830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c 22">
            <a:extLst>
              <a:ext uri="{FF2B5EF4-FFF2-40B4-BE49-F238E27FC236}">
                <a16:creationId xmlns:a16="http://schemas.microsoft.com/office/drawing/2014/main" id="{6BE6DCCE-AB5A-CF8E-0324-763D305A1E2B}"/>
              </a:ext>
            </a:extLst>
          </p:cNvPr>
          <p:cNvSpPr/>
          <p:nvPr/>
        </p:nvSpPr>
        <p:spPr>
          <a:xfrm rot="20072061" flipV="1">
            <a:off x="8229076" y="2862227"/>
            <a:ext cx="2558520" cy="1538278"/>
          </a:xfrm>
          <a:prstGeom prst="arc">
            <a:avLst>
              <a:gd name="adj1" fmla="val 11962920"/>
              <a:gd name="adj2" fmla="val 2101037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5226C3-77E7-F1D8-6E6E-909DEF406B6D}"/>
              </a:ext>
            </a:extLst>
          </p:cNvPr>
          <p:cNvCxnSpPr>
            <a:cxnSpLocks/>
          </p:cNvCxnSpPr>
          <p:nvPr/>
        </p:nvCxnSpPr>
        <p:spPr>
          <a:xfrm rot="12000000" flipV="1">
            <a:off x="8671658" y="4405718"/>
            <a:ext cx="0" cy="9830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1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0E48-2FCB-197C-AEE7-2E03298F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1800" indent="0" algn="just">
              <a:buNone/>
            </a:pPr>
            <a:r>
              <a:rPr lang="en-GB" sz="2400" b="1" u="sng" dirty="0"/>
              <a:t>AIM:</a:t>
            </a:r>
            <a:r>
              <a:rPr lang="en-GB" sz="2400" b="1" dirty="0"/>
              <a:t> </a:t>
            </a:r>
            <a:r>
              <a:rPr lang="en-US" sz="2400" i="1" dirty="0"/>
              <a:t>Can </a:t>
            </a:r>
            <a:r>
              <a:rPr lang="en-US" sz="2400" i="1" dirty="0" err="1"/>
              <a:t>sparsentan</a:t>
            </a:r>
            <a:r>
              <a:rPr lang="en-US" sz="2400" i="1" dirty="0"/>
              <a:t> protect the </a:t>
            </a:r>
            <a:r>
              <a:rPr lang="en-US" sz="2400" i="1" dirty="0" err="1"/>
              <a:t>eGlx</a:t>
            </a:r>
            <a:r>
              <a:rPr lang="en-US" sz="2400" i="1" dirty="0"/>
              <a:t> and maintain the glomerular filtration barrier in rat glomeruli exposed to human nephrotic syndrome (NS) plasma?</a:t>
            </a:r>
            <a:endParaRPr lang="en-GB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8FFBC-5868-A1E9-A655-B059A34909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068" y="4258241"/>
            <a:ext cx="1367201" cy="99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E2EC0-EEA4-0815-053E-E35E291AC733}"/>
              </a:ext>
            </a:extLst>
          </p:cNvPr>
          <p:cNvSpPr txBox="1"/>
          <p:nvPr/>
        </p:nvSpPr>
        <p:spPr>
          <a:xfrm>
            <a:off x="2757985" y="4393452"/>
            <a:ext cx="1199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n w="3175">
                  <a:noFill/>
                </a:ln>
              </a:rPr>
              <a:t>Isolated</a:t>
            </a:r>
          </a:p>
          <a:p>
            <a:pPr algn="ctr"/>
            <a:r>
              <a:rPr lang="en-GB" sz="2000" b="1" dirty="0">
                <a:ln w="3175">
                  <a:noFill/>
                </a:ln>
              </a:rPr>
              <a:t>glomeruli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5FD48-D116-FA5C-0D21-333E5FB4DB67}"/>
              </a:ext>
            </a:extLst>
          </p:cNvPr>
          <p:cNvSpPr txBox="1"/>
          <p:nvPr/>
        </p:nvSpPr>
        <p:spPr>
          <a:xfrm>
            <a:off x="8820647" y="4258241"/>
            <a:ext cx="2831334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Glomerular permeability assay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Fixed glomeruli for staining</a:t>
            </a:r>
          </a:p>
        </p:txBody>
      </p:sp>
      <p:pic>
        <p:nvPicPr>
          <p:cNvPr id="11" name="Graphic 10" descr="Rat">
            <a:extLst>
              <a:ext uri="{FF2B5EF4-FFF2-40B4-BE49-F238E27FC236}">
                <a16:creationId xmlns:a16="http://schemas.microsoft.com/office/drawing/2014/main" id="{55FB29D8-1B94-36BB-CF14-A67155298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r="-11956"/>
          <a:stretch/>
        </p:blipFill>
        <p:spPr>
          <a:xfrm>
            <a:off x="916633" y="4262794"/>
            <a:ext cx="693719" cy="619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FD846-41BD-181B-E32E-17034B93109E}"/>
              </a:ext>
            </a:extLst>
          </p:cNvPr>
          <p:cNvSpPr txBox="1"/>
          <p:nvPr/>
        </p:nvSpPr>
        <p:spPr>
          <a:xfrm>
            <a:off x="466699" y="4882427"/>
            <a:ext cx="159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male Sprague Dawley (150-200g)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7C2AE1-2966-BA47-8F8C-BB8E3FFB78BB}"/>
              </a:ext>
            </a:extLst>
          </p:cNvPr>
          <p:cNvCxnSpPr>
            <a:cxnSpLocks/>
          </p:cNvCxnSpPr>
          <p:nvPr/>
        </p:nvCxnSpPr>
        <p:spPr>
          <a:xfrm>
            <a:off x="1958683" y="475765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F729E3-8D50-2675-A84A-6F1CFA4698DC}"/>
              </a:ext>
            </a:extLst>
          </p:cNvPr>
          <p:cNvSpPr txBox="1"/>
          <p:nvPr/>
        </p:nvSpPr>
        <p:spPr>
          <a:xfrm>
            <a:off x="8955673" y="6376250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Mean ± SEM;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0.05</a:t>
            </a:r>
            <a:endParaRPr lang="en-GB" sz="1400" dirty="0">
              <a:latin typeface="Futura Lt BT" panose="020B0402020204020303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1C624F-CE0E-3172-CB72-44BA4DA785C9}"/>
              </a:ext>
            </a:extLst>
          </p:cNvPr>
          <p:cNvGrpSpPr/>
          <p:nvPr/>
        </p:nvGrpSpPr>
        <p:grpSpPr>
          <a:xfrm>
            <a:off x="4495551" y="4272657"/>
            <a:ext cx="4152275" cy="1176814"/>
            <a:chOff x="9203960" y="3759723"/>
            <a:chExt cx="4152275" cy="1176814"/>
          </a:xfrm>
        </p:grpSpPr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66E4D8E3-375D-03D4-55DC-C980DFAAA23A}"/>
                </a:ext>
              </a:extLst>
            </p:cNvPr>
            <p:cNvSpPr/>
            <p:nvPr/>
          </p:nvSpPr>
          <p:spPr>
            <a:xfrm>
              <a:off x="9203960" y="3759723"/>
              <a:ext cx="4152275" cy="646330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10% human NS plasma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Relapse or Remission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9365B496-4FED-AA67-C1BB-50B49C64F4BD}"/>
                </a:ext>
              </a:extLst>
            </p:cNvPr>
            <p:cNvSpPr/>
            <p:nvPr/>
          </p:nvSpPr>
          <p:spPr>
            <a:xfrm>
              <a:off x="9203961" y="4453862"/>
              <a:ext cx="3840615" cy="482675"/>
            </a:xfrm>
            <a:prstGeom prst="homePlate">
              <a:avLst>
                <a:gd name="adj" fmla="val 0"/>
              </a:avLst>
            </a:prstGeom>
            <a:solidFill>
              <a:srgbClr val="FC9AC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Vehicle or </a:t>
              </a:r>
              <a:r>
                <a:rPr lang="en-US" sz="2000" dirty="0" err="1">
                  <a:solidFill>
                    <a:srgbClr val="F71480"/>
                  </a:solidFill>
                </a:rPr>
                <a:t>Sparsentan</a:t>
              </a:r>
              <a:endParaRPr lang="en-GB" sz="2000" dirty="0">
                <a:solidFill>
                  <a:srgbClr val="F71480"/>
                </a:solidFill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8C75A3-E65F-1C3B-D137-22088426E535}"/>
              </a:ext>
            </a:extLst>
          </p:cNvPr>
          <p:cNvCxnSpPr>
            <a:cxnSpLocks/>
          </p:cNvCxnSpPr>
          <p:nvPr/>
        </p:nvCxnSpPr>
        <p:spPr>
          <a:xfrm>
            <a:off x="4495551" y="5783347"/>
            <a:ext cx="3840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98EBB7-EB71-49B5-DE98-CCA9B8F10AA1}"/>
              </a:ext>
            </a:extLst>
          </p:cNvPr>
          <p:cNvCxnSpPr/>
          <p:nvPr/>
        </p:nvCxnSpPr>
        <p:spPr>
          <a:xfrm>
            <a:off x="8336167" y="5676190"/>
            <a:ext cx="0" cy="2143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65D1C-DD52-5AD3-5074-E2D09B9FC6CF}"/>
              </a:ext>
            </a:extLst>
          </p:cNvPr>
          <p:cNvSpPr txBox="1"/>
          <p:nvPr/>
        </p:nvSpPr>
        <p:spPr>
          <a:xfrm>
            <a:off x="6029077" y="579357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hour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5BD65-DCD6-F243-385C-BE4CD7E38589}"/>
              </a:ext>
            </a:extLst>
          </p:cNvPr>
          <p:cNvGrpSpPr>
            <a:grpSpLocks noChangeAspect="1"/>
          </p:cNvGrpSpPr>
          <p:nvPr/>
        </p:nvGrpSpPr>
        <p:grpSpPr>
          <a:xfrm>
            <a:off x="5137143" y="1727956"/>
            <a:ext cx="2105418" cy="2151627"/>
            <a:chOff x="839789" y="2783065"/>
            <a:chExt cx="1978500" cy="20219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FB3CE1-AD11-DB3F-F632-41547742A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36" b="21386"/>
            <a:stretch/>
          </p:blipFill>
          <p:spPr>
            <a:xfrm>
              <a:off x="839789" y="2831721"/>
              <a:ext cx="1978500" cy="197326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2A5E67-5900-2041-99F8-DC73AF871A80}"/>
                </a:ext>
              </a:extLst>
            </p:cNvPr>
            <p:cNvCxnSpPr>
              <a:cxnSpLocks/>
            </p:cNvCxnSpPr>
            <p:nvPr/>
          </p:nvCxnSpPr>
          <p:spPr>
            <a:xfrm>
              <a:off x="1854906" y="3029139"/>
              <a:ext cx="63239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82D602-14C5-F7A2-ECF1-1D8092785DC3}"/>
                </a:ext>
              </a:extLst>
            </p:cNvPr>
            <p:cNvSpPr txBox="1"/>
            <p:nvPr/>
          </p:nvSpPr>
          <p:spPr>
            <a:xfrm>
              <a:off x="2038143" y="2783065"/>
              <a:ext cx="271228" cy="28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ea typeface="Calibri" panose="020F0502020204030204" pitchFamily="34" charset="0"/>
                  <a:cs typeface="Calibri" panose="020F0502020204030204" pitchFamily="34" charset="0"/>
                </a:rPr>
                <a:t>*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69DC499-A794-8DFB-6809-48F2367D4C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4" t="19265" r="11909" b="59814"/>
          <a:stretch/>
        </p:blipFill>
        <p:spPr>
          <a:xfrm>
            <a:off x="7199731" y="2050759"/>
            <a:ext cx="202298" cy="684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D9F27B-74D6-D1C7-B702-721575C1653B}"/>
              </a:ext>
            </a:extLst>
          </p:cNvPr>
          <p:cNvSpPr txBox="1"/>
          <p:nvPr/>
        </p:nvSpPr>
        <p:spPr>
          <a:xfrm>
            <a:off x="7320016" y="1943648"/>
            <a:ext cx="924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Patient 1</a:t>
            </a:r>
          </a:p>
          <a:p>
            <a:r>
              <a:rPr lang="en-GB" sz="1600" dirty="0"/>
              <a:t>Patient 2</a:t>
            </a:r>
          </a:p>
          <a:p>
            <a:r>
              <a:rPr lang="en-GB" sz="1600" dirty="0"/>
              <a:t>Patient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7EA4B-84B1-747D-BA9A-3AEBD3255D12}"/>
              </a:ext>
            </a:extLst>
          </p:cNvPr>
          <p:cNvSpPr txBox="1"/>
          <p:nvPr/>
        </p:nvSpPr>
        <p:spPr>
          <a:xfrm>
            <a:off x="5850262" y="3818139"/>
            <a:ext cx="760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C34659-99EF-FF18-6631-4F929C706296}"/>
              </a:ext>
            </a:extLst>
          </p:cNvPr>
          <p:cNvSpPr txBox="1"/>
          <p:nvPr/>
        </p:nvSpPr>
        <p:spPr>
          <a:xfrm>
            <a:off x="6345074" y="3822465"/>
            <a:ext cx="993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E82631-0EAD-3C78-5E97-880DB168C66E}"/>
              </a:ext>
            </a:extLst>
          </p:cNvPr>
          <p:cNvCxnSpPr/>
          <p:nvPr/>
        </p:nvCxnSpPr>
        <p:spPr>
          <a:xfrm>
            <a:off x="4495551" y="5686420"/>
            <a:ext cx="0" cy="2143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6F0B7D9-6FF8-22D2-E744-8529BEA94208}"/>
              </a:ext>
            </a:extLst>
          </p:cNvPr>
          <p:cNvSpPr txBox="1"/>
          <p:nvPr/>
        </p:nvSpPr>
        <p:spPr>
          <a:xfrm>
            <a:off x="1849529" y="2210432"/>
            <a:ext cx="279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Paired relapse/remission</a:t>
            </a:r>
          </a:p>
          <a:p>
            <a:pPr algn="ctr"/>
            <a:r>
              <a:rPr lang="en-GB" sz="2000" dirty="0"/>
              <a:t>human NS plasma</a:t>
            </a:r>
          </a:p>
        </p:txBody>
      </p:sp>
    </p:spTree>
    <p:extLst>
      <p:ext uri="{BB962C8B-B14F-4D97-AF65-F5344CB8AC3E}">
        <p14:creationId xmlns:p14="http://schemas.microsoft.com/office/powerpoint/2010/main" val="361236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cake, piece, sitting&#10;&#10;Description automatically generated">
            <a:extLst>
              <a:ext uri="{FF2B5EF4-FFF2-40B4-BE49-F238E27FC236}">
                <a16:creationId xmlns:a16="http://schemas.microsoft.com/office/drawing/2014/main" id="{4D357EDE-F12A-4D02-AB6E-D3AEDA9A1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t="12448" r="2618" b="2618"/>
          <a:stretch/>
        </p:blipFill>
        <p:spPr>
          <a:xfrm>
            <a:off x="6669518" y="2128157"/>
            <a:ext cx="1688400" cy="1688400"/>
          </a:xfrm>
          <a:prstGeom prst="rect">
            <a:avLst/>
          </a:prstGeom>
        </p:spPr>
      </p:pic>
      <p:pic>
        <p:nvPicPr>
          <p:cNvPr id="18" name="Picture 17" descr="A picture containing dark, indoor, looking, smoke&#10;&#10;Description automatically generated">
            <a:extLst>
              <a:ext uri="{FF2B5EF4-FFF2-40B4-BE49-F238E27FC236}">
                <a16:creationId xmlns:a16="http://schemas.microsoft.com/office/drawing/2014/main" id="{78222892-2621-5028-C67F-B420580FA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6" t="12405" r="2568" b="2569"/>
          <a:stretch/>
        </p:blipFill>
        <p:spPr>
          <a:xfrm>
            <a:off x="6666800" y="3845748"/>
            <a:ext cx="1688400" cy="1688400"/>
          </a:xfrm>
          <a:prstGeom prst="rect">
            <a:avLst/>
          </a:prstGeom>
        </p:spPr>
      </p:pic>
      <p:pic>
        <p:nvPicPr>
          <p:cNvPr id="19" name="Picture 18" descr="A picture containing indoor, dark, front, green&#10;&#10;Description automatically generated">
            <a:extLst>
              <a:ext uri="{FF2B5EF4-FFF2-40B4-BE49-F238E27FC236}">
                <a16:creationId xmlns:a16="http://schemas.microsoft.com/office/drawing/2014/main" id="{48C55CA7-B237-D697-7E55-725F79319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48" t="12448" r="2617" b="2617"/>
          <a:stretch/>
        </p:blipFill>
        <p:spPr>
          <a:xfrm>
            <a:off x="3232763" y="2124860"/>
            <a:ext cx="3402000" cy="34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5A182E-8C30-1DB6-7E1A-584410C0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2400" dirty="0"/>
              <a:t>Our validated glomerular permeability assay directly measures the albumin permeability (</a:t>
            </a:r>
            <a:r>
              <a:rPr lang="en-GB" sz="2400" dirty="0" err="1"/>
              <a:t>P</a:t>
            </a:r>
            <a:r>
              <a:rPr lang="en-GB" sz="2400" i="1" dirty="0" err="1"/>
              <a:t>s’</a:t>
            </a:r>
            <a:r>
              <a:rPr lang="en-GB" sz="2400" i="1" baseline="-25000" dirty="0" err="1"/>
              <a:t>alb</a:t>
            </a:r>
            <a:r>
              <a:rPr lang="en-GB" sz="2400" dirty="0"/>
              <a:t>) of capillary loops within individually trapped glomeruli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026A95-1785-AF90-663B-491A9AA7C6D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10" y="2005154"/>
            <a:ext cx="10992190" cy="4056630"/>
            <a:chOff x="323407" y="1180900"/>
            <a:chExt cx="8305005" cy="30649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DEBD5D-0D49-DBE6-B8AB-15F7A25183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407" y="1180900"/>
              <a:ext cx="1894628" cy="3064934"/>
              <a:chOff x="666307" y="1180900"/>
              <a:chExt cx="1894628" cy="306493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A522FD-4457-F621-7667-D02F22F32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6307" y="2619723"/>
                <a:ext cx="1894628" cy="162611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DACAFC-24F6-C897-6CD2-A4578C7EF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0512" y="1180900"/>
                <a:ext cx="1456557" cy="143317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1BF6B4-60CB-CAAC-8675-E967A46802D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01083" y="2545349"/>
              <a:ext cx="384170" cy="255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R18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D6D413-5282-2780-9101-9CED95C5AAC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13899" y="1245949"/>
              <a:ext cx="842509" cy="255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7D00"/>
                  </a:solidFill>
                </a:rPr>
                <a:t>AF488-BSA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4D594F-CE5E-C40C-B9E7-1B3EE3B028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4471" y="1440180"/>
              <a:ext cx="2063941" cy="2514858"/>
              <a:chOff x="6556851" y="1440180"/>
              <a:chExt cx="2063941" cy="2514858"/>
            </a:xfrm>
          </p:grpSpPr>
          <p:pic>
            <p:nvPicPr>
              <p:cNvPr id="13" name="Picture 12" descr="A collage of diagrams and diagrams&#10;&#10;Description automatically generated">
                <a:extLst>
                  <a:ext uri="{FF2B5EF4-FFF2-40B4-BE49-F238E27FC236}">
                    <a16:creationId xmlns:a16="http://schemas.microsoft.com/office/drawing/2014/main" id="{E94D59F1-C889-7528-FFB3-D226FDF2C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8909" t="26631" r="3777" b="45572"/>
              <a:stretch/>
            </p:blipFill>
            <p:spPr>
              <a:xfrm>
                <a:off x="6889847" y="2609896"/>
                <a:ext cx="1730945" cy="134514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DBE1E2-13F4-573A-0AEF-9B616AF883FF}"/>
                  </a:ext>
                </a:extLst>
              </p:cNvPr>
              <p:cNvSpPr/>
              <p:nvPr/>
            </p:nvSpPr>
            <p:spPr>
              <a:xfrm>
                <a:off x="6556851" y="1440180"/>
                <a:ext cx="202089" cy="1116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60648E-3159-BDCF-72D4-3A304026C68E}"/>
              </a:ext>
            </a:extLst>
          </p:cNvPr>
          <p:cNvSpPr txBox="1"/>
          <p:nvPr/>
        </p:nvSpPr>
        <p:spPr>
          <a:xfrm>
            <a:off x="838200" y="6376250"/>
            <a:ext cx="10310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Futura Lt BT" panose="020B0402020204020303"/>
              </a:rPr>
              <a:t>Desideri</a:t>
            </a:r>
            <a:r>
              <a:rPr lang="da-DK" sz="1400" dirty="0">
                <a:latin typeface="Futura Lt BT" panose="020B0402020204020303"/>
              </a:rPr>
              <a:t> et al., 2018, PMID: 29433915</a:t>
            </a:r>
            <a:endParaRPr lang="en-GB" sz="1400" dirty="0">
              <a:latin typeface="Futura Lt BT" panose="020B04020202040203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9A55B-E28F-19BC-A044-D29C70E1B412}"/>
              </a:ext>
            </a:extLst>
          </p:cNvPr>
          <p:cNvSpPr txBox="1"/>
          <p:nvPr/>
        </p:nvSpPr>
        <p:spPr>
          <a:xfrm>
            <a:off x="9353548" y="5613318"/>
            <a:ext cx="2291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100      200   </a:t>
            </a:r>
            <a:r>
              <a:rPr lang="en-US" sz="700" b="1" dirty="0"/>
              <a:t> </a:t>
            </a:r>
            <a:r>
              <a:rPr lang="en-US" sz="1000" b="1" dirty="0"/>
              <a:t>   300      400      500      600</a:t>
            </a:r>
            <a:endParaRPr lang="en-GB" sz="1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F75EC-F234-7CD6-C970-80CB72CAF167}"/>
              </a:ext>
            </a:extLst>
          </p:cNvPr>
          <p:cNvSpPr txBox="1"/>
          <p:nvPr/>
        </p:nvSpPr>
        <p:spPr>
          <a:xfrm>
            <a:off x="10184797" y="5800581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Time (s)</a:t>
            </a:r>
            <a:endParaRPr lang="en-GB" sz="10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6EFE5D-997A-CD9C-C4B8-311FF1801921}"/>
              </a:ext>
            </a:extLst>
          </p:cNvPr>
          <p:cNvSpPr/>
          <p:nvPr/>
        </p:nvSpPr>
        <p:spPr>
          <a:xfrm>
            <a:off x="9728200" y="4303658"/>
            <a:ext cx="160201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942F6-F079-6580-38E4-2487CC7E622F}"/>
              </a:ext>
            </a:extLst>
          </p:cNvPr>
          <p:cNvSpPr txBox="1"/>
          <p:nvPr/>
        </p:nvSpPr>
        <p:spPr>
          <a:xfrm>
            <a:off x="8585892" y="4118061"/>
            <a:ext cx="338554" cy="13346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b="1" dirty="0" err="1"/>
              <a:t>Fluorescecne</a:t>
            </a:r>
            <a:r>
              <a:rPr lang="en-US" sz="1000" b="1" dirty="0"/>
              <a:t> </a:t>
            </a:r>
            <a:r>
              <a:rPr lang="en-US" sz="1000" b="1" dirty="0" err="1"/>
              <a:t>Instensity</a:t>
            </a:r>
            <a:endParaRPr lang="en-GB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8F36A-C436-B102-BEF0-70A64E4DDDB0}"/>
              </a:ext>
            </a:extLst>
          </p:cNvPr>
          <p:cNvSpPr txBox="1"/>
          <p:nvPr/>
        </p:nvSpPr>
        <p:spPr>
          <a:xfrm>
            <a:off x="8776067" y="3795699"/>
            <a:ext cx="44762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/>
              <a:t>2000</a:t>
            </a:r>
          </a:p>
          <a:p>
            <a:pPr algn="r"/>
            <a:endParaRPr lang="en-US" sz="900" b="1" dirty="0"/>
          </a:p>
          <a:p>
            <a:pPr algn="r"/>
            <a:endParaRPr lang="en-US" sz="900" b="1" dirty="0"/>
          </a:p>
          <a:p>
            <a:pPr algn="r"/>
            <a:r>
              <a:rPr lang="en-US" sz="1000" b="1" dirty="0"/>
              <a:t>1500</a:t>
            </a:r>
          </a:p>
          <a:p>
            <a:pPr algn="r"/>
            <a:endParaRPr lang="en-US" sz="900" b="1" dirty="0"/>
          </a:p>
          <a:p>
            <a:pPr algn="r"/>
            <a:endParaRPr lang="en-US" sz="900" b="1" dirty="0"/>
          </a:p>
          <a:p>
            <a:pPr algn="r"/>
            <a:r>
              <a:rPr lang="en-US" sz="1000" b="1" dirty="0"/>
              <a:t>1000</a:t>
            </a:r>
          </a:p>
          <a:p>
            <a:pPr algn="r"/>
            <a:endParaRPr lang="en-US" sz="900" b="1" dirty="0"/>
          </a:p>
          <a:p>
            <a:pPr algn="r"/>
            <a:endParaRPr lang="en-US" sz="900" b="1" dirty="0"/>
          </a:p>
          <a:p>
            <a:pPr algn="r"/>
            <a:r>
              <a:rPr lang="en-US" sz="1000" b="1" dirty="0"/>
              <a:t>500</a:t>
            </a:r>
          </a:p>
          <a:p>
            <a:pPr algn="r"/>
            <a:endParaRPr lang="en-US" sz="900" b="1" dirty="0"/>
          </a:p>
          <a:p>
            <a:pPr algn="r"/>
            <a:endParaRPr lang="en-US" sz="900" b="1" dirty="0"/>
          </a:p>
          <a:p>
            <a:pPr algn="r"/>
            <a:r>
              <a:rPr lang="en-US" sz="1000" b="1" dirty="0"/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3E74C5-16D4-7B93-F8E4-9750D9EE9874}"/>
              </a:ext>
            </a:extLst>
          </p:cNvPr>
          <p:cNvSpPr/>
          <p:nvPr/>
        </p:nvSpPr>
        <p:spPr>
          <a:xfrm>
            <a:off x="9190037" y="3896520"/>
            <a:ext cx="273844" cy="143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D3135-13EC-8C99-7CEB-D07BBBC39952}"/>
              </a:ext>
            </a:extLst>
          </p:cNvPr>
          <p:cNvSpPr txBox="1"/>
          <p:nvPr/>
        </p:nvSpPr>
        <p:spPr>
          <a:xfrm>
            <a:off x="9648100" y="4303658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Initial fluorescence intensity decay</a:t>
            </a:r>
            <a:endParaRPr lang="en-GB" sz="1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62349-3390-84C3-1430-B9965C9BAA23}"/>
              </a:ext>
            </a:extLst>
          </p:cNvPr>
          <p:cNvSpPr txBox="1"/>
          <p:nvPr/>
        </p:nvSpPr>
        <p:spPr>
          <a:xfrm>
            <a:off x="9091944" y="3854603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wash</a:t>
            </a:r>
            <a:endParaRPr lang="en-GB" sz="1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A77C5E-DC37-2D13-DF52-B295E99B571C}"/>
              </a:ext>
            </a:extLst>
          </p:cNvPr>
          <p:cNvSpPr txBox="1"/>
          <p:nvPr/>
        </p:nvSpPr>
        <p:spPr>
          <a:xfrm>
            <a:off x="11317516" y="5139149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Lumen</a:t>
            </a:r>
            <a:endParaRPr lang="en-GB" sz="1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3A1C27-D6A4-BCD3-D3A2-0A92B00FEBB4}"/>
              </a:ext>
            </a:extLst>
          </p:cNvPr>
          <p:cNvSpPr txBox="1"/>
          <p:nvPr/>
        </p:nvSpPr>
        <p:spPr>
          <a:xfrm>
            <a:off x="11330216" y="5469349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Bath</a:t>
            </a:r>
            <a:endParaRPr lang="en-GB" sz="1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015E6-9706-F972-6257-E81A99167FB9}"/>
              </a:ext>
            </a:extLst>
          </p:cNvPr>
          <p:cNvSpPr txBox="1"/>
          <p:nvPr/>
        </p:nvSpPr>
        <p:spPr>
          <a:xfrm>
            <a:off x="8780830" y="1955364"/>
            <a:ext cx="290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Decline in fluorescence intensity of labelled albumin (ROI1) over time</a:t>
            </a:r>
            <a:endParaRPr lang="en-GB" sz="1400" dirty="0"/>
          </a:p>
        </p:txBody>
      </p:sp>
      <p:pic>
        <p:nvPicPr>
          <p:cNvPr id="5" name="Picture 4" descr="A collage of diagrams and diagrams&#10;&#10;Description automatically generated">
            <a:extLst>
              <a:ext uri="{FF2B5EF4-FFF2-40B4-BE49-F238E27FC236}">
                <a16:creationId xmlns:a16="http://schemas.microsoft.com/office/drawing/2014/main" id="{B720D3E6-BBDC-0CA4-4E89-ADC107B2A5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909" t="6575" r="3777" b="73520"/>
          <a:stretch/>
        </p:blipFill>
        <p:spPr>
          <a:xfrm>
            <a:off x="9126287" y="2488291"/>
            <a:ext cx="2291013" cy="127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8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dirty="0"/>
              <a:t>Human NS plasma increased glomerular albumin permeability in rat glomeruli</a:t>
            </a:r>
            <a:endParaRPr lang="en-GB" sz="24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19ACB0D-A315-6FF5-5A69-896BB5CC2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0" b="29142"/>
          <a:stretch/>
        </p:blipFill>
        <p:spPr>
          <a:xfrm>
            <a:off x="1273744" y="1703847"/>
            <a:ext cx="4809819" cy="318969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8193139-08E4-5CF2-4E8D-409F6F65D6FE}"/>
              </a:ext>
            </a:extLst>
          </p:cNvPr>
          <p:cNvSpPr txBox="1"/>
          <p:nvPr/>
        </p:nvSpPr>
        <p:spPr>
          <a:xfrm>
            <a:off x="2115132" y="5185321"/>
            <a:ext cx="71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3(11)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CF76B66-7545-55B4-0BEF-36585699172E}"/>
              </a:ext>
            </a:extLst>
          </p:cNvPr>
          <p:cNvCxnSpPr>
            <a:cxnSpLocks/>
          </p:cNvCxnSpPr>
          <p:nvPr/>
        </p:nvCxnSpPr>
        <p:spPr>
          <a:xfrm>
            <a:off x="2184504" y="5665945"/>
            <a:ext cx="3759769" cy="1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6AA232B-2666-8A16-EE93-E5629E7D4236}"/>
              </a:ext>
            </a:extLst>
          </p:cNvPr>
          <p:cNvSpPr txBox="1"/>
          <p:nvPr/>
        </p:nvSpPr>
        <p:spPr>
          <a:xfrm>
            <a:off x="3640752" y="5719159"/>
            <a:ext cx="87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36B996-B1E1-238F-0EBB-77C2DE084CBC}"/>
              </a:ext>
            </a:extLst>
          </p:cNvPr>
          <p:cNvSpPr txBox="1"/>
          <p:nvPr/>
        </p:nvSpPr>
        <p:spPr>
          <a:xfrm>
            <a:off x="2698558" y="5185837"/>
            <a:ext cx="82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3(13)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522732-1C87-E8EC-CBB6-398B77922628}"/>
              </a:ext>
            </a:extLst>
          </p:cNvPr>
          <p:cNvSpPr txBox="1"/>
          <p:nvPr/>
        </p:nvSpPr>
        <p:spPr>
          <a:xfrm>
            <a:off x="3366945" y="5195826"/>
            <a:ext cx="75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3(12)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D129A4-FA06-A9AB-BF88-61236EE49678}"/>
              </a:ext>
            </a:extLst>
          </p:cNvPr>
          <p:cNvSpPr txBox="1"/>
          <p:nvPr/>
        </p:nvSpPr>
        <p:spPr>
          <a:xfrm>
            <a:off x="3846547" y="5200153"/>
            <a:ext cx="106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3(11)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EABFF7-3BFB-67B5-7FD8-EEFDBBB02154}"/>
              </a:ext>
            </a:extLst>
          </p:cNvPr>
          <p:cNvSpPr txBox="1"/>
          <p:nvPr/>
        </p:nvSpPr>
        <p:spPr>
          <a:xfrm>
            <a:off x="4639080" y="5200153"/>
            <a:ext cx="728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3(13)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7343C5-52E4-F38F-51F7-831AAECB3D9D}"/>
              </a:ext>
            </a:extLst>
          </p:cNvPr>
          <p:cNvSpPr txBox="1"/>
          <p:nvPr/>
        </p:nvSpPr>
        <p:spPr>
          <a:xfrm>
            <a:off x="5206898" y="5204479"/>
            <a:ext cx="86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3(9)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6FAB46-DC43-3830-A7CD-7698F337059B}"/>
              </a:ext>
            </a:extLst>
          </p:cNvPr>
          <p:cNvSpPr txBox="1"/>
          <p:nvPr/>
        </p:nvSpPr>
        <p:spPr>
          <a:xfrm>
            <a:off x="2184504" y="4848439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866E7F-646F-E9B0-FD8C-FC733755C87F}"/>
              </a:ext>
            </a:extLst>
          </p:cNvPr>
          <p:cNvSpPr txBox="1"/>
          <p:nvPr/>
        </p:nvSpPr>
        <p:spPr>
          <a:xfrm>
            <a:off x="3470937" y="4856920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68BF05-E3B5-8D66-8E16-4E06A61FDD75}"/>
              </a:ext>
            </a:extLst>
          </p:cNvPr>
          <p:cNvSpPr txBox="1"/>
          <p:nvPr/>
        </p:nvSpPr>
        <p:spPr>
          <a:xfrm>
            <a:off x="4733253" y="4856920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7083A-4E1F-A569-9063-DBB6ADDB699B}"/>
              </a:ext>
            </a:extLst>
          </p:cNvPr>
          <p:cNvSpPr txBox="1"/>
          <p:nvPr/>
        </p:nvSpPr>
        <p:spPr>
          <a:xfrm>
            <a:off x="2668695" y="6376250"/>
            <a:ext cx="8480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err="1">
                <a:latin typeface="Futura Lt BT" panose="020B0402020204020303"/>
              </a:rPr>
              <a:t>P</a:t>
            </a:r>
            <a:r>
              <a:rPr lang="en-GB" sz="1400" i="1" dirty="0" err="1">
                <a:latin typeface="Futura Lt BT" panose="020B0402020204020303"/>
              </a:rPr>
              <a:t>s’</a:t>
            </a:r>
            <a:r>
              <a:rPr lang="en-GB" sz="1400" i="1" baseline="-25000" dirty="0" err="1">
                <a:latin typeface="Futura Lt BT" panose="020B0402020204020303"/>
              </a:rPr>
              <a:t>alb</a:t>
            </a:r>
            <a:r>
              <a:rPr lang="en-US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, albumin permeability. # of animals (# of glomeruli)</a:t>
            </a:r>
            <a:r>
              <a:rPr lang="en-US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. Mean ± SEM;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0.01; ***,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 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&lt; 0.001</a:t>
            </a:r>
            <a:endParaRPr lang="en-GB" sz="1400" dirty="0">
              <a:latin typeface="Futura Lt BT" panose="020B04020202040203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108C0-A096-53CF-F916-B906E302053E}"/>
              </a:ext>
            </a:extLst>
          </p:cNvPr>
          <p:cNvSpPr txBox="1"/>
          <p:nvPr/>
        </p:nvSpPr>
        <p:spPr>
          <a:xfrm>
            <a:off x="812079" y="2854250"/>
            <a:ext cx="461665" cy="1220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en-US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(cm/s)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5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F71D59-22B5-08CC-7DFD-48DC388D3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7" b="25692"/>
          <a:stretch/>
        </p:blipFill>
        <p:spPr>
          <a:xfrm>
            <a:off x="7120354" y="1844591"/>
            <a:ext cx="2711116" cy="30250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1D7517-BCA2-E516-B420-3D8C41EDA0BD}"/>
              </a:ext>
            </a:extLst>
          </p:cNvPr>
          <p:cNvCxnSpPr>
            <a:cxnSpLocks/>
          </p:cNvCxnSpPr>
          <p:nvPr/>
        </p:nvCxnSpPr>
        <p:spPr>
          <a:xfrm>
            <a:off x="2184504" y="5665945"/>
            <a:ext cx="3759769" cy="1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dirty="0"/>
              <a:t>Human NS plasma increased glomerular albumin permeability in rat glomeruli</a:t>
            </a:r>
            <a:endParaRPr lang="en-GB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C66146-083B-084C-3884-A8DE45BAE69E}"/>
              </a:ext>
            </a:extLst>
          </p:cNvPr>
          <p:cNvSpPr txBox="1"/>
          <p:nvPr/>
        </p:nvSpPr>
        <p:spPr>
          <a:xfrm>
            <a:off x="8016833" y="4831934"/>
            <a:ext cx="80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BEB6D4-5885-3FE9-CB05-5C0ACE74C8C2}"/>
              </a:ext>
            </a:extLst>
          </p:cNvPr>
          <p:cNvSpPr txBox="1"/>
          <p:nvPr/>
        </p:nvSpPr>
        <p:spPr>
          <a:xfrm>
            <a:off x="8796642" y="4836261"/>
            <a:ext cx="962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E0B9C05-01CC-9978-076F-91098984123F}"/>
              </a:ext>
            </a:extLst>
          </p:cNvPr>
          <p:cNvCxnSpPr>
            <a:cxnSpLocks/>
          </p:cNvCxnSpPr>
          <p:nvPr/>
        </p:nvCxnSpPr>
        <p:spPr>
          <a:xfrm>
            <a:off x="8134322" y="5149047"/>
            <a:ext cx="14954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140436C-DAE8-B123-D8DA-93245DE3F79C}"/>
              </a:ext>
            </a:extLst>
          </p:cNvPr>
          <p:cNvSpPr txBox="1"/>
          <p:nvPr/>
        </p:nvSpPr>
        <p:spPr>
          <a:xfrm>
            <a:off x="8430635" y="5161524"/>
            <a:ext cx="87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382E02A-0A05-514F-C226-42B0CD9EEC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4" t="17882" r="11183" b="59814"/>
          <a:stretch/>
        </p:blipFill>
        <p:spPr>
          <a:xfrm>
            <a:off x="9746783" y="2011093"/>
            <a:ext cx="296377" cy="8974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821C559-6D91-D24E-95B6-556CE628A653}"/>
              </a:ext>
            </a:extLst>
          </p:cNvPr>
          <p:cNvSpPr txBox="1"/>
          <p:nvPr/>
        </p:nvSpPr>
        <p:spPr>
          <a:xfrm>
            <a:off x="9933921" y="1972599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1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C564E2-7DCB-123B-119C-803820E37108}"/>
              </a:ext>
            </a:extLst>
          </p:cNvPr>
          <p:cNvSpPr txBox="1"/>
          <p:nvPr/>
        </p:nvSpPr>
        <p:spPr>
          <a:xfrm>
            <a:off x="9933920" y="2289809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2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B63F10-1FCC-75ED-9A14-76ED86BA5211}"/>
              </a:ext>
            </a:extLst>
          </p:cNvPr>
          <p:cNvSpPr txBox="1"/>
          <p:nvPr/>
        </p:nvSpPr>
        <p:spPr>
          <a:xfrm>
            <a:off x="9933920" y="2570240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3</a:t>
            </a:r>
            <a:endParaRPr lang="en-GB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19ACB0D-A315-6FF5-5A69-896BB5CC2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90" b="29142"/>
          <a:stretch/>
        </p:blipFill>
        <p:spPr>
          <a:xfrm>
            <a:off x="1273744" y="1703847"/>
            <a:ext cx="4809819" cy="318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3ED6F-DF76-0B75-C3CE-3959B54D9FCA}"/>
              </a:ext>
            </a:extLst>
          </p:cNvPr>
          <p:cNvSpPr txBox="1"/>
          <p:nvPr/>
        </p:nvSpPr>
        <p:spPr>
          <a:xfrm>
            <a:off x="2115132" y="5185321"/>
            <a:ext cx="71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3(11)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174BF-D218-60B7-24AB-FDC325E67B4C}"/>
              </a:ext>
            </a:extLst>
          </p:cNvPr>
          <p:cNvSpPr txBox="1"/>
          <p:nvPr/>
        </p:nvSpPr>
        <p:spPr>
          <a:xfrm>
            <a:off x="3640752" y="5719159"/>
            <a:ext cx="87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8D67E-F907-210E-220C-27A96BF54039}"/>
              </a:ext>
            </a:extLst>
          </p:cNvPr>
          <p:cNvSpPr txBox="1"/>
          <p:nvPr/>
        </p:nvSpPr>
        <p:spPr>
          <a:xfrm>
            <a:off x="2698558" y="5185837"/>
            <a:ext cx="82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3(13)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98CBB-2F80-63FC-4634-B87D04D63179}"/>
              </a:ext>
            </a:extLst>
          </p:cNvPr>
          <p:cNvSpPr txBox="1"/>
          <p:nvPr/>
        </p:nvSpPr>
        <p:spPr>
          <a:xfrm>
            <a:off x="3366945" y="5195826"/>
            <a:ext cx="75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3(12)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2849C-2A01-942E-E813-6DF37B62F1E5}"/>
              </a:ext>
            </a:extLst>
          </p:cNvPr>
          <p:cNvSpPr txBox="1"/>
          <p:nvPr/>
        </p:nvSpPr>
        <p:spPr>
          <a:xfrm>
            <a:off x="3846547" y="5200153"/>
            <a:ext cx="106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3(11)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9088B2-50C7-6D1D-CB28-C326D1F8EAC0}"/>
              </a:ext>
            </a:extLst>
          </p:cNvPr>
          <p:cNvSpPr txBox="1"/>
          <p:nvPr/>
        </p:nvSpPr>
        <p:spPr>
          <a:xfrm>
            <a:off x="4639080" y="5200153"/>
            <a:ext cx="728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3(13)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916F7-5225-05C2-8B40-EE4273D1AC15}"/>
              </a:ext>
            </a:extLst>
          </p:cNvPr>
          <p:cNvSpPr txBox="1"/>
          <p:nvPr/>
        </p:nvSpPr>
        <p:spPr>
          <a:xfrm>
            <a:off x="5206898" y="5204479"/>
            <a:ext cx="86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3(9)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CE0BF-E26D-7C51-C035-704D40E36904}"/>
              </a:ext>
            </a:extLst>
          </p:cNvPr>
          <p:cNvSpPr txBox="1"/>
          <p:nvPr/>
        </p:nvSpPr>
        <p:spPr>
          <a:xfrm>
            <a:off x="2184504" y="4848439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011CC-12E6-FD2E-F2A0-F2E90C3E54E8}"/>
              </a:ext>
            </a:extLst>
          </p:cNvPr>
          <p:cNvSpPr txBox="1"/>
          <p:nvPr/>
        </p:nvSpPr>
        <p:spPr>
          <a:xfrm>
            <a:off x="3470937" y="4856920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7E709-64D1-A996-636D-ADAEAE9609F5}"/>
              </a:ext>
            </a:extLst>
          </p:cNvPr>
          <p:cNvSpPr txBox="1"/>
          <p:nvPr/>
        </p:nvSpPr>
        <p:spPr>
          <a:xfrm>
            <a:off x="4733253" y="4856920"/>
            <a:ext cx="1211020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Patient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685C6-0045-A70C-5235-6B3304C2CCD9}"/>
              </a:ext>
            </a:extLst>
          </p:cNvPr>
          <p:cNvSpPr txBox="1"/>
          <p:nvPr/>
        </p:nvSpPr>
        <p:spPr>
          <a:xfrm>
            <a:off x="2668695" y="6376250"/>
            <a:ext cx="8480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err="1">
                <a:latin typeface="Futura Lt BT" panose="020B0402020204020303"/>
              </a:rPr>
              <a:t>P</a:t>
            </a:r>
            <a:r>
              <a:rPr lang="en-GB" sz="1400" i="1" dirty="0" err="1">
                <a:latin typeface="Futura Lt BT" panose="020B0402020204020303"/>
              </a:rPr>
              <a:t>s’</a:t>
            </a:r>
            <a:r>
              <a:rPr lang="en-GB" sz="1400" i="1" baseline="-25000" dirty="0" err="1">
                <a:latin typeface="Futura Lt BT" panose="020B0402020204020303"/>
              </a:rPr>
              <a:t>alb</a:t>
            </a:r>
            <a:r>
              <a:rPr lang="en-US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, albumin permeability. # of animals (# of glomeruli)</a:t>
            </a:r>
            <a:r>
              <a:rPr lang="en-US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. Mean ± SEM;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0.01; ***,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 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&lt; 0.001</a:t>
            </a:r>
            <a:endParaRPr lang="en-GB" sz="1400" dirty="0">
              <a:latin typeface="Futura Lt BT" panose="020B040202020402030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6E110-85E1-26DC-06B5-D7E07533A47C}"/>
              </a:ext>
            </a:extLst>
          </p:cNvPr>
          <p:cNvSpPr txBox="1"/>
          <p:nvPr/>
        </p:nvSpPr>
        <p:spPr>
          <a:xfrm>
            <a:off x="812079" y="2854250"/>
            <a:ext cx="461665" cy="1220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en-US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(cm/s)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02A62-0658-920A-EBD7-C8307CCA10F3}"/>
              </a:ext>
            </a:extLst>
          </p:cNvPr>
          <p:cNvSpPr/>
          <p:nvPr/>
        </p:nvSpPr>
        <p:spPr>
          <a:xfrm>
            <a:off x="812078" y="1690688"/>
            <a:ext cx="5599695" cy="44815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E0E1F4-C124-3DB8-8211-39A81A0932C2}"/>
              </a:ext>
            </a:extLst>
          </p:cNvPr>
          <p:cNvSpPr txBox="1"/>
          <p:nvPr/>
        </p:nvSpPr>
        <p:spPr>
          <a:xfrm>
            <a:off x="6658689" y="2854250"/>
            <a:ext cx="461665" cy="1220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en-US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(cm/s)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0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49DB4-C7BB-6B70-6750-6E4361743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9" b="30338"/>
          <a:stretch/>
        </p:blipFill>
        <p:spPr>
          <a:xfrm>
            <a:off x="2994764" y="1776158"/>
            <a:ext cx="5373080" cy="3543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2400" dirty="0" err="1"/>
              <a:t>Sparsentan</a:t>
            </a:r>
            <a:r>
              <a:rPr lang="en-GB" sz="2400" dirty="0"/>
              <a:t> dose-dependently protected against increased glomerular albumin permeability resulting from human NS plasma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A3C462-1DAE-E935-2E2C-526A558477FF}"/>
              </a:ext>
            </a:extLst>
          </p:cNvPr>
          <p:cNvCxnSpPr>
            <a:cxnSpLocks/>
          </p:cNvCxnSpPr>
          <p:nvPr/>
        </p:nvCxnSpPr>
        <p:spPr>
          <a:xfrm>
            <a:off x="5057860" y="5802188"/>
            <a:ext cx="3090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3FFF35-9E12-F3E8-5906-2AF008F735AF}"/>
              </a:ext>
            </a:extLst>
          </p:cNvPr>
          <p:cNvSpPr txBox="1"/>
          <p:nvPr/>
        </p:nvSpPr>
        <p:spPr>
          <a:xfrm>
            <a:off x="6060450" y="5813081"/>
            <a:ext cx="9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Relapse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6C663-5C62-F6B0-A35A-5259BB577027}"/>
              </a:ext>
            </a:extLst>
          </p:cNvPr>
          <p:cNvSpPr txBox="1"/>
          <p:nvPr/>
        </p:nvSpPr>
        <p:spPr>
          <a:xfrm>
            <a:off x="4873692" y="5319811"/>
            <a:ext cx="7734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D889BC-8E88-6127-A8DC-4652C5BEEA6D}"/>
              </a:ext>
            </a:extLst>
          </p:cNvPr>
          <p:cNvSpPr txBox="1"/>
          <p:nvPr/>
        </p:nvSpPr>
        <p:spPr>
          <a:xfrm>
            <a:off x="5577554" y="5324170"/>
            <a:ext cx="10645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F714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1300" dirty="0">
              <a:solidFill>
                <a:srgbClr val="F7148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0.1 µM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E4F97A-2291-9C81-8EC3-DFD89F7ADB27}"/>
              </a:ext>
            </a:extLst>
          </p:cNvPr>
          <p:cNvSpPr txBox="1"/>
          <p:nvPr/>
        </p:nvSpPr>
        <p:spPr>
          <a:xfrm>
            <a:off x="6403331" y="5324170"/>
            <a:ext cx="1115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F714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1300" dirty="0">
              <a:solidFill>
                <a:srgbClr val="F7148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µM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0307AF-3D14-9214-191A-5A12E7E6F3B1}"/>
              </a:ext>
            </a:extLst>
          </p:cNvPr>
          <p:cNvSpPr txBox="1"/>
          <p:nvPr/>
        </p:nvSpPr>
        <p:spPr>
          <a:xfrm>
            <a:off x="7266705" y="5324170"/>
            <a:ext cx="10645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F714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Sparsentan</a:t>
            </a:r>
            <a:endParaRPr lang="en-US" sz="1300" dirty="0">
              <a:solidFill>
                <a:srgbClr val="F7148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µM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7A565-B555-0606-0978-0375E05F3E51}"/>
              </a:ext>
            </a:extLst>
          </p:cNvPr>
          <p:cNvSpPr txBox="1"/>
          <p:nvPr/>
        </p:nvSpPr>
        <p:spPr>
          <a:xfrm>
            <a:off x="4021663" y="5319811"/>
            <a:ext cx="7734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B6AC65-8CA7-AA4A-7C83-ECF3E54A7464}"/>
              </a:ext>
            </a:extLst>
          </p:cNvPr>
          <p:cNvSpPr txBox="1"/>
          <p:nvPr/>
        </p:nvSpPr>
        <p:spPr>
          <a:xfrm>
            <a:off x="3811370" y="5633892"/>
            <a:ext cx="12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Remission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EEE581-5E32-9082-4A24-2F8F7D8F7656}"/>
              </a:ext>
            </a:extLst>
          </p:cNvPr>
          <p:cNvCxnSpPr>
            <a:cxnSpLocks/>
          </p:cNvCxnSpPr>
          <p:nvPr/>
        </p:nvCxnSpPr>
        <p:spPr>
          <a:xfrm>
            <a:off x="4196340" y="5622614"/>
            <a:ext cx="461955" cy="396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BBF463B-C578-12A7-BDDE-B577E28D2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74" t="17882" r="11183" b="59814"/>
          <a:stretch/>
        </p:blipFill>
        <p:spPr>
          <a:xfrm>
            <a:off x="8776398" y="2121933"/>
            <a:ext cx="296377" cy="8974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2444950-A61E-8ACC-2D23-B6AE48F900FE}"/>
              </a:ext>
            </a:extLst>
          </p:cNvPr>
          <p:cNvSpPr txBox="1"/>
          <p:nvPr/>
        </p:nvSpPr>
        <p:spPr>
          <a:xfrm>
            <a:off x="8963536" y="2083439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1</a:t>
            </a:r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B1BCEF-945C-FEB4-5DC0-CCB0C2159C30}"/>
              </a:ext>
            </a:extLst>
          </p:cNvPr>
          <p:cNvSpPr txBox="1"/>
          <p:nvPr/>
        </p:nvSpPr>
        <p:spPr>
          <a:xfrm>
            <a:off x="8963535" y="2400649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2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51405F-456A-A0B1-6503-DC87752F26A0}"/>
              </a:ext>
            </a:extLst>
          </p:cNvPr>
          <p:cNvSpPr txBox="1"/>
          <p:nvPr/>
        </p:nvSpPr>
        <p:spPr>
          <a:xfrm>
            <a:off x="8963535" y="2681080"/>
            <a:ext cx="101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3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3998C-4294-C77E-784B-29C94E323601}"/>
              </a:ext>
            </a:extLst>
          </p:cNvPr>
          <p:cNvSpPr txBox="1"/>
          <p:nvPr/>
        </p:nvSpPr>
        <p:spPr>
          <a:xfrm>
            <a:off x="3850108" y="6376250"/>
            <a:ext cx="7298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Mean ± SEM;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0.05; </a:t>
            </a:r>
            <a:r>
              <a:rPr lang="en-GB" sz="1400" dirty="0">
                <a:solidFill>
                  <a:srgbClr val="000000"/>
                </a:solidFill>
                <a:latin typeface="Futura Lt BT" panose="020B0402020204020303"/>
                <a:ea typeface="Calibri" panose="020F0502020204030204" pitchFamily="34" charset="0"/>
              </a:rPr>
              <a:t>**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 &lt; 0.01; ***,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 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&lt; 0.001. +, </a:t>
            </a:r>
            <a:r>
              <a:rPr lang="en-GB" sz="1400" i="1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P</a:t>
            </a:r>
            <a:r>
              <a:rPr lang="en-GB" sz="1400" dirty="0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-value vs.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Futura Lt BT" panose="020B0402020204020303"/>
                <a:ea typeface="Calibri" panose="020F0502020204030204" pitchFamily="34" charset="0"/>
              </a:rPr>
              <a:t>Remission+Vehicle</a:t>
            </a:r>
            <a:endParaRPr lang="en-GB" sz="1400" dirty="0">
              <a:solidFill>
                <a:srgbClr val="000000"/>
              </a:solidFill>
              <a:effectLst/>
              <a:latin typeface="Futura Lt BT" panose="020B0402020204020303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E6914-50EB-23A2-1108-66A67175B802}"/>
              </a:ext>
            </a:extLst>
          </p:cNvPr>
          <p:cNvSpPr txBox="1"/>
          <p:nvPr/>
        </p:nvSpPr>
        <p:spPr>
          <a:xfrm>
            <a:off x="2502321" y="3070685"/>
            <a:ext cx="492443" cy="1342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</a:t>
            </a:r>
            <a:r>
              <a:rPr lang="en-US" sz="2000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(cm/s)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4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A4C1-11DB-FCE5-CDE9-4EAE5671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dirty="0" err="1"/>
              <a:t>Sparsentan</a:t>
            </a:r>
            <a:r>
              <a:rPr lang="en-US" sz="2400" dirty="0"/>
              <a:t> prevented </a:t>
            </a:r>
            <a:r>
              <a:rPr lang="en-US" sz="2400" dirty="0" err="1"/>
              <a:t>eGlx</a:t>
            </a:r>
            <a:r>
              <a:rPr lang="en-US" sz="2400" dirty="0"/>
              <a:t> damage in rat glomeruli exposed to human NS plasma 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6EAF7-4676-4C8D-C105-BF4A145571FC}"/>
              </a:ext>
            </a:extLst>
          </p:cNvPr>
          <p:cNvSpPr txBox="1"/>
          <p:nvPr/>
        </p:nvSpPr>
        <p:spPr>
          <a:xfrm>
            <a:off x="921116" y="1614197"/>
            <a:ext cx="3290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Remission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+ Vehicle</a:t>
            </a:r>
            <a:endParaRPr lang="en-GB" sz="11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CB7F4-1348-B88B-0AEF-0706363556D2}"/>
              </a:ext>
            </a:extLst>
          </p:cNvPr>
          <p:cNvSpPr txBox="1"/>
          <p:nvPr/>
        </p:nvSpPr>
        <p:spPr>
          <a:xfrm>
            <a:off x="4486175" y="1614201"/>
            <a:ext cx="3290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Relapse + Vehicle</a:t>
            </a:r>
            <a:endParaRPr lang="en-GB" sz="11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B145B-001B-3B0F-059D-4FC6B4172F7B}"/>
              </a:ext>
            </a:extLst>
          </p:cNvPr>
          <p:cNvSpPr txBox="1"/>
          <p:nvPr/>
        </p:nvSpPr>
        <p:spPr>
          <a:xfrm>
            <a:off x="8076539" y="1614197"/>
            <a:ext cx="3290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Relapse + </a:t>
            </a:r>
            <a:r>
              <a:rPr lang="en-US" b="1" dirty="0" err="1">
                <a:solidFill>
                  <a:srgbClr val="F7148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Sparsentan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(10 </a:t>
            </a:r>
            <a:r>
              <a:rPr lang="en-GB" b="1" dirty="0">
                <a:ea typeface="Tahoma" panose="020B0604030504040204" pitchFamily="34" charset="0"/>
                <a:cs typeface="Tahoma" panose="020B0604030504040204" pitchFamily="34" charset="0"/>
              </a:rPr>
              <a:t>µ</a:t>
            </a: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M)</a:t>
            </a:r>
            <a:endParaRPr lang="en-GB" sz="11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7CCF84-3FCF-DEF5-D321-E0C39B30F4B1}"/>
              </a:ext>
            </a:extLst>
          </p:cNvPr>
          <p:cNvGrpSpPr/>
          <p:nvPr/>
        </p:nvGrpSpPr>
        <p:grpSpPr>
          <a:xfrm>
            <a:off x="828545" y="1975573"/>
            <a:ext cx="10623872" cy="3475476"/>
            <a:chOff x="535305" y="1110045"/>
            <a:chExt cx="8143349" cy="26640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107CC9-03FD-9BFC-F040-B20D4879CD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5305" y="1110047"/>
              <a:ext cx="2663999" cy="2664000"/>
              <a:chOff x="59054" y="1091443"/>
              <a:chExt cx="2682602" cy="2682603"/>
            </a:xfrm>
          </p:grpSpPr>
          <p:pic>
            <p:nvPicPr>
              <p:cNvPr id="17" name="Picture 16" descr="A colorful cells in a dar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848A1757-9A45-09A2-347C-228463BB4C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54" y="1091443"/>
                <a:ext cx="2682602" cy="2682603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E0B0E73-D650-D782-470A-931599D0059B}"/>
                  </a:ext>
                </a:extLst>
              </p:cNvPr>
              <p:cNvCxnSpPr/>
              <p:nvPr/>
            </p:nvCxnSpPr>
            <p:spPr>
              <a:xfrm>
                <a:off x="137969" y="3660811"/>
                <a:ext cx="27188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 descr="A colorful cells in a microscope&#10;&#10;Description automatically generated with medium confidence">
              <a:extLst>
                <a:ext uri="{FF2B5EF4-FFF2-40B4-BE49-F238E27FC236}">
                  <a16:creationId xmlns:a16="http://schemas.microsoft.com/office/drawing/2014/main" id="{F60CC7C7-E681-D5C2-7B17-158F1FA3B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7672" y="1110045"/>
              <a:ext cx="2663999" cy="26640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14DFB5-56F5-8501-1FBD-ADFCF10DC653}"/>
                </a:ext>
              </a:extLst>
            </p:cNvPr>
            <p:cNvCxnSpPr/>
            <p:nvPr/>
          </p:nvCxnSpPr>
          <p:spPr>
            <a:xfrm>
              <a:off x="3350657" y="3661597"/>
              <a:ext cx="2628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colorful cells on a black background&#10;&#10;Description automatically generated">
              <a:extLst>
                <a:ext uri="{FF2B5EF4-FFF2-40B4-BE49-F238E27FC236}">
                  <a16:creationId xmlns:a16="http://schemas.microsoft.com/office/drawing/2014/main" id="{63839E76-C8F1-E6A4-A306-8BE508016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4656" y="1110045"/>
              <a:ext cx="2663998" cy="2664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9B594C-2C7B-F40B-64D5-8D6123028BDF}"/>
                </a:ext>
              </a:extLst>
            </p:cNvPr>
            <p:cNvCxnSpPr/>
            <p:nvPr/>
          </p:nvCxnSpPr>
          <p:spPr>
            <a:xfrm>
              <a:off x="6106667" y="3661597"/>
              <a:ext cx="2628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EFAB2C-27D8-935E-EC72-F0CFE3853200}"/>
                </a:ext>
              </a:extLst>
            </p:cNvPr>
            <p:cNvSpPr txBox="1"/>
            <p:nvPr/>
          </p:nvSpPr>
          <p:spPr>
            <a:xfrm>
              <a:off x="552377" y="2930026"/>
              <a:ext cx="800656" cy="495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3AFD03"/>
                  </a:solidFill>
                </a:rPr>
                <a:t>LEL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rgbClr val="D82404"/>
                  </a:solidFill>
                </a:rPr>
                <a:t>R18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rgbClr val="2D30FE"/>
                  </a:solidFill>
                </a:rPr>
                <a:t>DAPI</a:t>
              </a:r>
              <a:endParaRPr lang="en-GB" sz="900" b="1" dirty="0"/>
            </a:p>
          </p:txBody>
        </p:sp>
      </p:grpSp>
      <p:pic>
        <p:nvPicPr>
          <p:cNvPr id="19" name="Picture 18" descr="A colorful cells in a dark background&#10;&#10;Description automatically generated with medium confidence">
            <a:extLst>
              <a:ext uri="{FF2B5EF4-FFF2-40B4-BE49-F238E27FC236}">
                <a16:creationId xmlns:a16="http://schemas.microsoft.com/office/drawing/2014/main" id="{D810C89E-45C9-4AA1-46A5-C9A89EB73F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207" y="1975571"/>
            <a:ext cx="1001811" cy="10018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A colorful cells in a microscope&#10;&#10;Description automatically generated with medium confidence">
            <a:extLst>
              <a:ext uri="{FF2B5EF4-FFF2-40B4-BE49-F238E27FC236}">
                <a16:creationId xmlns:a16="http://schemas.microsoft.com/office/drawing/2014/main" id="{50E6EE47-4A1C-A8EA-BE5A-9FB78B842C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923" y="1975571"/>
            <a:ext cx="1001808" cy="10018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A colorful cells on a black background&#10;&#10;Description automatically generated">
            <a:extLst>
              <a:ext uri="{FF2B5EF4-FFF2-40B4-BE49-F238E27FC236}">
                <a16:creationId xmlns:a16="http://schemas.microsoft.com/office/drawing/2014/main" id="{5F5196B1-7E56-1E7C-A0F6-CCB1228686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0614" y="1975571"/>
            <a:ext cx="1001803" cy="10018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F8600CD-8DB3-F090-4A4B-64DB64AE56F6}"/>
              </a:ext>
            </a:extLst>
          </p:cNvPr>
          <p:cNvSpPr/>
          <p:nvPr/>
        </p:nvSpPr>
        <p:spPr>
          <a:xfrm>
            <a:off x="2071076" y="4957485"/>
            <a:ext cx="367570" cy="36757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21BCAE-0AAB-E0D6-399E-E78CF080BC44}"/>
              </a:ext>
            </a:extLst>
          </p:cNvPr>
          <p:cNvSpPr/>
          <p:nvPr/>
        </p:nvSpPr>
        <p:spPr>
          <a:xfrm>
            <a:off x="4561898" y="3346949"/>
            <a:ext cx="367570" cy="36757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0E3BE1-075F-F743-99D5-DEDCC3BFB8BD}"/>
              </a:ext>
            </a:extLst>
          </p:cNvPr>
          <p:cNvSpPr/>
          <p:nvPr/>
        </p:nvSpPr>
        <p:spPr>
          <a:xfrm>
            <a:off x="8731399" y="2573354"/>
            <a:ext cx="367570" cy="36757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7A2E1-DE1E-6154-F993-65D9274C22F7}"/>
              </a:ext>
            </a:extLst>
          </p:cNvPr>
          <p:cNvSpPr txBox="1"/>
          <p:nvPr/>
        </p:nvSpPr>
        <p:spPr>
          <a:xfrm>
            <a:off x="839789" y="5735931"/>
            <a:ext cx="49890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AFD03"/>
                </a:solidFill>
              </a:rPr>
              <a:t>LEL (</a:t>
            </a:r>
            <a:r>
              <a:rPr lang="en-US" sz="1400" b="1" i="1" dirty="0">
                <a:solidFill>
                  <a:srgbClr val="3AFD03"/>
                </a:solidFill>
              </a:rPr>
              <a:t>Lycopersicon esculentum</a:t>
            </a:r>
            <a:r>
              <a:rPr lang="en-US" sz="1400" b="1" dirty="0">
                <a:solidFill>
                  <a:srgbClr val="3AFD03"/>
                </a:solidFill>
              </a:rPr>
              <a:t> Lectin) - luminal glomerular </a:t>
            </a:r>
            <a:r>
              <a:rPr lang="en-US" sz="1400" b="1" dirty="0" err="1">
                <a:solidFill>
                  <a:srgbClr val="3AFD03"/>
                </a:solidFill>
              </a:rPr>
              <a:t>eGlx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rgbClr val="D82404"/>
                </a:solidFill>
              </a:rPr>
              <a:t>R18 (Octadecyl Rhodamine B Chloride) – cell membrane label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rgbClr val="2D30FE"/>
                </a:solidFill>
              </a:rPr>
              <a:t>DAPI – nuclear label</a:t>
            </a:r>
            <a:endParaRPr lang="en-GB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38AA8B-D88E-65A2-E0E6-DCDF3C01A64C}"/>
              </a:ext>
            </a:extLst>
          </p:cNvPr>
          <p:cNvSpPr txBox="1"/>
          <p:nvPr/>
        </p:nvSpPr>
        <p:spPr>
          <a:xfrm>
            <a:off x="9404514" y="6376250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222222"/>
                </a:solidFill>
                <a:latin typeface="Futura Lt BT" panose="020B0402020204020303"/>
                <a:ea typeface="Tahoma" panose="020B0604030504040204" pitchFamily="34" charset="0"/>
                <a:cs typeface="Tahoma" panose="020B0604030504040204" pitchFamily="34" charset="0"/>
              </a:rPr>
              <a:t>Scale bar = 10 µm</a:t>
            </a:r>
            <a:endParaRPr lang="en-GB" sz="900" dirty="0">
              <a:latin typeface="Futura Lt BT" panose="020B0402020204020303"/>
            </a:endParaRPr>
          </a:p>
        </p:txBody>
      </p:sp>
    </p:spTree>
    <p:extLst>
      <p:ext uri="{BB962C8B-B14F-4D97-AF65-F5344CB8AC3E}">
        <p14:creationId xmlns:p14="http://schemas.microsoft.com/office/powerpoint/2010/main" val="361245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ERA" id="{E0B309D2-AE76-4D36-9A5C-814A05C73E4B}" vid="{F97A5D81-0A9D-4E2C-8135-5B623D70E3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4F4BDC3B77342AF49B315E439C90D" ma:contentTypeVersion="18" ma:contentTypeDescription="Create a new document." ma:contentTypeScope="" ma:versionID="eaa79ca12d893bd3395157f2c6497c7d">
  <xsd:schema xmlns:xsd="http://www.w3.org/2001/XMLSchema" xmlns:xs="http://www.w3.org/2001/XMLSchema" xmlns:p="http://schemas.microsoft.com/office/2006/metadata/properties" xmlns:ns3="8d47fc7f-e14f-4949-984d-b69d699f5799" xmlns:ns4="e5d4df20-0dbf-4ab6-a69f-c7ce447584d4" targetNamespace="http://schemas.microsoft.com/office/2006/metadata/properties" ma:root="true" ma:fieldsID="87f5027cb81fc43cc0c14aa8f5ca9f64" ns3:_="" ns4:_="">
    <xsd:import namespace="8d47fc7f-e14f-4949-984d-b69d699f5799"/>
    <xsd:import namespace="e5d4df20-0dbf-4ab6-a69f-c7ce447584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7fc7f-e14f-4949-984d-b69d699f57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4df20-0dbf-4ab6-a69f-c7ce447584d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d47fc7f-e14f-4949-984d-b69d699f579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AB06CD-5229-4EA7-B322-812EC081C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47fc7f-e14f-4949-984d-b69d699f5799"/>
    <ds:schemaRef ds:uri="e5d4df20-0dbf-4ab6-a69f-c7ce44758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900E6D-02B2-48B1-B81B-F21C1C612286}">
  <ds:schemaRefs>
    <ds:schemaRef ds:uri="http://schemas.microsoft.com/office/2006/documentManagement/types"/>
    <ds:schemaRef ds:uri="e5d4df20-0dbf-4ab6-a69f-c7ce447584d4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8d47fc7f-e14f-4949-984d-b69d699f5799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531EEA-56FC-4FC7-A0AE-C10B233A6A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ERA</Template>
  <TotalTime>2342</TotalTime>
  <Words>1693</Words>
  <Application>Microsoft Macintosh PowerPoint</Application>
  <PresentationFormat>Widescreen</PresentationFormat>
  <Paragraphs>293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Futura Lt BT</vt:lpstr>
      <vt:lpstr>Tahoma</vt:lpstr>
      <vt:lpstr>Office Theme</vt:lpstr>
      <vt:lpstr>Sparsentan has direct effects on the glomerular capillary wall to attenuate increased permeability after exposure to nephrotic syndrome plasma  </vt:lpstr>
      <vt:lpstr>Endothelin type A (ETAR) and angiotensin II type 1 (AT1R) receptors may regulate glomerular endothelial glycocalyx (eGlx)</vt:lpstr>
      <vt:lpstr>Sparsentan is a single molecule, dual ETAR and AT1R antagonist and therefore has potential to protect glomerular eGlx</vt:lpstr>
      <vt:lpstr>AIM: Can sparsentan protect the eGlx and maintain the glomerular filtration barrier in rat glomeruli exposed to human nephrotic syndrome (NS) plasma?</vt:lpstr>
      <vt:lpstr>Our validated glomerular permeability assay directly measures the albumin permeability (Ps’alb) of capillary loops within individually trapped glomeruli</vt:lpstr>
      <vt:lpstr>Human NS plasma increased glomerular albumin permeability in rat glomeruli</vt:lpstr>
      <vt:lpstr>Human NS plasma increased glomerular albumin permeability in rat glomeruli</vt:lpstr>
      <vt:lpstr>Sparsentan dose-dependently protected against increased glomerular albumin permeability resulting from human NS plasma</vt:lpstr>
      <vt:lpstr>Sparsentan prevented eGlx damage in rat glomeruli exposed to human NS plasma </vt:lpstr>
      <vt:lpstr>Sparsentan dose-dependently prevented eGlx damage in rat glomeruli exposed to human NS plasma </vt:lpstr>
      <vt:lpstr>The effect of sparsentan in preventing the NS-induced increase in glomerular permeability is correlated with protection from eGlx loss</vt:lpstr>
      <vt:lpstr>Sparsentan preserved glomerular eGlx and protected glomeruli from increased permeability following exposure to human NS plasma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Azzolini - ERA</dc:creator>
  <dc:description>{
  "LutFileRenaming": {},
  "IsDisposed": true
}</dc:description>
  <cp:lastModifiedBy>MCE/ST</cp:lastModifiedBy>
  <cp:revision>36</cp:revision>
  <dcterms:created xsi:type="dcterms:W3CDTF">2021-11-05T14:49:56Z</dcterms:created>
  <dcterms:modified xsi:type="dcterms:W3CDTF">2024-08-05T16:15:41Z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0x010100B3B4F4BDC3B77342AF49B315E439C90D</vt:lpwstr>
  </property>
</Properties>
</file>