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74" r:id="rId5"/>
    <p:sldMasterId id="2147483670" r:id="rId6"/>
    <p:sldMasterId id="2147483672" r:id="rId7"/>
  </p:sldMasterIdLst>
  <p:notesMasterIdLst>
    <p:notesMasterId r:id="rId24"/>
  </p:notesMasterIdLst>
  <p:handoutMasterIdLst>
    <p:handoutMasterId r:id="rId25"/>
  </p:handoutMasterIdLst>
  <p:sldIdLst>
    <p:sldId id="274" r:id="rId8"/>
    <p:sldId id="275" r:id="rId9"/>
    <p:sldId id="276" r:id="rId10"/>
    <p:sldId id="298" r:id="rId11"/>
    <p:sldId id="277" r:id="rId12"/>
    <p:sldId id="278" r:id="rId13"/>
    <p:sldId id="281" r:id="rId14"/>
    <p:sldId id="296" r:id="rId15"/>
    <p:sldId id="282" r:id="rId16"/>
    <p:sldId id="284" r:id="rId17"/>
    <p:sldId id="285" r:id="rId18"/>
    <p:sldId id="286" r:id="rId19"/>
    <p:sldId id="297" r:id="rId20"/>
    <p:sldId id="290" r:id="rId21"/>
    <p:sldId id="291" r:id="rId22"/>
    <p:sldId id="292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42" userDrawn="1">
          <p15:clr>
            <a:srgbClr val="A4A3A4"/>
          </p15:clr>
        </p15:guide>
        <p15:guide id="2" pos="574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B06FB8D-7112-7129-1BCA-E9E445F635C0}" name="Marina Dragovic (AS)" initials="MD(" userId="S::Marina.Dragovic@articulatescience.com::40d6514c-e684-4687-beac-6c5e31114025" providerId="AD"/>
  <p188:author id="{3BA44290-D8EF-70B5-6D85-391CDB9C9178}" name="Jackie Highland, PhD, CMPP (AS)" initials="JH" userId="Jackie Highland, PhD, CMPP (AS)" providerId="None"/>
  <p188:author id="{BC0068A7-8B67-34B3-21A7-081CB69B46EE}" name="Ilana Landau (AS)" initials="IL(" userId="Ilana Landau (AS)" providerId="None"/>
  <p188:author id="{944001C2-B150-A111-8500-83273184A382}" name="Nicole Lopez, PhD" initials="NL" userId="S::Nicole.Lopez@articulatescience.com::a72c578d-5c30-49eb-abff-468bb2f97cfa" providerId="AD"/>
  <p188:author id="{F34F96E3-A437-A319-D11A-077EF010F694}" name="Nicole Lopez, PhD" initials="NLP" userId="Nicole Lopez, PhD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F4C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9" autoAdjust="0"/>
    <p:restoredTop sz="95738" autoAdjust="0"/>
  </p:normalViewPr>
  <p:slideViewPr>
    <p:cSldViewPr snapToGrid="0">
      <p:cViewPr varScale="1">
        <p:scale>
          <a:sx n="111" d="100"/>
          <a:sy n="111" d="100"/>
        </p:scale>
        <p:origin x="632" y="192"/>
      </p:cViewPr>
      <p:guideLst>
        <p:guide orient="horz" pos="4042"/>
        <p:guide pos="574"/>
      </p:guideLst>
    </p:cSldViewPr>
  </p:slideViewPr>
  <p:outlineViewPr>
    <p:cViewPr>
      <p:scale>
        <a:sx n="33" d="100"/>
        <a:sy n="33" d="100"/>
      </p:scale>
      <p:origin x="0" y="-841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-1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viewProps" Target="viewProps.xml"/><Relationship Id="rId30" Type="http://schemas.microsoft.com/office/2018/10/relationships/authors" Target="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https://nucleus-my.sharepoint.com/personal/christopher_edwards_articulatescience_com/Documents/Documents/Travere/ASN%202023/Poster%20PROTECT%20OLE%20SGLT2i/00%20Figures%20Working%20Draft/ASN%202023_PROTECT%20OLE_Figs_09Oct2023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nucleus-my.sharepoint.com/personal/christopher_edwards_articulatescience_com/Documents/Documents/Travere/ASN%202023/Poster%20PROTECT%20OLE%20SGLT2i/04%20Outline%20to%20CE/05%20CRE%20Revs/ASN%202023_PROTECT%20OLE_Figs_09Oct202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204292861525586"/>
          <c:y val="0.14673206547330797"/>
          <c:w val="0.8102851945161752"/>
          <c:h val="0.75116575498036697"/>
        </c:manualLayout>
      </c:layout>
      <c:lineChart>
        <c:grouping val="standard"/>
        <c:varyColors val="0"/>
        <c:ser>
          <c:idx val="0"/>
          <c:order val="0"/>
          <c:tx>
            <c:strRef>
              <c:f>'[ASN 2023_PROTECT OLE_Figs_03Oct2023.xlsx]Outcomes over time updated'!$C$1</c:f>
              <c:strCache>
                <c:ptCount val="1"/>
                <c:pt idx="0">
                  <c:v>Mean</c:v>
                </c:pt>
              </c:strCache>
            </c:strRef>
          </c:tx>
          <c:spPr>
            <a:ln w="3810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12"/>
            <c:spPr>
              <a:solidFill>
                <a:schemeClr val="accent5"/>
              </a:solidFill>
              <a:ln w="19050">
                <a:solidFill>
                  <a:schemeClr val="accent5"/>
                </a:solidFill>
              </a:ln>
              <a:effectLst/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'[ASN 2023_PROTECT OLE_Figs_03Oct2023.xlsx]Outcomes over time updated'!$D$2:$D$6</c:f>
                <c:numCache>
                  <c:formatCode>General</c:formatCode>
                  <c:ptCount val="5"/>
                  <c:pt idx="0">
                    <c:v>23.13</c:v>
                  </c:pt>
                  <c:pt idx="1">
                    <c:v>23.87</c:v>
                  </c:pt>
                  <c:pt idx="2">
                    <c:v>25.05</c:v>
                  </c:pt>
                  <c:pt idx="3">
                    <c:v>21.6</c:v>
                  </c:pt>
                  <c:pt idx="4">
                    <c:v>22.04</c:v>
                  </c:pt>
                </c:numCache>
              </c:numRef>
            </c:plus>
            <c:minus>
              <c:numRef>
                <c:f>'[ASN 2023_PROTECT OLE_Figs_03Oct2023.xlsx]Outcomes over time updated'!$D$2:$D$6</c:f>
                <c:numCache>
                  <c:formatCode>General</c:formatCode>
                  <c:ptCount val="5"/>
                  <c:pt idx="0">
                    <c:v>23.13</c:v>
                  </c:pt>
                  <c:pt idx="1">
                    <c:v>23.87</c:v>
                  </c:pt>
                  <c:pt idx="2">
                    <c:v>25.05</c:v>
                  </c:pt>
                  <c:pt idx="3">
                    <c:v>21.6</c:v>
                  </c:pt>
                  <c:pt idx="4">
                    <c:v>22.04</c:v>
                  </c:pt>
                </c:numCache>
              </c:numRef>
            </c:minus>
            <c:spPr>
              <a:noFill/>
              <a:ln w="19050" cap="flat" cmpd="sng" algn="ctr">
                <a:solidFill>
                  <a:srgbClr val="008AAF"/>
                </a:solidFill>
                <a:round/>
              </a:ln>
              <a:effectLst/>
            </c:spPr>
          </c:errBars>
          <c:cat>
            <c:strRef>
              <c:f>'[ASN 2023_PROTECT OLE_Figs_03Oct2023.xlsx]Outcomes over time updated'!$A$2:$A$6</c:f>
              <c:strCache>
                <c:ptCount val="5"/>
                <c:pt idx="0">
                  <c:v>Baseline*</c:v>
                </c:pt>
                <c:pt idx="1">
                  <c:v>Week 12</c:v>
                </c:pt>
                <c:pt idx="2">
                  <c:v>Week 24</c:v>
                </c:pt>
                <c:pt idx="3">
                  <c:v>Week 36</c:v>
                </c:pt>
                <c:pt idx="4">
                  <c:v>Week 48</c:v>
                </c:pt>
              </c:strCache>
            </c:strRef>
          </c:cat>
          <c:val>
            <c:numRef>
              <c:f>'[ASN 2023_PROTECT OLE_Figs_03Oct2023.xlsx]Outcomes over time updated'!$C$2:$C$6</c:f>
              <c:numCache>
                <c:formatCode>General</c:formatCode>
                <c:ptCount val="5"/>
                <c:pt idx="0">
                  <c:v>85.4</c:v>
                </c:pt>
                <c:pt idx="1">
                  <c:v>85.5</c:v>
                </c:pt>
                <c:pt idx="2">
                  <c:v>85.2</c:v>
                </c:pt>
                <c:pt idx="3">
                  <c:v>83.2</c:v>
                </c:pt>
                <c:pt idx="4">
                  <c:v>81.8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116-4FD9-8608-A014341BA1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9811808"/>
        <c:axId val="450138000"/>
        <c:extLst/>
      </c:lineChart>
      <c:catAx>
        <c:axId val="449811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190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50138000"/>
        <c:crosses val="autoZero"/>
        <c:auto val="1"/>
        <c:lblAlgn val="ctr"/>
        <c:lblOffset val="100"/>
        <c:noMultiLvlLbl val="0"/>
      </c:catAx>
      <c:valAx>
        <c:axId val="450138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r>
                  <a:rPr lang="en-US" sz="1600" b="1" dirty="0">
                    <a:latin typeface="+mn-lt"/>
                  </a:rPr>
                  <a:t>Body weight, mean (SD), kg</a:t>
                </a:r>
              </a:p>
            </c:rich>
          </c:tx>
          <c:layout>
            <c:manualLayout>
              <c:xMode val="edge"/>
              <c:yMode val="edge"/>
              <c:x val="2.8131885989330883E-2"/>
              <c:y val="0.1258497212408102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49811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632301907023184"/>
          <c:y val="0.19674089466764286"/>
          <c:w val="0.70962045310144684"/>
          <c:h val="0.70247263768605117"/>
        </c:manualLayout>
      </c:layout>
      <c:lineChart>
        <c:grouping val="standard"/>
        <c:varyColors val="0"/>
        <c:ser>
          <c:idx val="0"/>
          <c:order val="0"/>
          <c:tx>
            <c:strRef>
              <c:f>'[ASN 2023_PROTECT OLE_Figs_27Oct2023.xlsx]Outcomes over time updated'!$A$24</c:f>
              <c:strCache>
                <c:ptCount val="1"/>
                <c:pt idx="0">
                  <c:v>Systolic</c:v>
                </c:pt>
              </c:strCache>
            </c:strRef>
          </c:tx>
          <c:spPr>
            <a:ln w="38100" cap="rnd">
              <a:solidFill>
                <a:srgbClr val="008AAF"/>
              </a:solidFill>
              <a:round/>
            </a:ln>
            <a:effectLst/>
          </c:spPr>
          <c:marker>
            <c:symbol val="circle"/>
            <c:size val="12"/>
            <c:spPr>
              <a:solidFill>
                <a:schemeClr val="accent5"/>
              </a:solidFill>
              <a:ln w="19050">
                <a:solidFill>
                  <a:srgbClr val="008AAF"/>
                </a:solidFill>
              </a:ln>
              <a:effectLst/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'[ASN 2023_PROTECT OLE_Figs_27Oct2023.xlsx]Outcomes over time updated'!$D$25:$D$29</c:f>
                <c:numCache>
                  <c:formatCode>General</c:formatCode>
                  <c:ptCount val="5"/>
                  <c:pt idx="0">
                    <c:v>12.65</c:v>
                  </c:pt>
                  <c:pt idx="1">
                    <c:v>13.15</c:v>
                  </c:pt>
                  <c:pt idx="2">
                    <c:v>13.04</c:v>
                  </c:pt>
                  <c:pt idx="3">
                    <c:v>16.010000000000002</c:v>
                  </c:pt>
                  <c:pt idx="4">
                    <c:v>17.46</c:v>
                  </c:pt>
                </c:numCache>
              </c:numRef>
            </c:plus>
            <c:minus>
              <c:numRef>
                <c:f>'[ASN 2023_PROTECT OLE_Figs_27Oct2023.xlsx]Outcomes over time updated'!$D$25:$D$29</c:f>
                <c:numCache>
                  <c:formatCode>General</c:formatCode>
                  <c:ptCount val="5"/>
                  <c:pt idx="0">
                    <c:v>12.65</c:v>
                  </c:pt>
                  <c:pt idx="1">
                    <c:v>13.15</c:v>
                  </c:pt>
                  <c:pt idx="2">
                    <c:v>13.04</c:v>
                  </c:pt>
                  <c:pt idx="3">
                    <c:v>16.010000000000002</c:v>
                  </c:pt>
                  <c:pt idx="4">
                    <c:v>17.46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accent5"/>
                </a:solidFill>
                <a:round/>
              </a:ln>
              <a:effectLst/>
            </c:spPr>
          </c:errBars>
          <c:cat>
            <c:strRef>
              <c:f>'[ASN 2023_PROTECT OLE_Figs_27Oct2023.xlsx]Outcomes over time updated'!$A$32:$A$36</c:f>
              <c:strCache>
                <c:ptCount val="5"/>
                <c:pt idx="0">
                  <c:v>Baseline*</c:v>
                </c:pt>
                <c:pt idx="1">
                  <c:v>Week 12</c:v>
                </c:pt>
                <c:pt idx="2">
                  <c:v>Week 24</c:v>
                </c:pt>
                <c:pt idx="3">
                  <c:v>Week 36</c:v>
                </c:pt>
                <c:pt idx="4">
                  <c:v>Week 48</c:v>
                </c:pt>
              </c:strCache>
            </c:strRef>
          </c:cat>
          <c:val>
            <c:numRef>
              <c:f>'[ASN 2023_PROTECT OLE_Figs_27Oct2023.xlsx]Outcomes over time updated'!$C$25:$C$29</c:f>
              <c:numCache>
                <c:formatCode>General</c:formatCode>
                <c:ptCount val="5"/>
                <c:pt idx="0">
                  <c:v>126.2</c:v>
                </c:pt>
                <c:pt idx="1">
                  <c:v>125.6</c:v>
                </c:pt>
                <c:pt idx="2">
                  <c:v>124.3</c:v>
                </c:pt>
                <c:pt idx="3">
                  <c:v>126.8</c:v>
                </c:pt>
                <c:pt idx="4">
                  <c:v>117.6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DF9-4E20-BF92-03FC1AABB6F1}"/>
            </c:ext>
          </c:extLst>
        </c:ser>
        <c:ser>
          <c:idx val="1"/>
          <c:order val="1"/>
          <c:tx>
            <c:strRef>
              <c:f>'[ASN 2023_PROTECT OLE_Figs_27Oct2023.xlsx]Outcomes over time updated'!$A$31</c:f>
              <c:strCache>
                <c:ptCount val="1"/>
                <c:pt idx="0">
                  <c:v>Diastolic</c:v>
                </c:pt>
              </c:strCache>
            </c:strRef>
          </c:tx>
          <c:spPr>
            <a:ln w="3810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12"/>
            <c:spPr>
              <a:solidFill>
                <a:schemeClr val="accent6"/>
              </a:solidFill>
              <a:ln w="19050">
                <a:solidFill>
                  <a:schemeClr val="accent6"/>
                </a:solidFill>
              </a:ln>
              <a:effectLst/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'[ASN 2023_PROTECT OLE_Figs_27Oct2023.xlsx]Outcomes over time updated'!$D$32:$D$36</c:f>
                <c:numCache>
                  <c:formatCode>General</c:formatCode>
                  <c:ptCount val="5"/>
                  <c:pt idx="0">
                    <c:v>9.9499999999999993</c:v>
                  </c:pt>
                  <c:pt idx="1">
                    <c:v>9.3000000000000007</c:v>
                  </c:pt>
                  <c:pt idx="2">
                    <c:v>8.9499999999999993</c:v>
                  </c:pt>
                  <c:pt idx="3">
                    <c:v>9.27</c:v>
                  </c:pt>
                  <c:pt idx="4">
                    <c:v>9.76</c:v>
                  </c:pt>
                </c:numCache>
              </c:numRef>
            </c:plus>
            <c:minus>
              <c:numRef>
                <c:f>'[ASN 2023_PROTECT OLE_Figs_27Oct2023.xlsx]Outcomes over time updated'!$D$32:$D$36</c:f>
                <c:numCache>
                  <c:formatCode>General</c:formatCode>
                  <c:ptCount val="5"/>
                  <c:pt idx="0">
                    <c:v>9.9499999999999993</c:v>
                  </c:pt>
                  <c:pt idx="1">
                    <c:v>9.3000000000000007</c:v>
                  </c:pt>
                  <c:pt idx="2">
                    <c:v>8.9499999999999993</c:v>
                  </c:pt>
                  <c:pt idx="3">
                    <c:v>9.27</c:v>
                  </c:pt>
                  <c:pt idx="4">
                    <c:v>9.76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accent6"/>
                </a:solidFill>
                <a:round/>
              </a:ln>
              <a:effectLst/>
            </c:spPr>
          </c:errBars>
          <c:cat>
            <c:strRef>
              <c:f>'[ASN 2023_PROTECT OLE_Figs_27Oct2023.xlsx]Outcomes over time updated'!$A$32:$A$36</c:f>
              <c:strCache>
                <c:ptCount val="5"/>
                <c:pt idx="0">
                  <c:v>Baseline*</c:v>
                </c:pt>
                <c:pt idx="1">
                  <c:v>Week 12</c:v>
                </c:pt>
                <c:pt idx="2">
                  <c:v>Week 24</c:v>
                </c:pt>
                <c:pt idx="3">
                  <c:v>Week 36</c:v>
                </c:pt>
                <c:pt idx="4">
                  <c:v>Week 48</c:v>
                </c:pt>
              </c:strCache>
            </c:strRef>
          </c:cat>
          <c:val>
            <c:numRef>
              <c:f>'[ASN 2023_PROTECT OLE_Figs_27Oct2023.xlsx]Outcomes over time updated'!$C$32:$C$36</c:f>
              <c:numCache>
                <c:formatCode>General</c:formatCode>
                <c:ptCount val="5"/>
                <c:pt idx="0">
                  <c:v>81.400000000000006</c:v>
                </c:pt>
                <c:pt idx="1">
                  <c:v>81.2</c:v>
                </c:pt>
                <c:pt idx="2">
                  <c:v>80.400000000000006</c:v>
                </c:pt>
                <c:pt idx="3">
                  <c:v>82</c:v>
                </c:pt>
                <c:pt idx="4">
                  <c:v>75.900000000000006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DF9-4E20-BF92-03FC1AABB6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9811808"/>
        <c:axId val="450138000"/>
        <c:extLst/>
      </c:lineChart>
      <c:catAx>
        <c:axId val="449811808"/>
        <c:scaling>
          <c:orientation val="minMax"/>
        </c:scaling>
        <c:delete val="0"/>
        <c:axPos val="b"/>
        <c:numFmt formatCode="General" sourceLinked="1"/>
        <c:majorTickMark val="out"/>
        <c:minorTickMark val="out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50138000"/>
        <c:crosses val="autoZero"/>
        <c:auto val="1"/>
        <c:lblAlgn val="ctr"/>
        <c:lblOffset val="100"/>
        <c:tickMarkSkip val="2"/>
        <c:noMultiLvlLbl val="0"/>
      </c:catAx>
      <c:valAx>
        <c:axId val="450138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r>
                  <a:rPr lang="en-US" b="1" dirty="0"/>
                  <a:t>BP, mean (SD), mm Hg</a:t>
                </a:r>
              </a:p>
            </c:rich>
          </c:tx>
          <c:layout>
            <c:manualLayout>
              <c:xMode val="edge"/>
              <c:yMode val="edge"/>
              <c:x val="5.6020555573935003E-2"/>
              <c:y val="0.2254491087124285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49811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1558175616467871"/>
          <c:y val="6.6432544477166136E-2"/>
          <c:w val="0.36758561075893265"/>
          <c:h val="7.5587493641741665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ysClr val="windowText" lastClr="000000"/>
          </a:solidFill>
          <a:latin typeface="+mn-lt"/>
          <a:cs typeface="Arial" panose="020B0604020202020204" pitchFamily="34" charset="0"/>
        </a:defRPr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90529655507769"/>
          <c:y val="9.1054187322613944E-2"/>
          <c:w val="0.81764231428438183"/>
          <c:h val="0.79705453611592902"/>
        </c:manualLayout>
      </c:layout>
      <c:lineChart>
        <c:grouping val="standard"/>
        <c:varyColors val="0"/>
        <c:ser>
          <c:idx val="0"/>
          <c:order val="0"/>
          <c:tx>
            <c:strRef>
              <c:f>'[ASN 2023_PROTECT OLE_Figs_09Oct2023.xlsx]Outcomes over time updated'!$A$77</c:f>
              <c:strCache>
                <c:ptCount val="1"/>
                <c:pt idx="0">
                  <c:v>UP/C (g/g)</c:v>
                </c:pt>
              </c:strCache>
            </c:strRef>
          </c:tx>
          <c:spPr>
            <a:ln w="3810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12"/>
            <c:spPr>
              <a:solidFill>
                <a:schemeClr val="accent5"/>
              </a:solidFill>
              <a:ln w="3175">
                <a:solidFill>
                  <a:schemeClr val="accent5"/>
                </a:solidFill>
              </a:ln>
              <a:effectLst/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'[ASN 2023_PROTECT OLE_Figs_09Oct2023.xlsx]Outcomes over time updated'!$F$78:$F$82</c:f>
                <c:numCache>
                  <c:formatCode>General</c:formatCode>
                  <c:ptCount val="5"/>
                  <c:pt idx="0">
                    <c:v>1.38</c:v>
                  </c:pt>
                  <c:pt idx="1">
                    <c:v>1</c:v>
                  </c:pt>
                  <c:pt idx="2">
                    <c:v>0.64000000000000012</c:v>
                  </c:pt>
                  <c:pt idx="3">
                    <c:v>2.5300000000000002</c:v>
                  </c:pt>
                  <c:pt idx="4">
                    <c:v>1.36</c:v>
                  </c:pt>
                </c:numCache>
              </c:numRef>
            </c:plus>
            <c:minus>
              <c:numRef>
                <c:f>'[ASN 2023_PROTECT OLE_Figs_09Oct2023.xlsx]Outcomes over time updated'!$G$78:$G$82</c:f>
                <c:numCache>
                  <c:formatCode>General</c:formatCode>
                  <c:ptCount val="5"/>
                  <c:pt idx="0">
                    <c:v>0.71</c:v>
                  </c:pt>
                  <c:pt idx="1">
                    <c:v>0.69000000000000006</c:v>
                  </c:pt>
                  <c:pt idx="2">
                    <c:v>1.18</c:v>
                  </c:pt>
                  <c:pt idx="3">
                    <c:v>0.26</c:v>
                  </c:pt>
                  <c:pt idx="4">
                    <c:v>0.35999999999999988</c:v>
                  </c:pt>
                </c:numCache>
              </c:numRef>
            </c:minus>
            <c:spPr>
              <a:noFill/>
              <a:ln w="19050" cap="flat" cmpd="sng" algn="ctr">
                <a:solidFill>
                  <a:srgbClr val="008AAF"/>
                </a:solidFill>
                <a:round/>
              </a:ln>
              <a:effectLst/>
            </c:spPr>
          </c:errBars>
          <c:cat>
            <c:strRef>
              <c:f>'[ASN 2023_PROTECT OLE_Figs_09Oct2023.xlsx]Outcomes over time updated'!$A$78:$A$82</c:f>
              <c:strCache>
                <c:ptCount val="5"/>
                <c:pt idx="0">
                  <c:v>Baseline</c:v>
                </c:pt>
                <c:pt idx="1">
                  <c:v>Week 12</c:v>
                </c:pt>
                <c:pt idx="2">
                  <c:v>Week 24</c:v>
                </c:pt>
                <c:pt idx="3">
                  <c:v>Week 36</c:v>
                </c:pt>
                <c:pt idx="4">
                  <c:v>Week 48</c:v>
                </c:pt>
              </c:strCache>
            </c:strRef>
          </c:cat>
          <c:val>
            <c:numRef>
              <c:f>'[ASN 2023_PROTECT OLE_Figs_09Oct2023.xlsx]Outcomes over time updated'!$C$78:$C$82</c:f>
              <c:numCache>
                <c:formatCode>General</c:formatCode>
                <c:ptCount val="5"/>
                <c:pt idx="0">
                  <c:v>1.77</c:v>
                </c:pt>
                <c:pt idx="1">
                  <c:v>1.31</c:v>
                </c:pt>
                <c:pt idx="2">
                  <c:v>1.88</c:v>
                </c:pt>
                <c:pt idx="3">
                  <c:v>1.01</c:v>
                </c:pt>
                <c:pt idx="4">
                  <c:v>1.1599999999999999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E4C-4E25-B93F-01232CFC5A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9811808"/>
        <c:axId val="450138000"/>
        <c:extLst/>
      </c:lineChart>
      <c:catAx>
        <c:axId val="449811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1587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50138000"/>
        <c:crosses val="autoZero"/>
        <c:auto val="1"/>
        <c:lblAlgn val="ctr"/>
        <c:lblOffset val="100"/>
        <c:noMultiLvlLbl val="0"/>
      </c:catAx>
      <c:valAx>
        <c:axId val="450138000"/>
        <c:scaling>
          <c:orientation val="minMax"/>
          <c:max val="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r>
                  <a:rPr lang="en-US" sz="1600" b="1" dirty="0">
                    <a:latin typeface="+mn-lt"/>
                  </a:rPr>
                  <a:t>UPC</a:t>
                </a:r>
                <a:r>
                  <a:rPr lang="en-US" sz="1600" b="1" dirty="0">
                    <a:solidFill>
                      <a:schemeClr val="tx1"/>
                    </a:solidFill>
                    <a:latin typeface="+mn-lt"/>
                  </a:rPr>
                  <a:t>R</a:t>
                </a:r>
                <a:r>
                  <a:rPr lang="en-US" sz="1600" b="1" dirty="0">
                    <a:latin typeface="+mn-lt"/>
                  </a:rPr>
                  <a:t>, median (IQR), g/g</a:t>
                </a:r>
              </a:p>
            </c:rich>
          </c:tx>
          <c:layout>
            <c:manualLayout>
              <c:xMode val="edge"/>
              <c:yMode val="edge"/>
              <c:x val="1.9888782300791972E-2"/>
              <c:y val="0.1059902431079593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#,##0.0" sourceLinked="0"/>
        <c:majorTickMark val="out"/>
        <c:minorTickMark val="none"/>
        <c:tickLblPos val="nextTo"/>
        <c:spPr>
          <a:noFill/>
          <a:ln w="190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49811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2177E41-9488-F067-121B-82D0C69E67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0187F6-5DCB-CC6B-422C-9BA81D34EBF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06B2FD-87E2-421B-A56D-F749B54DE872}" type="datetimeFigureOut">
              <a:rPr lang="en-US" smtClean="0"/>
              <a:t>8/5/24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293757-EAD0-CC03-7DD6-6071A38359E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Kooienga L, et al. Poster presented at ASN Kidney Week 2023; November 2-5, 2023; Philadelphia, PA. Poster SA-PO903. November 2023. MA-SP-23-0171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548A3A-D179-FED1-A58C-8122893EB78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041945-9666-40F1-9CC7-9CCFBCB24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60360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C9F688-774D-4CFF-9E44-B33F34920D40}" type="datetimeFigureOut">
              <a:rPr lang="en-US" smtClean="0"/>
              <a:t>8/5/24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Kooienga L, et al. Poster presented at ASN Kidney Week 2023; November 2-5, 2023; Philadelphia, PA. Poster SA-PO903. November 2023. MA-SP-23-0171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BB26A2-2A8F-46C6-A164-1801D3FC38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40877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D9FFFB1-B22D-5743-B221-52187C7E6433}"/>
              </a:ext>
            </a:extLst>
          </p:cNvPr>
          <p:cNvSpPr/>
          <p:nvPr userDrawn="1"/>
        </p:nvSpPr>
        <p:spPr>
          <a:xfrm>
            <a:off x="0" y="0"/>
            <a:ext cx="9884229" cy="439093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058406"/>
            <a:endParaRPr lang="en-US" sz="4052" dirty="0">
              <a:solidFill>
                <a:srgbClr val="FFFFFF"/>
              </a:solidFill>
              <a:latin typeface="verdana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521F8AA-C121-154D-9B85-BAE677D40752}"/>
              </a:ext>
            </a:extLst>
          </p:cNvPr>
          <p:cNvSpPr/>
          <p:nvPr userDrawn="1"/>
        </p:nvSpPr>
        <p:spPr>
          <a:xfrm>
            <a:off x="2" y="6367784"/>
            <a:ext cx="9884227" cy="49018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31F22B-9DEA-4D5E-93AE-3AA15CCCE2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627" y="588477"/>
            <a:ext cx="9144000" cy="3576118"/>
          </a:xfrm>
        </p:spPr>
        <p:txBody>
          <a:bodyPr lIns="0" anchor="b">
            <a:noAutofit/>
          </a:bodyPr>
          <a:lstStyle>
            <a:lvl1pPr algn="l">
              <a:lnSpc>
                <a:spcPct val="100000"/>
              </a:lnSpc>
              <a:defRPr sz="3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8B1A36-E70C-4F44-8161-7515866F2B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0627" y="4631400"/>
            <a:ext cx="9144000" cy="1063228"/>
          </a:xfrm>
        </p:spPr>
        <p:txBody>
          <a:bodyPr lIns="0">
            <a:noAutofit/>
          </a:bodyPr>
          <a:lstStyle>
            <a:lvl1pPr marL="0" indent="0" algn="l">
              <a:buNone/>
              <a:defRPr sz="2100" b="1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9FAF5CF-C390-8D49-97C1-0E4220BA8A74}"/>
              </a:ext>
            </a:extLst>
          </p:cNvPr>
          <p:cNvSpPr/>
          <p:nvPr userDrawn="1"/>
        </p:nvSpPr>
        <p:spPr>
          <a:xfrm>
            <a:off x="10058400" y="0"/>
            <a:ext cx="2133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058406"/>
            <a:endParaRPr lang="en-US" sz="4052" dirty="0">
              <a:solidFill>
                <a:srgbClr val="FFFFFF"/>
              </a:solidFill>
              <a:latin typeface="verdana"/>
            </a:endParaRPr>
          </a:p>
        </p:txBody>
      </p:sp>
      <p:sp>
        <p:nvSpPr>
          <p:cNvPr id="13" name="Rectangle: Top Corners Rounded 51">
            <a:extLst>
              <a:ext uri="{FF2B5EF4-FFF2-40B4-BE49-F238E27FC236}">
                <a16:creationId xmlns:a16="http://schemas.microsoft.com/office/drawing/2014/main" id="{26565F01-ECBB-1E4C-9468-E7886DEDDB5B}"/>
              </a:ext>
            </a:extLst>
          </p:cNvPr>
          <p:cNvSpPr/>
          <p:nvPr/>
        </p:nvSpPr>
        <p:spPr>
          <a:xfrm rot="10800000">
            <a:off x="10140697" y="1"/>
            <a:ext cx="1974522" cy="365126"/>
          </a:xfrm>
          <a:prstGeom prst="round2SameRect">
            <a:avLst>
              <a:gd name="adj1" fmla="val 19307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7D52F4A-3CC1-3342-A9B9-D59DD5C56542}"/>
              </a:ext>
            </a:extLst>
          </p:cNvPr>
          <p:cNvSpPr txBox="1"/>
          <p:nvPr userDrawn="1"/>
        </p:nvSpPr>
        <p:spPr>
          <a:xfrm>
            <a:off x="10206235" y="4338368"/>
            <a:ext cx="1060204" cy="36933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20584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0" dirty="0">
                <a:solidFill>
                  <a:srgbClr val="FFFFFF"/>
                </a:solidFill>
              </a:rPr>
              <a:t>To obtain a PDF of this poster </a:t>
            </a:r>
            <a:r>
              <a:rPr lang="en-US" sz="800" b="1" i="0" dirty="0">
                <a:solidFill>
                  <a:srgbClr val="FFFFFF"/>
                </a:solidFill>
                <a:latin typeface="+mn-lt"/>
              </a:rPr>
              <a:t>please scan the Quick Response (QR) code. No personal information is stored.</a:t>
            </a:r>
          </a:p>
          <a:p>
            <a:pPr marL="0" marR="0" lvl="0" indent="0" algn="l" defTabSz="20584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800" b="1" i="0" dirty="0">
              <a:solidFill>
                <a:srgbClr val="FFFFFF"/>
              </a:solidFill>
              <a:latin typeface="+mn-lt"/>
            </a:endParaRPr>
          </a:p>
          <a:p>
            <a:pPr marL="0" marR="0" lvl="0" indent="0" algn="l" defTabSz="20584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b="1" dirty="0">
                <a:solidFill>
                  <a:schemeClr val="bg1"/>
                </a:solidFill>
              </a:rPr>
              <a:t>A visual abstract summarizing this poster is also accessible via the QR code.</a:t>
            </a:r>
          </a:p>
          <a:p>
            <a:pPr marL="0" marR="0" lvl="0" indent="0" algn="l" defTabSz="20584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800" b="1" i="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0410CFE-2504-BD48-90E6-A7E19B417DFC}"/>
              </a:ext>
            </a:extLst>
          </p:cNvPr>
          <p:cNvSpPr/>
          <p:nvPr/>
        </p:nvSpPr>
        <p:spPr>
          <a:xfrm>
            <a:off x="11460926" y="4422454"/>
            <a:ext cx="583239" cy="5704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F8EA4D9-703B-1544-A015-1A4CD3CBB94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140696" y="41336"/>
            <a:ext cx="1974522" cy="258532"/>
          </a:xfrm>
        </p:spPr>
        <p:txBody>
          <a:bodyPr anchor="b">
            <a:noAutofit/>
          </a:bodyPr>
          <a:lstStyle>
            <a:lvl1pPr marL="0" indent="0" algn="ctr">
              <a:buNone/>
              <a:defRPr sz="1200" b="1"/>
            </a:lvl1pPr>
          </a:lstStyle>
          <a:p>
            <a:pPr lvl="0"/>
            <a:r>
              <a:rPr lang="en-US" dirty="0"/>
              <a:t>Poster# 12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FE50F16-09E3-A14B-9BA3-8E7EEEDE453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30627" y="5622202"/>
            <a:ext cx="9144000" cy="615636"/>
          </a:xfrm>
        </p:spPr>
        <p:txBody>
          <a:bodyPr lIns="0">
            <a:noAutofit/>
          </a:bodyPr>
          <a:lstStyle>
            <a:lvl1pPr marL="0" indent="0">
              <a:buNone/>
              <a:defRPr sz="16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E500BB2E-5DF9-6C41-96F1-54F1DFCB691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243667" y="6509443"/>
            <a:ext cx="7530959" cy="233774"/>
          </a:xfrm>
        </p:spPr>
        <p:txBody>
          <a:bodyPr anchor="b">
            <a:noAutofit/>
          </a:bodyPr>
          <a:lstStyle>
            <a:lvl1pPr marL="0" indent="0" algn="r">
              <a:buNone/>
              <a:defRPr sz="9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3" name="Text Placeholder 18">
            <a:extLst>
              <a:ext uri="{FF2B5EF4-FFF2-40B4-BE49-F238E27FC236}">
                <a16:creationId xmlns:a16="http://schemas.microsoft.com/office/drawing/2014/main" id="{E4FA8FF2-DE72-3F4A-B1B8-8678F910A42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30627" y="6433154"/>
            <a:ext cx="2499751" cy="369332"/>
          </a:xfrm>
        </p:spPr>
        <p:txBody>
          <a:bodyPr wrap="square" lIns="0"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9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  <a:p>
            <a:pPr lvl="0"/>
            <a:r>
              <a:rPr lang="en-US" dirty="0"/>
              <a:t>Click to edit</a:t>
            </a:r>
          </a:p>
        </p:txBody>
      </p:sp>
      <p:sp>
        <p:nvSpPr>
          <p:cNvPr id="24" name="Rectangle: Top Corners Rounded 51">
            <a:extLst>
              <a:ext uri="{FF2B5EF4-FFF2-40B4-BE49-F238E27FC236}">
                <a16:creationId xmlns:a16="http://schemas.microsoft.com/office/drawing/2014/main" id="{DF29A577-C794-4555-A7A3-FC40988FBCBD}"/>
              </a:ext>
            </a:extLst>
          </p:cNvPr>
          <p:cNvSpPr/>
          <p:nvPr userDrawn="1"/>
        </p:nvSpPr>
        <p:spPr>
          <a:xfrm>
            <a:off x="10140697" y="6231194"/>
            <a:ext cx="1974522" cy="626806"/>
          </a:xfrm>
          <a:prstGeom prst="round2SameRect">
            <a:avLst>
              <a:gd name="adj1" fmla="val 19307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pic>
        <p:nvPicPr>
          <p:cNvPr id="4" name="Picture 3" descr="A blue and black logo&#10;&#10;Description automatically generated">
            <a:extLst>
              <a:ext uri="{FF2B5EF4-FFF2-40B4-BE49-F238E27FC236}">
                <a16:creationId xmlns:a16="http://schemas.microsoft.com/office/drawing/2014/main" id="{83C11C17-2533-EF41-DCF7-D0FC967CBD2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6235" y="6359497"/>
            <a:ext cx="1837930" cy="40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8288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lus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EB423-EFFD-408F-903B-2F4C4982480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567267"/>
            <a:ext cx="10934700" cy="5609696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1600"/>
              </a:spcBef>
              <a:buClr>
                <a:schemeClr val="accent1">
                  <a:lumMod val="75000"/>
                </a:schemeClr>
              </a:buClr>
              <a:buNone/>
              <a:tabLst>
                <a:tab pos="682625" algn="l"/>
              </a:tabLst>
              <a:defRPr sz="2200"/>
            </a:lvl1pPr>
          </a:lstStyle>
          <a:p>
            <a:pPr lvl="0"/>
            <a:r>
              <a:rPr lang="en-US" dirty="0"/>
              <a:t>	Click to edit Master text styles Lorem ipsum dolor sit amet, 	</a:t>
            </a:r>
            <a:r>
              <a:rPr lang="en-US" dirty="0" err="1"/>
              <a:t>consectetuer</a:t>
            </a:r>
            <a:r>
              <a:rPr lang="en-US" dirty="0"/>
              <a:t> adipiscing elit. Maecenas porttitor congue massa. Fusce posuere, magna sed pulvinar ultricies, purus lectus malesuada libero, sit amet commodo magna eros quis </a:t>
            </a:r>
            <a:r>
              <a:rPr lang="en-US" dirty="0" err="1"/>
              <a:t>urna</a:t>
            </a:r>
            <a:r>
              <a:rPr lang="en-US" dirty="0"/>
              <a:t>. Nunc viverra imperdiet enim. Fusce est. Vivamus a </a:t>
            </a:r>
            <a:r>
              <a:rPr lang="en-US" dirty="0" err="1"/>
              <a:t>tellus</a:t>
            </a:r>
            <a:r>
              <a:rPr lang="en-US" dirty="0"/>
              <a:t>.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342DE-A497-420E-AFD1-348659F8D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2800" y="6373284"/>
            <a:ext cx="800099" cy="365125"/>
          </a:xfrm>
        </p:spPr>
        <p:txBody>
          <a:bodyPr/>
          <a:lstStyle/>
          <a:p>
            <a:fld id="{2238001C-732A-465C-937D-897243CD0DF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B02C56-EC88-554C-8CF8-FD2E6491EF83}"/>
              </a:ext>
            </a:extLst>
          </p:cNvPr>
          <p:cNvSpPr/>
          <p:nvPr userDrawn="1"/>
        </p:nvSpPr>
        <p:spPr>
          <a:xfrm>
            <a:off x="0" y="1"/>
            <a:ext cx="618067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tIns="210312" rtlCol="0" anchor="ctr"/>
          <a:lstStyle/>
          <a:p>
            <a:pPr algn="r"/>
            <a:r>
              <a:rPr lang="en-US" b="1" spc="600" dirty="0"/>
              <a:t>CONCLUSIONS</a:t>
            </a:r>
            <a:endParaRPr lang="en-US" spc="600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1941FB3-A11F-BD44-A6BD-53A9F116DED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8200" y="6290732"/>
            <a:ext cx="10066867" cy="396875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1600"/>
              </a:spcBef>
              <a:buClr>
                <a:schemeClr val="accent1">
                  <a:lumMod val="75000"/>
                </a:schemeClr>
              </a:buClr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82015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52" userDrawn="1">
          <p15:clr>
            <a:srgbClr val="FBAE40"/>
          </p15:clr>
        </p15:guide>
        <p15:guide id="2" pos="7416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m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EB423-EFFD-408F-903B-2F4C49824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7267"/>
            <a:ext cx="10934700" cy="5609696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600"/>
              </a:spcBef>
              <a:buClr>
                <a:schemeClr val="accent1">
                  <a:lumMod val="75000"/>
                </a:schemeClr>
              </a:buClr>
              <a:defRPr sz="2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342DE-A497-420E-AFD1-348659F8D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2800" y="6373284"/>
            <a:ext cx="800099" cy="365125"/>
          </a:xfrm>
        </p:spPr>
        <p:txBody>
          <a:bodyPr/>
          <a:lstStyle/>
          <a:p>
            <a:fld id="{2238001C-732A-465C-937D-897243CD0DF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B02C56-EC88-554C-8CF8-FD2E6491EF83}"/>
              </a:ext>
            </a:extLst>
          </p:cNvPr>
          <p:cNvSpPr/>
          <p:nvPr userDrawn="1"/>
        </p:nvSpPr>
        <p:spPr>
          <a:xfrm>
            <a:off x="0" y="1"/>
            <a:ext cx="618067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tIns="210312" rtlCol="0" anchor="ctr"/>
          <a:lstStyle/>
          <a:p>
            <a:pPr algn="r"/>
            <a:r>
              <a:rPr lang="en-US" b="1" spc="600" dirty="0"/>
              <a:t>ACKNOWLEDGMENTS</a:t>
            </a:r>
            <a:endParaRPr lang="en-US" spc="600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1941FB3-A11F-BD44-A6BD-53A9F116DED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8200" y="6290732"/>
            <a:ext cx="10066867" cy="396875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1600"/>
              </a:spcBef>
              <a:buClr>
                <a:schemeClr val="accent1">
                  <a:lumMod val="75000"/>
                </a:schemeClr>
              </a:buClr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91077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52" userDrawn="1">
          <p15:clr>
            <a:srgbClr val="FBAE40"/>
          </p15:clr>
        </p15:guide>
        <p15:guide id="2" pos="7416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eren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EB423-EFFD-408F-903B-2F4C49824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7267"/>
            <a:ext cx="10934700" cy="5609696"/>
          </a:xfrm>
        </p:spPr>
        <p:txBody>
          <a:bodyPr>
            <a:noAutofit/>
          </a:bodyPr>
          <a:lstStyle>
            <a:lvl1pPr marL="457200" indent="-457200">
              <a:lnSpc>
                <a:spcPct val="100000"/>
              </a:lnSpc>
              <a:spcBef>
                <a:spcPts val="1600"/>
              </a:spcBef>
              <a:buClr>
                <a:schemeClr val="accent1">
                  <a:lumMod val="75000"/>
                </a:schemeClr>
              </a:buClr>
              <a:buFont typeface="+mj-lt"/>
              <a:buAutoNum type="arabicPeriod"/>
              <a:defRPr sz="2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342DE-A497-420E-AFD1-348659F8D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2800" y="6373284"/>
            <a:ext cx="800099" cy="365125"/>
          </a:xfrm>
        </p:spPr>
        <p:txBody>
          <a:bodyPr/>
          <a:lstStyle/>
          <a:p>
            <a:fld id="{2238001C-732A-465C-937D-897243CD0DF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B02C56-EC88-554C-8CF8-FD2E6491EF83}"/>
              </a:ext>
            </a:extLst>
          </p:cNvPr>
          <p:cNvSpPr/>
          <p:nvPr userDrawn="1"/>
        </p:nvSpPr>
        <p:spPr>
          <a:xfrm>
            <a:off x="0" y="1"/>
            <a:ext cx="618067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tIns="210312" rtlCol="0" anchor="ctr"/>
          <a:lstStyle/>
          <a:p>
            <a:pPr algn="r"/>
            <a:r>
              <a:rPr lang="en-US" b="1" spc="600" dirty="0"/>
              <a:t>REFERENCES</a:t>
            </a:r>
            <a:endParaRPr lang="en-US" spc="600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1941FB3-A11F-BD44-A6BD-53A9F116DED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8200" y="6290732"/>
            <a:ext cx="10066867" cy="396875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1600"/>
              </a:spcBef>
              <a:buClr>
                <a:schemeClr val="accent1">
                  <a:lumMod val="75000"/>
                </a:schemeClr>
              </a:buClr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809585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52" userDrawn="1">
          <p15:clr>
            <a:srgbClr val="FBAE40"/>
          </p15:clr>
        </p15:guide>
        <p15:guide id="2" pos="741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D9FFFB1-B22D-5743-B221-52187C7E6433}"/>
              </a:ext>
            </a:extLst>
          </p:cNvPr>
          <p:cNvSpPr/>
          <p:nvPr userDrawn="1"/>
        </p:nvSpPr>
        <p:spPr>
          <a:xfrm>
            <a:off x="0" y="0"/>
            <a:ext cx="9884229" cy="439093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058406"/>
            <a:endParaRPr lang="en-US" sz="4052" dirty="0">
              <a:solidFill>
                <a:srgbClr val="FFFFFF"/>
              </a:solidFill>
              <a:latin typeface="verdana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521F8AA-C121-154D-9B85-BAE677D40752}"/>
              </a:ext>
            </a:extLst>
          </p:cNvPr>
          <p:cNvSpPr/>
          <p:nvPr userDrawn="1"/>
        </p:nvSpPr>
        <p:spPr>
          <a:xfrm>
            <a:off x="2" y="6367784"/>
            <a:ext cx="9884227" cy="49018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31F22B-9DEA-4D5E-93AE-3AA15CCCE2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627" y="588477"/>
            <a:ext cx="9144000" cy="3576118"/>
          </a:xfrm>
        </p:spPr>
        <p:txBody>
          <a:bodyPr lIns="0" anchor="b">
            <a:noAutofit/>
          </a:bodyPr>
          <a:lstStyle>
            <a:lvl1pPr algn="l">
              <a:lnSpc>
                <a:spcPct val="100000"/>
              </a:lnSpc>
              <a:defRPr sz="3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8B1A36-E70C-4F44-8161-7515866F2B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0627" y="4631400"/>
            <a:ext cx="9144000" cy="1063228"/>
          </a:xfrm>
        </p:spPr>
        <p:txBody>
          <a:bodyPr lIns="0">
            <a:noAutofit/>
          </a:bodyPr>
          <a:lstStyle>
            <a:lvl1pPr marL="0" indent="0" algn="l">
              <a:buNone/>
              <a:defRPr sz="2100" b="1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9FAF5CF-C390-8D49-97C1-0E4220BA8A74}"/>
              </a:ext>
            </a:extLst>
          </p:cNvPr>
          <p:cNvSpPr/>
          <p:nvPr userDrawn="1"/>
        </p:nvSpPr>
        <p:spPr>
          <a:xfrm>
            <a:off x="10058400" y="0"/>
            <a:ext cx="2133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058406"/>
            <a:endParaRPr lang="en-US" sz="4052" dirty="0">
              <a:solidFill>
                <a:srgbClr val="FFFFFF"/>
              </a:solidFill>
              <a:latin typeface="verdana"/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FE50F16-09E3-A14B-9BA3-8E7EEEDE453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30627" y="5622202"/>
            <a:ext cx="9144000" cy="615636"/>
          </a:xfrm>
        </p:spPr>
        <p:txBody>
          <a:bodyPr lIns="0">
            <a:noAutofit/>
          </a:bodyPr>
          <a:lstStyle>
            <a:lvl1pPr marL="0" indent="0">
              <a:buNone/>
              <a:defRPr sz="16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E500BB2E-5DF9-6C41-96F1-54F1DFCB691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243667" y="6509443"/>
            <a:ext cx="7530959" cy="233774"/>
          </a:xfrm>
        </p:spPr>
        <p:txBody>
          <a:bodyPr anchor="b">
            <a:noAutofit/>
          </a:bodyPr>
          <a:lstStyle>
            <a:lvl1pPr marL="0" indent="0" algn="r">
              <a:buNone/>
              <a:defRPr sz="9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3" name="Text Placeholder 18">
            <a:extLst>
              <a:ext uri="{FF2B5EF4-FFF2-40B4-BE49-F238E27FC236}">
                <a16:creationId xmlns:a16="http://schemas.microsoft.com/office/drawing/2014/main" id="{E4FA8FF2-DE72-3F4A-B1B8-8678F910A42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30627" y="6433154"/>
            <a:ext cx="2499751" cy="369332"/>
          </a:xfrm>
        </p:spPr>
        <p:txBody>
          <a:bodyPr wrap="square" lIns="0"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9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  <a:p>
            <a:pPr lvl="0"/>
            <a:r>
              <a:rPr lang="en-US" dirty="0"/>
              <a:t>Click to edit</a:t>
            </a:r>
          </a:p>
        </p:txBody>
      </p:sp>
      <p:sp>
        <p:nvSpPr>
          <p:cNvPr id="14" name="Rectangle: Top Corners Rounded 51">
            <a:extLst>
              <a:ext uri="{FF2B5EF4-FFF2-40B4-BE49-F238E27FC236}">
                <a16:creationId xmlns:a16="http://schemas.microsoft.com/office/drawing/2014/main" id="{0E5EC498-BE6E-054B-ACAC-0B90429B76F1}"/>
              </a:ext>
            </a:extLst>
          </p:cNvPr>
          <p:cNvSpPr/>
          <p:nvPr userDrawn="1"/>
        </p:nvSpPr>
        <p:spPr>
          <a:xfrm>
            <a:off x="10140697" y="6231194"/>
            <a:ext cx="1974522" cy="626806"/>
          </a:xfrm>
          <a:prstGeom prst="round2SameRect">
            <a:avLst>
              <a:gd name="adj1" fmla="val 19307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pic>
        <p:nvPicPr>
          <p:cNvPr id="4" name="Picture 3" descr="A blue and black logo&#10;&#10;Description automatically generated">
            <a:extLst>
              <a:ext uri="{FF2B5EF4-FFF2-40B4-BE49-F238E27FC236}">
                <a16:creationId xmlns:a16="http://schemas.microsoft.com/office/drawing/2014/main" id="{A37847F6-8D6A-6EFE-7C45-F086C55572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6235" y="6359497"/>
            <a:ext cx="1837930" cy="40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4370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EB423-EFFD-408F-903B-2F4C49824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7267"/>
            <a:ext cx="10934700" cy="5609696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400"/>
              </a:spcBef>
              <a:buClr>
                <a:schemeClr val="accent1"/>
              </a:buClr>
              <a:defRPr sz="2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342DE-A497-420E-AFD1-348659F8D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81267" y="6373284"/>
            <a:ext cx="791632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38001C-732A-465C-937D-897243CD0D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B02C56-EC88-554C-8CF8-FD2E6491EF83}"/>
              </a:ext>
            </a:extLst>
          </p:cNvPr>
          <p:cNvSpPr/>
          <p:nvPr userDrawn="1"/>
        </p:nvSpPr>
        <p:spPr>
          <a:xfrm>
            <a:off x="0" y="1"/>
            <a:ext cx="618067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tIns="210312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6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INTRODUCTION</a:t>
            </a:r>
            <a:endParaRPr kumimoji="0" lang="en-US" sz="1800" b="0" i="0" u="none" strike="noStrike" kern="1200" cap="none" spc="60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DAE08D4-5279-2040-993C-00846E26A8E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8200" y="6290732"/>
            <a:ext cx="10066867" cy="396875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1600"/>
              </a:spcBef>
              <a:buClr>
                <a:schemeClr val="accent1">
                  <a:lumMod val="75000"/>
                </a:schemeClr>
              </a:buClr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767842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52">
          <p15:clr>
            <a:srgbClr val="FBAE40"/>
          </p15:clr>
        </p15:guide>
        <p15:guide id="2" pos="7416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EB423-EFFD-408F-903B-2F4C49824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7267"/>
            <a:ext cx="10934700" cy="5609696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400"/>
              </a:spcBef>
              <a:buClr>
                <a:schemeClr val="accent1"/>
              </a:buClr>
              <a:defRPr sz="2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342DE-A497-420E-AFD1-348659F8D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81267" y="6373284"/>
            <a:ext cx="791632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38001C-732A-465C-937D-897243CD0D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B02C56-EC88-554C-8CF8-FD2E6491EF83}"/>
              </a:ext>
            </a:extLst>
          </p:cNvPr>
          <p:cNvSpPr/>
          <p:nvPr userDrawn="1"/>
        </p:nvSpPr>
        <p:spPr>
          <a:xfrm>
            <a:off x="0" y="1"/>
            <a:ext cx="618067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tIns="210312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6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INTRODUCTION</a:t>
            </a:r>
            <a:endParaRPr kumimoji="0" lang="en-US" sz="1800" b="0" i="0" u="none" strike="noStrike" kern="1200" cap="none" spc="60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DAE08D4-5279-2040-993C-00846E26A8E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8200" y="6290732"/>
            <a:ext cx="10066867" cy="396875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1600"/>
              </a:spcBef>
              <a:buClr>
                <a:schemeClr val="accent1">
                  <a:lumMod val="75000"/>
                </a:schemeClr>
              </a:buClr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02845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52">
          <p15:clr>
            <a:srgbClr val="FBAE40"/>
          </p15:clr>
        </p15:guide>
        <p15:guide id="2" pos="7416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EB423-EFFD-408F-903B-2F4C49824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7267"/>
            <a:ext cx="10934700" cy="5609696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400"/>
              </a:spcBef>
              <a:buClr>
                <a:schemeClr val="accent1"/>
              </a:buClr>
              <a:defRPr sz="2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342DE-A497-420E-AFD1-348659F8D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81267" y="6373284"/>
            <a:ext cx="791632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38001C-732A-465C-937D-897243CD0D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B02C56-EC88-554C-8CF8-FD2E6491EF83}"/>
              </a:ext>
            </a:extLst>
          </p:cNvPr>
          <p:cNvSpPr/>
          <p:nvPr userDrawn="1"/>
        </p:nvSpPr>
        <p:spPr>
          <a:xfrm>
            <a:off x="0" y="1"/>
            <a:ext cx="618067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tIns="210312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6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INTRODUCTION</a:t>
            </a:r>
            <a:endParaRPr kumimoji="0" lang="en-US" sz="1800" b="0" i="0" u="none" strike="noStrike" kern="1200" cap="none" spc="60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DAE08D4-5279-2040-993C-00846E26A8E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8200" y="6290732"/>
            <a:ext cx="10066867" cy="396875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1600"/>
              </a:spcBef>
              <a:buClr>
                <a:schemeClr val="accent1">
                  <a:lumMod val="75000"/>
                </a:schemeClr>
              </a:buClr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907875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52">
          <p15:clr>
            <a:srgbClr val="FBAE40"/>
          </p15:clr>
        </p15:guide>
        <p15:guide id="2" pos="741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claimers for MSL u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EB423-EFFD-408F-903B-2F4C49824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7267"/>
            <a:ext cx="10934700" cy="5609696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600"/>
              </a:spcBef>
              <a:buClr>
                <a:schemeClr val="accent1">
                  <a:lumMod val="75000"/>
                </a:schemeClr>
              </a:buClr>
              <a:defRPr sz="2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B02C56-EC88-554C-8CF8-FD2E6491EF83}"/>
              </a:ext>
            </a:extLst>
          </p:cNvPr>
          <p:cNvSpPr/>
          <p:nvPr userDrawn="1"/>
        </p:nvSpPr>
        <p:spPr>
          <a:xfrm>
            <a:off x="0" y="1"/>
            <a:ext cx="618067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tIns="210312" rtlCol="0" anchor="ctr"/>
          <a:lstStyle/>
          <a:p>
            <a:pPr algn="r"/>
            <a:r>
              <a:rPr lang="en-US" b="1" spc="600" dirty="0"/>
              <a:t>DISCLAIMERS</a:t>
            </a:r>
            <a:endParaRPr lang="en-US" spc="600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1941FB3-A11F-BD44-A6BD-53A9F116DEDB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838200" y="6290732"/>
            <a:ext cx="10066867" cy="396875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1600"/>
              </a:spcBef>
              <a:buClr>
                <a:schemeClr val="accent1">
                  <a:lumMod val="75000"/>
                </a:schemeClr>
              </a:buClr>
              <a:buNone/>
              <a:defRPr sz="9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Kooienga L, et al. Poster presented at WCN 2024; April 13-16, 2024; Buenos Aires, Argentina. Poster WCN24-AB-752. November 2023. MA-SP-23-0171</a:t>
            </a:r>
          </a:p>
        </p:txBody>
      </p:sp>
    </p:spTree>
    <p:extLst>
      <p:ext uri="{BB962C8B-B14F-4D97-AF65-F5344CB8AC3E}">
        <p14:creationId xmlns:p14="http://schemas.microsoft.com/office/powerpoint/2010/main" val="4831958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52" userDrawn="1">
          <p15:clr>
            <a:srgbClr val="FBAE40"/>
          </p15:clr>
        </p15:guide>
        <p15:guide id="2" pos="7416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clos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EB423-EFFD-408F-903B-2F4C49824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7267"/>
            <a:ext cx="10934700" cy="5609696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600"/>
              </a:spcBef>
              <a:buClr>
                <a:schemeClr val="accent1">
                  <a:lumMod val="75000"/>
                </a:schemeClr>
              </a:buClr>
              <a:defRPr sz="2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342DE-A497-420E-AFD1-348659F8D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2800" y="6373284"/>
            <a:ext cx="800099" cy="365125"/>
          </a:xfrm>
        </p:spPr>
        <p:txBody>
          <a:bodyPr/>
          <a:lstStyle/>
          <a:p>
            <a:fld id="{2238001C-732A-465C-937D-897243CD0DF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B02C56-EC88-554C-8CF8-FD2E6491EF83}"/>
              </a:ext>
            </a:extLst>
          </p:cNvPr>
          <p:cNvSpPr/>
          <p:nvPr userDrawn="1"/>
        </p:nvSpPr>
        <p:spPr>
          <a:xfrm>
            <a:off x="0" y="1"/>
            <a:ext cx="618067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tIns="210312" rtlCol="0" anchor="ctr"/>
          <a:lstStyle/>
          <a:p>
            <a:pPr algn="r"/>
            <a:r>
              <a:rPr lang="en-US" b="1" spc="600" dirty="0"/>
              <a:t>DISCLOSURES</a:t>
            </a:r>
            <a:endParaRPr lang="en-US" spc="600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1941FB3-A11F-BD44-A6BD-53A9F116DED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8200" y="6290732"/>
            <a:ext cx="10066867" cy="396875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1600"/>
              </a:spcBef>
              <a:buClr>
                <a:schemeClr val="accent1">
                  <a:lumMod val="75000"/>
                </a:schemeClr>
              </a:buClr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053728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52" userDrawn="1">
          <p15:clr>
            <a:srgbClr val="FBAE40"/>
          </p15:clr>
        </p15:guide>
        <p15:guide id="2" pos="7416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EB423-EFFD-408F-903B-2F4C49824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7267"/>
            <a:ext cx="10934700" cy="5609696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400"/>
              </a:spcBef>
              <a:buClr>
                <a:schemeClr val="accent1"/>
              </a:buClr>
              <a:defRPr sz="2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342DE-A497-420E-AFD1-348659F8D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81267" y="6373284"/>
            <a:ext cx="791632" cy="365125"/>
          </a:xfrm>
        </p:spPr>
        <p:txBody>
          <a:bodyPr/>
          <a:lstStyle/>
          <a:p>
            <a:fld id="{2238001C-732A-465C-937D-897243CD0DF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B02C56-EC88-554C-8CF8-FD2E6491EF83}"/>
              </a:ext>
            </a:extLst>
          </p:cNvPr>
          <p:cNvSpPr/>
          <p:nvPr userDrawn="1"/>
        </p:nvSpPr>
        <p:spPr>
          <a:xfrm>
            <a:off x="0" y="1"/>
            <a:ext cx="618067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tIns="210312" rtlCol="0" anchor="ctr"/>
          <a:lstStyle/>
          <a:p>
            <a:pPr algn="r"/>
            <a:r>
              <a:rPr lang="en-US" b="1" spc="600" dirty="0"/>
              <a:t>INTRODUCTION</a:t>
            </a:r>
            <a:endParaRPr lang="en-US" spc="6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DAE08D4-5279-2040-993C-00846E26A8E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8200" y="6290732"/>
            <a:ext cx="10066867" cy="396875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1600"/>
              </a:spcBef>
              <a:buClr>
                <a:schemeClr val="accent1">
                  <a:lumMod val="75000"/>
                </a:schemeClr>
              </a:buClr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59607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52" userDrawn="1">
          <p15:clr>
            <a:srgbClr val="FBAE40"/>
          </p15:clr>
        </p15:guide>
        <p15:guide id="2" pos="7416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EB423-EFFD-408F-903B-2F4C49824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7267"/>
            <a:ext cx="10934700" cy="5609696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400"/>
              </a:spcBef>
              <a:buClr>
                <a:schemeClr val="accent1"/>
              </a:buClr>
              <a:defRPr sz="2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342DE-A497-420E-AFD1-348659F8D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81267" y="6373284"/>
            <a:ext cx="791632" cy="365125"/>
          </a:xfrm>
        </p:spPr>
        <p:txBody>
          <a:bodyPr/>
          <a:lstStyle/>
          <a:p>
            <a:fld id="{2238001C-732A-465C-937D-897243CD0DF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B02C56-EC88-554C-8CF8-FD2E6491EF83}"/>
              </a:ext>
            </a:extLst>
          </p:cNvPr>
          <p:cNvSpPr/>
          <p:nvPr userDrawn="1"/>
        </p:nvSpPr>
        <p:spPr>
          <a:xfrm>
            <a:off x="0" y="1"/>
            <a:ext cx="618067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tIns="210312" rtlCol="0" anchor="ctr"/>
          <a:lstStyle/>
          <a:p>
            <a:pPr algn="r"/>
            <a:r>
              <a:rPr lang="en-US" b="1" spc="600" dirty="0"/>
              <a:t>OBJECTIVE</a:t>
            </a:r>
            <a:endParaRPr lang="en-US" spc="6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DAE08D4-5279-2040-993C-00846E26A8E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8200" y="6290732"/>
            <a:ext cx="10066867" cy="396875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1600"/>
              </a:spcBef>
              <a:buClr>
                <a:schemeClr val="accent1">
                  <a:lumMod val="75000"/>
                </a:schemeClr>
              </a:buClr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0591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52">
          <p15:clr>
            <a:srgbClr val="FBAE40"/>
          </p15:clr>
        </p15:guide>
        <p15:guide id="2" pos="7416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tho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EB423-EFFD-408F-903B-2F4C49824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7267"/>
            <a:ext cx="10934700" cy="5609696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400"/>
              </a:spcBef>
              <a:buClr>
                <a:schemeClr val="accent1"/>
              </a:buClr>
              <a:defRPr sz="2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342DE-A497-420E-AFD1-348659F8D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81267" y="6373284"/>
            <a:ext cx="791632" cy="365125"/>
          </a:xfrm>
        </p:spPr>
        <p:txBody>
          <a:bodyPr/>
          <a:lstStyle/>
          <a:p>
            <a:fld id="{2238001C-732A-465C-937D-897243CD0DF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B02C56-EC88-554C-8CF8-FD2E6491EF83}"/>
              </a:ext>
            </a:extLst>
          </p:cNvPr>
          <p:cNvSpPr/>
          <p:nvPr userDrawn="1"/>
        </p:nvSpPr>
        <p:spPr>
          <a:xfrm>
            <a:off x="0" y="1"/>
            <a:ext cx="618067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tIns="210312" rtlCol="0" anchor="ctr"/>
          <a:lstStyle/>
          <a:p>
            <a:pPr algn="r"/>
            <a:r>
              <a:rPr lang="en-US" b="1" spc="600" dirty="0"/>
              <a:t>METHODS</a:t>
            </a:r>
            <a:endParaRPr lang="en-US" spc="6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DAE08D4-5279-2040-993C-00846E26A8E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8200" y="6290732"/>
            <a:ext cx="10066867" cy="396875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1600"/>
              </a:spcBef>
              <a:buClr>
                <a:schemeClr val="accent1">
                  <a:lumMod val="75000"/>
                </a:schemeClr>
              </a:buClr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06879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52" userDrawn="1">
          <p15:clr>
            <a:srgbClr val="FBAE40"/>
          </p15:clr>
        </p15:guide>
        <p15:guide id="2" pos="7416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ults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EB423-EFFD-408F-903B-2F4C49824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7267"/>
            <a:ext cx="10934700" cy="5609696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400"/>
              </a:spcBef>
              <a:buClr>
                <a:schemeClr val="accent4"/>
              </a:buClr>
              <a:defRPr sz="2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342DE-A497-420E-AFD1-348659F8D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81267" y="6373284"/>
            <a:ext cx="791632" cy="365125"/>
          </a:xfrm>
        </p:spPr>
        <p:txBody>
          <a:bodyPr/>
          <a:lstStyle/>
          <a:p>
            <a:fld id="{2238001C-732A-465C-937D-897243CD0DF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B02C56-EC88-554C-8CF8-FD2E6491EF83}"/>
              </a:ext>
            </a:extLst>
          </p:cNvPr>
          <p:cNvSpPr/>
          <p:nvPr userDrawn="1"/>
        </p:nvSpPr>
        <p:spPr>
          <a:xfrm>
            <a:off x="0" y="1"/>
            <a:ext cx="618067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tIns="210312" rtlCol="0" anchor="ctr"/>
          <a:lstStyle/>
          <a:p>
            <a:pPr algn="r"/>
            <a:r>
              <a:rPr lang="en-US" b="1" spc="600" dirty="0"/>
              <a:t>RESULTS</a:t>
            </a:r>
            <a:endParaRPr lang="en-US" spc="6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DAE08D4-5279-2040-993C-00846E26A8E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8200" y="6290732"/>
            <a:ext cx="10066867" cy="396875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1600"/>
              </a:spcBef>
              <a:buClr>
                <a:schemeClr val="accent1">
                  <a:lumMod val="75000"/>
                </a:schemeClr>
              </a:buClr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11573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52" userDrawn="1">
          <p15:clr>
            <a:srgbClr val="FBAE40"/>
          </p15:clr>
        </p15:guide>
        <p15:guide id="2" pos="7416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ults_Figure, Table,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EB423-EFFD-408F-903B-2F4C49824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7267"/>
            <a:ext cx="10934700" cy="76276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1400"/>
              </a:spcBef>
              <a:buClr>
                <a:schemeClr val="accent1"/>
              </a:buClr>
              <a:buNone/>
              <a:defRPr sz="24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342DE-A497-420E-AFD1-348659F8D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81267" y="6373284"/>
            <a:ext cx="791632" cy="365125"/>
          </a:xfrm>
        </p:spPr>
        <p:txBody>
          <a:bodyPr/>
          <a:lstStyle/>
          <a:p>
            <a:fld id="{2238001C-732A-465C-937D-897243CD0DF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B02C56-EC88-554C-8CF8-FD2E6491EF83}"/>
              </a:ext>
            </a:extLst>
          </p:cNvPr>
          <p:cNvSpPr/>
          <p:nvPr userDrawn="1"/>
        </p:nvSpPr>
        <p:spPr>
          <a:xfrm>
            <a:off x="0" y="1"/>
            <a:ext cx="618067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tIns="210312" rtlCol="0" anchor="ctr"/>
          <a:lstStyle/>
          <a:p>
            <a:pPr algn="r"/>
            <a:r>
              <a:rPr lang="en-US" b="1" spc="600" dirty="0"/>
              <a:t>RESULTS</a:t>
            </a:r>
            <a:endParaRPr lang="en-US" spc="6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DAE08D4-5279-2040-993C-00846E26A8E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8200" y="6290732"/>
            <a:ext cx="10066867" cy="396875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1600"/>
              </a:spcBef>
              <a:buClr>
                <a:schemeClr val="accent1">
                  <a:lumMod val="75000"/>
                </a:schemeClr>
              </a:buClr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921915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52" userDrawn="1">
          <p15:clr>
            <a:srgbClr val="FBAE40"/>
          </p15:clr>
        </p15:guide>
        <p15:guide id="2" pos="7416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cus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EB423-EFFD-408F-903B-2F4C49824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7267"/>
            <a:ext cx="10934700" cy="5609696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400"/>
              </a:spcBef>
              <a:buClr>
                <a:schemeClr val="accent1"/>
              </a:buClr>
              <a:defRPr sz="2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342DE-A497-420E-AFD1-348659F8D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81267" y="6373284"/>
            <a:ext cx="791632" cy="365125"/>
          </a:xfrm>
        </p:spPr>
        <p:txBody>
          <a:bodyPr/>
          <a:lstStyle/>
          <a:p>
            <a:fld id="{2238001C-732A-465C-937D-897243CD0DF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B02C56-EC88-554C-8CF8-FD2E6491EF83}"/>
              </a:ext>
            </a:extLst>
          </p:cNvPr>
          <p:cNvSpPr/>
          <p:nvPr userDrawn="1"/>
        </p:nvSpPr>
        <p:spPr>
          <a:xfrm>
            <a:off x="0" y="1"/>
            <a:ext cx="618067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tIns="210312" rtlCol="0" anchor="ctr"/>
          <a:lstStyle/>
          <a:p>
            <a:pPr algn="r"/>
            <a:r>
              <a:rPr lang="en-US" b="1" spc="600" dirty="0"/>
              <a:t>DISCUSSION</a:t>
            </a:r>
            <a:endParaRPr lang="en-US" spc="6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DAE08D4-5279-2040-993C-00846E26A8E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8200" y="6290732"/>
            <a:ext cx="10066867" cy="396875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1600"/>
              </a:spcBef>
              <a:buClr>
                <a:schemeClr val="accent1">
                  <a:lumMod val="75000"/>
                </a:schemeClr>
              </a:buClr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52755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52" userDrawn="1">
          <p15:clr>
            <a:srgbClr val="FBAE40"/>
          </p15:clr>
        </p15:guide>
        <p15:guide id="2" pos="741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5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A49A47-158B-479A-A7F1-5BD6E50DD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91F642-E785-4296-97BA-5D9D9683A9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A95730-3A3B-4127-836E-8A3CCCC8CC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5F5DAA-1EC1-431D-9EC4-1FE6AD7AE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/>
              <a:t>Kooienga</a:t>
            </a:r>
            <a:r>
              <a:rPr lang="en-US" dirty="0"/>
              <a:t> L, et al. Poster presented at WCN 2024; April 13-16, 2024; Buenos Aires, Argentina. Poster WCN24-AB-752. November 2023. MA-SP-23-0171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BE4A3-18D4-4668-B4B0-836F54BBBD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8001C-732A-465C-937D-897243CD0D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704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50" r:id="rId3"/>
    <p:sldLayoutId id="2147483660" r:id="rId4"/>
    <p:sldLayoutId id="2147483676" r:id="rId5"/>
    <p:sldLayoutId id="2147483661" r:id="rId6"/>
    <p:sldLayoutId id="2147483663" r:id="rId7"/>
    <p:sldLayoutId id="2147483664" r:id="rId8"/>
    <p:sldLayoutId id="2147483662" r:id="rId9"/>
    <p:sldLayoutId id="2147483665" r:id="rId10"/>
    <p:sldLayoutId id="2147483666" r:id="rId11"/>
    <p:sldLayoutId id="2147483667" r:id="rId12"/>
    <p:sldLayoutId id="2147483669" r:id="rId1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A49A47-158B-479A-A7F1-5BD6E50DD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91F642-E785-4296-97BA-5D9D9683A9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A95730-3A3B-4127-836E-8A3CCCC8CC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5F5DAA-1EC1-431D-9EC4-1FE6AD7AE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Kooienga L, et al. Poster presented at ASN Kidney Week 2023; November 2-5, 2023; Philadelphia, PA. Poster SA-PO903. November 2023. MA-SP-23-0171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BE4A3-18D4-4668-B4B0-836F54BBBD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38001C-732A-465C-937D-897243CD0D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6479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A49A47-158B-479A-A7F1-5BD6E50DD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91F642-E785-4296-97BA-5D9D9683A9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A95730-3A3B-4127-836E-8A3CCCC8CC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5F5DAA-1EC1-431D-9EC4-1FE6AD7AE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Kooienga L, et al. Poster presented at ASN Kidney Week 2023; November 2-5, 2023; Philadelphia, PA. Poster SA-PO903. November 2023. MA-SP-23-0171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BE4A3-18D4-4668-B4B0-836F54BBBD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38001C-732A-465C-937D-897243CD0D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9331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A49A47-158B-479A-A7F1-5BD6E50DD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91F642-E785-4296-97BA-5D9D9683A9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A95730-3A3B-4127-836E-8A3CCCC8CC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5F5DAA-1EC1-431D-9EC4-1FE6AD7AE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Kooienga L, et al. Poster presented at ASN Kidney Week 2023; November 2-5, 2023; Philadelphia, PA. Poster SA-PO903. November 2023. MA-SP-23-0171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BE4A3-18D4-4668-B4B0-836F54BBBD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38001C-732A-465C-937D-897243CD0D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8706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616B761-2F58-F842-A69B-BB474BF1CA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626" y="307696"/>
            <a:ext cx="9144000" cy="3576118"/>
          </a:xfrm>
        </p:spPr>
        <p:txBody>
          <a:bodyPr>
            <a:normAutofit/>
          </a:bodyPr>
          <a:lstStyle/>
          <a:p>
            <a:r>
              <a:rPr lang="en-US" sz="3600" dirty="0"/>
              <a:t>Concomitant Sparsentan and Sodium-Glucose Cotransporter-2 Inhibitors (SGLT2is) in Patients With IgA Nephropathy (IgAN) in the PROTECT Open-Label Extension (OLE)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80D6BEB-5896-F84A-9C51-2729A1A213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0627" y="4534560"/>
            <a:ext cx="9144000" cy="10632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Priscila Preciado,</a:t>
            </a:r>
            <a:r>
              <a:rPr lang="en-US" baseline="30000" dirty="0"/>
              <a:t>1</a:t>
            </a:r>
            <a:r>
              <a:rPr lang="en-US" dirty="0"/>
              <a:t> Laura Kooienga,</a:t>
            </a:r>
            <a:r>
              <a:rPr lang="en-US" baseline="30000" dirty="0"/>
              <a:t>2</a:t>
            </a:r>
            <a:r>
              <a:rPr lang="en-US" dirty="0"/>
              <a:t> Robert Malecki,</a:t>
            </a:r>
            <a:r>
              <a:rPr lang="en-US" baseline="30000" dirty="0"/>
              <a:t>3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Alex Mercer,</a:t>
            </a:r>
            <a:r>
              <a:rPr lang="en-US" baseline="30000" dirty="0"/>
              <a:t>4</a:t>
            </a:r>
            <a:r>
              <a:rPr lang="en-US" dirty="0"/>
              <a:t> </a:t>
            </a:r>
            <a:r>
              <a:rPr lang="en-US" dirty="0" err="1"/>
              <a:t>Nuhira</a:t>
            </a:r>
            <a:r>
              <a:rPr lang="en-US" dirty="0"/>
              <a:t> Ahmed </a:t>
            </a:r>
            <a:r>
              <a:rPr lang="en-US" dirty="0" err="1"/>
              <a:t>Masthan</a:t>
            </a:r>
            <a:r>
              <a:rPr lang="en-US" dirty="0"/>
              <a:t> Ahmed</a:t>
            </a:r>
            <a:r>
              <a:rPr lang="en-US" baseline="30000" dirty="0"/>
              <a:t>5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Presenter: </a:t>
            </a:r>
            <a:r>
              <a:rPr lang="en-US" sz="1400" dirty="0" err="1"/>
              <a:t>Radko</a:t>
            </a:r>
            <a:r>
              <a:rPr lang="en-US" sz="1400" dirty="0"/>
              <a:t> Komers</a:t>
            </a:r>
            <a:r>
              <a:rPr lang="en-US" sz="1400" baseline="30000" dirty="0"/>
              <a:t>1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57F8A73-D9CB-1941-A779-90BE8B2213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007444" y="280567"/>
            <a:ext cx="2241026" cy="307910"/>
          </a:xfrm>
        </p:spPr>
        <p:txBody>
          <a:bodyPr/>
          <a:lstStyle/>
          <a:p>
            <a:r>
              <a:rPr lang="en-US" sz="1100" b="1" dirty="0"/>
              <a:t>Poster WCN24-AB-752</a:t>
            </a:r>
          </a:p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2A2E078-192D-6443-B7DC-9C6A055116C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30626" y="5353050"/>
            <a:ext cx="9144000" cy="810431"/>
          </a:xfrm>
        </p:spPr>
        <p:txBody>
          <a:bodyPr/>
          <a:lstStyle/>
          <a:p>
            <a:r>
              <a:rPr lang="en-US" sz="1400" baseline="30000" dirty="0"/>
              <a:t>1</a:t>
            </a:r>
            <a:r>
              <a:rPr lang="en-US" sz="1400" dirty="0"/>
              <a:t>Clinical Development, Nephrology, </a:t>
            </a:r>
            <a:r>
              <a:rPr lang="en-US" sz="1400" dirty="0" err="1"/>
              <a:t>Travere</a:t>
            </a:r>
            <a:r>
              <a:rPr lang="en-US" sz="1400" dirty="0"/>
              <a:t> Therapeutics, Inc., San Diego, CA, USA; </a:t>
            </a:r>
            <a:br>
              <a:rPr lang="en-US" sz="1400" dirty="0"/>
            </a:br>
            <a:r>
              <a:rPr lang="en-US" sz="1400" baseline="30000" dirty="0"/>
              <a:t>2</a:t>
            </a:r>
            <a:r>
              <a:rPr lang="en-US" sz="1400" dirty="0"/>
              <a:t>Research Division, Colorado Kidney Care, Denver, CO, USA; </a:t>
            </a:r>
            <a:r>
              <a:rPr lang="en-US" sz="1400" baseline="30000" dirty="0"/>
              <a:t>3</a:t>
            </a:r>
            <a:r>
              <a:rPr lang="en-US" sz="1400" dirty="0"/>
              <a:t>Department of Nephrology, </a:t>
            </a:r>
            <a:r>
              <a:rPr lang="en-US" sz="1400" dirty="0" err="1"/>
              <a:t>Międzyleski</a:t>
            </a:r>
            <a:r>
              <a:rPr lang="en-US" sz="1400" dirty="0"/>
              <a:t> Specialist Hospital, Warsaw, Poland; </a:t>
            </a:r>
            <a:r>
              <a:rPr lang="en-US" sz="1400" baseline="30000" dirty="0"/>
              <a:t>4</a:t>
            </a:r>
            <a:r>
              <a:rPr lang="en-US" sz="1400" dirty="0"/>
              <a:t>JAMCO Pharma Consulting, Stockholm, Sweden; </a:t>
            </a:r>
            <a:r>
              <a:rPr lang="en-US" sz="1400" baseline="30000" dirty="0"/>
              <a:t>5</a:t>
            </a:r>
            <a:r>
              <a:rPr lang="en-US" sz="1400" dirty="0"/>
              <a:t>Biostatistics, </a:t>
            </a:r>
            <a:r>
              <a:rPr lang="en-US" sz="1400" dirty="0" err="1"/>
              <a:t>Travere</a:t>
            </a:r>
            <a:r>
              <a:rPr lang="en-US" sz="1400" dirty="0"/>
              <a:t> Therapeutics, Inc., San Diego, CA, USA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76D78B84-1FF6-694E-8CB7-2BCB264AF2A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010849" y="6316674"/>
            <a:ext cx="7763777" cy="45693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Presented at the World Congress of Nephrology (WCN) 2024; </a:t>
            </a:r>
          </a:p>
          <a:p>
            <a:pPr>
              <a:spcBef>
                <a:spcPts val="0"/>
              </a:spcBef>
            </a:pPr>
            <a:r>
              <a:rPr lang="en-US" dirty="0"/>
              <a:t>April 13-16, 2024; Buenos Aires, Argentina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B7F2EC9C-7DF6-F24B-937A-6CAAA2A9FEF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5314" y="6433154"/>
            <a:ext cx="3442996" cy="369332"/>
          </a:xfrm>
        </p:spPr>
        <p:txBody>
          <a:bodyPr/>
          <a:lstStyle/>
          <a:p>
            <a:r>
              <a:rPr lang="en-US" dirty="0"/>
              <a:t>Contact information:</a:t>
            </a:r>
          </a:p>
          <a:p>
            <a:r>
              <a:rPr lang="pt-BR" dirty="0"/>
              <a:t>Priscila Preciado, priscila.preciado@travere.com</a:t>
            </a:r>
            <a:endParaRPr lang="en-US" dirty="0"/>
          </a:p>
        </p:txBody>
      </p:sp>
      <p:pic>
        <p:nvPicPr>
          <p:cNvPr id="2" name="Picture 1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2457221C-FD9F-3AC6-9067-844FA378C8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1684" y="4385040"/>
            <a:ext cx="681134" cy="68113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F9B74CE-0E1E-9F6E-064E-32BC9EBCAE75}"/>
              </a:ext>
            </a:extLst>
          </p:cNvPr>
          <p:cNvSpPr txBox="1"/>
          <p:nvPr/>
        </p:nvSpPr>
        <p:spPr>
          <a:xfrm>
            <a:off x="10170195" y="5999915"/>
            <a:ext cx="202180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April 2024. MA-SP-24-0031.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93774C4-9E60-74D3-F86A-03B5506952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79718" y="5356786"/>
            <a:ext cx="1966857" cy="545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902176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0893C0F-5B7C-0D40-AE2B-092D87C3A7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7784"/>
            <a:ext cx="10934700" cy="1989321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>
                <a:solidFill>
                  <a:schemeClr val="accent4"/>
                </a:solidFill>
              </a:rPr>
              <a:t>Safety</a:t>
            </a:r>
          </a:p>
          <a:p>
            <a:pPr>
              <a:spcBef>
                <a:spcPts val="457"/>
              </a:spcBef>
            </a:pPr>
            <a:r>
              <a:rPr lang="en-US" sz="1800" dirty="0"/>
              <a:t>Twenty-six patients (67%) had a TEAE (</a:t>
            </a:r>
            <a:r>
              <a:rPr lang="en-US" sz="1800" b="1" dirty="0"/>
              <a:t>Table 3</a:t>
            </a:r>
            <a:r>
              <a:rPr lang="en-US" sz="1800" dirty="0"/>
              <a:t>)</a:t>
            </a:r>
          </a:p>
          <a:p>
            <a:r>
              <a:rPr lang="en-US" sz="1800" dirty="0"/>
              <a:t>Body weight (</a:t>
            </a:r>
            <a:r>
              <a:rPr lang="en-US" sz="1800" b="1" dirty="0"/>
              <a:t>Figure 1</a:t>
            </a:r>
            <a:r>
              <a:rPr lang="en-US" sz="1800" dirty="0"/>
              <a:t>) and blood pressure (systolic and diastolic; </a:t>
            </a:r>
            <a:r>
              <a:rPr lang="en-US" sz="1800" b="1" dirty="0"/>
              <a:t>Figure 2</a:t>
            </a:r>
            <a:r>
              <a:rPr lang="en-US" sz="1800" dirty="0"/>
              <a:t>) remained relatively stable over time following the addition of an SGLT2i to sparsentan treatment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C090D52-3D4C-C532-7346-F71AF6919EC5}"/>
              </a:ext>
            </a:extLst>
          </p:cNvPr>
          <p:cNvSpPr txBox="1"/>
          <p:nvPr/>
        </p:nvSpPr>
        <p:spPr>
          <a:xfrm>
            <a:off x="838199" y="2164888"/>
            <a:ext cx="609755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371"/>
              </a:spcBef>
              <a:spcAft>
                <a:spcPts val="457"/>
              </a:spcAft>
              <a:buClr>
                <a:srgbClr val="005E98"/>
              </a:buClr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5E5C9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Table 3. Summary of TEAEs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F2F7FB8-CD0A-539B-5E3F-612822FE6B3B}"/>
              </a:ext>
            </a:extLst>
          </p:cNvPr>
          <p:cNvSpPr txBox="1"/>
          <p:nvPr/>
        </p:nvSpPr>
        <p:spPr>
          <a:xfrm>
            <a:off x="935623" y="6149501"/>
            <a:ext cx="9523703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457"/>
              </a:spcBef>
              <a:buClr>
                <a:schemeClr val="accent4"/>
              </a:buClr>
            </a:pPr>
            <a:r>
              <a:rPr lang="en-US" sz="1000" dirty="0"/>
              <a:t>MedDRA, Medical Dictionary for Regulatory Activities; TEAE, treatment-emergent adverse event. </a:t>
            </a:r>
          </a:p>
          <a:p>
            <a:pPr>
              <a:lnSpc>
                <a:spcPct val="90000"/>
              </a:lnSpc>
              <a:buClr>
                <a:schemeClr val="accent4"/>
              </a:buClr>
            </a:pPr>
            <a:r>
              <a:rPr lang="en-US" sz="1000" dirty="0"/>
              <a:t>*TEAEs were based on MedDRA preferred terms.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52A6E5A-BE2E-FAFA-969D-5FF99BC39D56}"/>
              </a:ext>
            </a:extLst>
          </p:cNvPr>
          <p:cNvGrpSpPr/>
          <p:nvPr/>
        </p:nvGrpSpPr>
        <p:grpSpPr>
          <a:xfrm>
            <a:off x="72754" y="6282951"/>
            <a:ext cx="465765" cy="455458"/>
            <a:chOff x="73856" y="6180831"/>
            <a:chExt cx="465765" cy="455458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2CCB81B7-EDCF-DD4A-AF69-B243AD482B93}"/>
                </a:ext>
              </a:extLst>
            </p:cNvPr>
            <p:cNvGrpSpPr/>
            <p:nvPr/>
          </p:nvGrpSpPr>
          <p:grpSpPr>
            <a:xfrm>
              <a:off x="73856" y="6180831"/>
              <a:ext cx="465765" cy="455458"/>
              <a:chOff x="73856" y="6180831"/>
              <a:chExt cx="465765" cy="455458"/>
            </a:xfrm>
          </p:grpSpPr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44759137-1006-D651-619D-C20D99F85557}"/>
                  </a:ext>
                </a:extLst>
              </p:cNvPr>
              <p:cNvSpPr/>
              <p:nvPr/>
            </p:nvSpPr>
            <p:spPr>
              <a:xfrm>
                <a:off x="73856" y="6510391"/>
                <a:ext cx="125898" cy="125898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A8232410-DCD9-AC23-F9FC-B3A9990E1527}"/>
                  </a:ext>
                </a:extLst>
              </p:cNvPr>
              <p:cNvGrpSpPr/>
              <p:nvPr/>
            </p:nvGrpSpPr>
            <p:grpSpPr>
              <a:xfrm>
                <a:off x="73856" y="6341296"/>
                <a:ext cx="465765" cy="125898"/>
                <a:chOff x="-73992" y="69298"/>
                <a:chExt cx="767243" cy="207389"/>
              </a:xfrm>
            </p:grpSpPr>
            <p:sp>
              <p:nvSpPr>
                <p:cNvPr id="22" name="Oval 21">
                  <a:extLst>
                    <a:ext uri="{FF2B5EF4-FFF2-40B4-BE49-F238E27FC236}">
                      <a16:creationId xmlns:a16="http://schemas.microsoft.com/office/drawing/2014/main" id="{40242104-BBB5-F8F9-1763-0563F2CCA2EB}"/>
                    </a:ext>
                  </a:extLst>
                </p:cNvPr>
                <p:cNvSpPr/>
                <p:nvPr/>
              </p:nvSpPr>
              <p:spPr>
                <a:xfrm>
                  <a:off x="-73992" y="69298"/>
                  <a:ext cx="207389" cy="207389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5" name="Oval 24">
                  <a:extLst>
                    <a:ext uri="{FF2B5EF4-FFF2-40B4-BE49-F238E27FC236}">
                      <a16:creationId xmlns:a16="http://schemas.microsoft.com/office/drawing/2014/main" id="{8C1B26C1-820B-07F9-F744-6D662C7B72A5}"/>
                    </a:ext>
                  </a:extLst>
                </p:cNvPr>
                <p:cNvSpPr/>
                <p:nvPr/>
              </p:nvSpPr>
              <p:spPr>
                <a:xfrm>
                  <a:off x="205936" y="69298"/>
                  <a:ext cx="207389" cy="207389"/>
                </a:xfrm>
                <a:prstGeom prst="ellipse">
                  <a:avLst/>
                </a:prstGeom>
                <a:solidFill>
                  <a:srgbClr val="002F4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6" name="Oval 25">
                  <a:extLst>
                    <a:ext uri="{FF2B5EF4-FFF2-40B4-BE49-F238E27FC236}">
                      <a16:creationId xmlns:a16="http://schemas.microsoft.com/office/drawing/2014/main" id="{F518685E-3835-967C-8384-3C51C6470161}"/>
                    </a:ext>
                  </a:extLst>
                </p:cNvPr>
                <p:cNvSpPr/>
                <p:nvPr/>
              </p:nvSpPr>
              <p:spPr>
                <a:xfrm>
                  <a:off x="485863" y="69298"/>
                  <a:ext cx="207388" cy="207389"/>
                </a:xfrm>
                <a:prstGeom prst="ellipse">
                  <a:avLst/>
                </a:prstGeom>
                <a:solidFill>
                  <a:srgbClr val="002F4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3D4FA346-910A-CDD7-C986-47FF00364CBC}"/>
                  </a:ext>
                </a:extLst>
              </p:cNvPr>
              <p:cNvSpPr/>
              <p:nvPr/>
            </p:nvSpPr>
            <p:spPr>
              <a:xfrm>
                <a:off x="411962" y="6180831"/>
                <a:ext cx="125898" cy="125898"/>
              </a:xfrm>
              <a:prstGeom prst="ellipse">
                <a:avLst/>
              </a:prstGeom>
              <a:solidFill>
                <a:srgbClr val="002F4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EFDC3129-5B43-A863-0468-DA9A45773807}"/>
                </a:ext>
              </a:extLst>
            </p:cNvPr>
            <p:cNvSpPr/>
            <p:nvPr/>
          </p:nvSpPr>
          <p:spPr>
            <a:xfrm>
              <a:off x="73856" y="6180831"/>
              <a:ext cx="125898" cy="125898"/>
            </a:xfrm>
            <a:prstGeom prst="ellipse">
              <a:avLst/>
            </a:prstGeom>
            <a:solidFill>
              <a:srgbClr val="002F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2B8E8717-0AA4-702F-1FD1-394CC4F9E3D1}"/>
                </a:ext>
              </a:extLst>
            </p:cNvPr>
            <p:cNvSpPr/>
            <p:nvPr/>
          </p:nvSpPr>
          <p:spPr>
            <a:xfrm>
              <a:off x="243790" y="6180831"/>
              <a:ext cx="125898" cy="125898"/>
            </a:xfrm>
            <a:prstGeom prst="ellipse">
              <a:avLst/>
            </a:prstGeom>
            <a:solidFill>
              <a:srgbClr val="002F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29" name="Table 29">
            <a:extLst>
              <a:ext uri="{FF2B5EF4-FFF2-40B4-BE49-F238E27FC236}">
                <a16:creationId xmlns:a16="http://schemas.microsoft.com/office/drawing/2014/main" id="{289E67A4-3F5A-4F72-A6A1-80702FFA38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6895898"/>
              </p:ext>
            </p:extLst>
          </p:nvPr>
        </p:nvGraphicFramePr>
        <p:xfrm>
          <a:off x="2322356" y="2699866"/>
          <a:ext cx="7966386" cy="326874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983193">
                  <a:extLst>
                    <a:ext uri="{9D8B030D-6E8A-4147-A177-3AD203B41FA5}">
                      <a16:colId xmlns:a16="http://schemas.microsoft.com/office/drawing/2014/main" val="3916593815"/>
                    </a:ext>
                  </a:extLst>
                </a:gridCol>
                <a:gridCol w="3983193">
                  <a:extLst>
                    <a:ext uri="{9D8B030D-6E8A-4147-A177-3AD203B41FA5}">
                      <a16:colId xmlns:a16="http://schemas.microsoft.com/office/drawing/2014/main" val="3739569321"/>
                    </a:ext>
                  </a:extLst>
                </a:gridCol>
              </a:tblGrid>
              <a:tr h="359316">
                <a:tc>
                  <a:txBody>
                    <a:bodyPr/>
                    <a:lstStyle/>
                    <a:p>
                      <a:pPr marL="0"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6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TEAEs*</a:t>
                      </a:r>
                    </a:p>
                  </a:txBody>
                  <a:tcPr marL="69669" marR="69669" marT="48768" marB="48768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6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Verdana" panose="020B0604030504040204" pitchFamily="34" charset="0"/>
                        </a:rPr>
                        <a:t>Patients </a:t>
                      </a:r>
                      <a:br>
                        <a:rPr lang="en-US" sz="16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Verdana" panose="020B0604030504040204" pitchFamily="34" charset="0"/>
                        </a:rPr>
                      </a:br>
                      <a:r>
                        <a:rPr lang="en-US" sz="16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Verdana" panose="020B0604030504040204" pitchFamily="34" charset="0"/>
                        </a:rPr>
                        <a:t>(N=39)</a:t>
                      </a:r>
                      <a:endParaRPr lang="en-US" sz="1600" b="1" baseline="0" dirty="0">
                        <a:solidFill>
                          <a:schemeClr val="bg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48768" marB="48768" anchor="ctr"/>
                </a:tc>
                <a:extLst>
                  <a:ext uri="{0D108BD9-81ED-4DB2-BD59-A6C34878D82A}">
                    <a16:rowId xmlns:a16="http://schemas.microsoft.com/office/drawing/2014/main" val="1068748755"/>
                  </a:ext>
                </a:extLst>
              </a:tr>
              <a:tr h="248391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Patients with any TEAE, n (%) 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26 (67)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2774229660"/>
                  </a:ext>
                </a:extLst>
              </a:tr>
              <a:tr h="24839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TE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AEs in &gt;1 patient, n (%)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876494541"/>
                  </a:ext>
                </a:extLst>
              </a:tr>
              <a:tr h="248391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Hyperkalemia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74320" marR="68580" marT="952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 (13)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348505271"/>
                  </a:ext>
                </a:extLst>
              </a:tr>
              <a:tr h="248391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COVID-19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74320" marR="68580" marT="952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 (10)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3438839304"/>
                  </a:ext>
                </a:extLst>
              </a:tr>
              <a:tr h="248391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Hypertension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74320" marR="68580" marT="952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 (8)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3499435040"/>
                  </a:ext>
                </a:extLst>
              </a:tr>
              <a:tr h="248391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Acute kidney injury 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74320" marR="68580" marT="952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 (5)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3484163451"/>
                  </a:ext>
                </a:extLst>
              </a:tr>
              <a:tr h="248391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Chronic kidney disease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74320" marR="68580" marT="952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 (5)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4212251193"/>
                  </a:ext>
                </a:extLst>
              </a:tr>
              <a:tr h="248391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Headache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74320" marR="68580" marT="952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 (5)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2302214977"/>
                  </a:ext>
                </a:extLst>
              </a:tr>
              <a:tr h="248391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Hypotension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74320" marR="68580" marT="952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 (5)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4056665534"/>
                  </a:ext>
                </a:extLst>
              </a:tr>
              <a:tr h="248391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Peripheral edema 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74320" marR="68580" marT="952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 (5)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2724170830"/>
                  </a:ext>
                </a:extLst>
              </a:tr>
              <a:tr h="248391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Viral infection 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74320" marR="68580" marT="952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 (5)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731064051"/>
                  </a:ext>
                </a:extLst>
              </a:tr>
            </a:tbl>
          </a:graphicData>
        </a:graphic>
      </p:graphicFrame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66E4DCC-72C1-40B3-A319-4FB537420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81267" y="6373284"/>
            <a:ext cx="791632" cy="365125"/>
          </a:xfrm>
        </p:spPr>
        <p:txBody>
          <a:bodyPr anchor="b"/>
          <a:lstStyle/>
          <a:p>
            <a:fld id="{2238001C-732A-465C-937D-897243CD0DF7}" type="slidenum">
              <a:rPr lang="en-US" sz="1000" smtClean="0"/>
              <a:t>10</a:t>
            </a:fld>
            <a:endParaRPr lang="en-US" sz="1000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DA5BBDF-1C43-3077-EF10-6E9893B9AD7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8200" y="6341534"/>
            <a:ext cx="8267699" cy="396875"/>
          </a:xfrm>
        </p:spPr>
        <p:txBody>
          <a:bodyPr anchor="b"/>
          <a:lstStyle/>
          <a:p>
            <a:pPr defTabSz="889000">
              <a:spcBef>
                <a:spcPts val="0"/>
              </a:spcBef>
              <a:tabLst>
                <a:tab pos="7315200" algn="l"/>
              </a:tabLst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Preciado P, et al. Poster presented at WCN 2024; April 13-16, 2024; Buenos Aires, Argentina. Poster WCN24-AB-752.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AD6EE77-063C-8BB0-7006-698A537BD713}"/>
              </a:ext>
            </a:extLst>
          </p:cNvPr>
          <p:cNvSpPr txBox="1"/>
          <p:nvPr/>
        </p:nvSpPr>
        <p:spPr>
          <a:xfrm>
            <a:off x="8971280" y="6492188"/>
            <a:ext cx="2549091" cy="246221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April 2024. MA-SP-24-0031.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93417167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D3E0F8B-CB23-6042-96B0-C3C5F52F6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295" y="443484"/>
            <a:ext cx="10934700" cy="762769"/>
          </a:xfrm>
        </p:spPr>
        <p:txBody>
          <a:bodyPr/>
          <a:lstStyle/>
          <a:p>
            <a:pPr marL="69668" defTabSz="457200">
              <a:spcBef>
                <a:spcPts val="1371"/>
              </a:spcBef>
              <a:spcAft>
                <a:spcPts val="457"/>
              </a:spcAft>
              <a:buClr>
                <a:srgbClr val="005E98"/>
              </a:buClr>
            </a:pPr>
            <a:r>
              <a:rPr lang="en-US" b="1" dirty="0">
                <a:solidFill>
                  <a:srgbClr val="5E5C9F"/>
                </a:solidFill>
                <a:latin typeface="verdana"/>
              </a:rPr>
              <a:t>Figure 1. Body Weight Over Time</a:t>
            </a:r>
            <a:endParaRPr lang="en-US" b="1" baseline="30000" dirty="0">
              <a:solidFill>
                <a:srgbClr val="5E5C9F"/>
              </a:solidFill>
              <a:latin typeface="verdana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FF5B086-610D-2E01-A04E-CAC6411815BA}"/>
              </a:ext>
            </a:extLst>
          </p:cNvPr>
          <p:cNvSpPr txBox="1"/>
          <p:nvPr/>
        </p:nvSpPr>
        <p:spPr>
          <a:xfrm>
            <a:off x="865908" y="6024128"/>
            <a:ext cx="9913679" cy="4154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69668">
              <a:lnSpc>
                <a:spcPct val="90000"/>
              </a:lnSpc>
              <a:buClr>
                <a:schemeClr val="accent4"/>
              </a:buClr>
            </a:pPr>
            <a:r>
              <a:rPr lang="en-US" sz="1000" dirty="0"/>
              <a:t>OLE, open-label extension; SGLT2i, sodium-glucose cotransporter-2 inhibitor.</a:t>
            </a:r>
          </a:p>
          <a:p>
            <a:pPr marL="69668">
              <a:lnSpc>
                <a:spcPct val="90000"/>
              </a:lnSpc>
              <a:buClr>
                <a:schemeClr val="accent4"/>
              </a:buClr>
            </a:pPr>
            <a:r>
              <a:rPr lang="en-US" sz="1000" dirty="0"/>
              <a:t>*Baseline was defined as the OLE visit closest to the SGLT2i start (ie, before or &lt;14 days after start of SGLT2i treatment). Data are shown at weeks 12, 24, 36, and 48 after baseline. 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8F55A8AD-B5A2-883D-EFE2-E64E60EFEDFF}"/>
              </a:ext>
            </a:extLst>
          </p:cNvPr>
          <p:cNvGrpSpPr/>
          <p:nvPr/>
        </p:nvGrpSpPr>
        <p:grpSpPr>
          <a:xfrm>
            <a:off x="990739" y="1041839"/>
            <a:ext cx="10485966" cy="4495757"/>
            <a:chOff x="1390150" y="1556419"/>
            <a:chExt cx="10485966" cy="4495757"/>
          </a:xfrm>
        </p:grpSpPr>
        <p:graphicFrame>
          <p:nvGraphicFramePr>
            <p:cNvPr id="25" name="Chart 24">
              <a:extLst>
                <a:ext uri="{FF2B5EF4-FFF2-40B4-BE49-F238E27FC236}">
                  <a16:creationId xmlns:a16="http://schemas.microsoft.com/office/drawing/2014/main" id="{D9BCA11C-AE68-C604-6E7A-63E3EAE7E66D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7840706"/>
                </p:ext>
              </p:extLst>
            </p:nvPr>
          </p:nvGraphicFramePr>
          <p:xfrm>
            <a:off x="1390150" y="1556419"/>
            <a:ext cx="10485966" cy="418784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A365B84B-7161-0E72-3F03-F95E4A3ACF7B}"/>
                </a:ext>
              </a:extLst>
            </p:cNvPr>
            <p:cNvSpPr txBox="1"/>
            <p:nvPr/>
          </p:nvSpPr>
          <p:spPr>
            <a:xfrm>
              <a:off x="1764461" y="5805955"/>
              <a:ext cx="173542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ZA" sz="1600" dirty="0">
                  <a:solidFill>
                    <a:schemeClr val="accent5"/>
                  </a:solidFill>
                  <a:cs typeface="Arial" panose="020B0604020202020204" pitchFamily="34" charset="0"/>
                </a:rPr>
                <a:t>n</a:t>
              </a:r>
              <a:endParaRPr lang="en-US" sz="1600" dirty="0">
                <a:solidFill>
                  <a:schemeClr val="accent5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6DBC26E3-C0FF-50D5-A6A0-26F5E369395E}"/>
                </a:ext>
              </a:extLst>
            </p:cNvPr>
            <p:cNvSpPr txBox="1"/>
            <p:nvPr/>
          </p:nvSpPr>
          <p:spPr>
            <a:xfrm>
              <a:off x="3318385" y="5791871"/>
              <a:ext cx="262605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ZA" sz="1600" dirty="0">
                  <a:solidFill>
                    <a:schemeClr val="accent5"/>
                  </a:solidFill>
                  <a:cs typeface="Arial" panose="020B0604020202020204" pitchFamily="34" charset="0"/>
                </a:rPr>
                <a:t>37</a:t>
              </a:r>
              <a:endParaRPr lang="en-US" sz="1600" dirty="0">
                <a:solidFill>
                  <a:schemeClr val="accent5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A616AD61-A38F-81CF-5A71-DB87B24A0CC6}"/>
                </a:ext>
              </a:extLst>
            </p:cNvPr>
            <p:cNvSpPr txBox="1"/>
            <p:nvPr/>
          </p:nvSpPr>
          <p:spPr>
            <a:xfrm flipH="1">
              <a:off x="5110783" y="5791871"/>
              <a:ext cx="262605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ZA" sz="1600" dirty="0">
                  <a:solidFill>
                    <a:schemeClr val="accent5"/>
                  </a:solidFill>
                  <a:cs typeface="Arial" panose="020B0604020202020204" pitchFamily="34" charset="0"/>
                </a:rPr>
                <a:t>28</a:t>
              </a:r>
              <a:endParaRPr lang="en-US" sz="1600" dirty="0">
                <a:solidFill>
                  <a:schemeClr val="accent5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12C206D-A8A5-4CF2-3083-0688266FD47A}"/>
                </a:ext>
              </a:extLst>
            </p:cNvPr>
            <p:cNvSpPr txBox="1"/>
            <p:nvPr/>
          </p:nvSpPr>
          <p:spPr>
            <a:xfrm>
              <a:off x="6773866" y="5791871"/>
              <a:ext cx="342000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ZA" sz="1600" dirty="0">
                  <a:solidFill>
                    <a:schemeClr val="accent5"/>
                  </a:solidFill>
                  <a:cs typeface="Arial" panose="020B0604020202020204" pitchFamily="34" charset="0"/>
                </a:rPr>
                <a:t>23</a:t>
              </a:r>
              <a:endParaRPr lang="en-US" sz="1600" dirty="0">
                <a:solidFill>
                  <a:schemeClr val="accent5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F36834C1-7F56-F82B-DB2E-C0596E7311E5}"/>
                </a:ext>
              </a:extLst>
            </p:cNvPr>
            <p:cNvSpPr txBox="1"/>
            <p:nvPr/>
          </p:nvSpPr>
          <p:spPr>
            <a:xfrm>
              <a:off x="8456773" y="5805955"/>
              <a:ext cx="365609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ZA" sz="1600" dirty="0">
                  <a:solidFill>
                    <a:schemeClr val="accent5"/>
                  </a:solidFill>
                  <a:cs typeface="Arial" panose="020B0604020202020204" pitchFamily="34" charset="0"/>
                </a:rPr>
                <a:t>16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760AED4D-C90B-FCF8-CB72-A6D8A58CB8CE}"/>
                </a:ext>
              </a:extLst>
            </p:cNvPr>
            <p:cNvSpPr txBox="1"/>
            <p:nvPr/>
          </p:nvSpPr>
          <p:spPr>
            <a:xfrm>
              <a:off x="10218770" y="5805955"/>
              <a:ext cx="262604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ZA" sz="1600" dirty="0">
                  <a:solidFill>
                    <a:schemeClr val="accent5"/>
                  </a:solidFill>
                  <a:cs typeface="Arial" panose="020B0604020202020204" pitchFamily="34" charset="0"/>
                </a:rPr>
                <a:t>14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486BBEE6-BCF4-7F81-46B7-28BA3C9795AB}"/>
              </a:ext>
            </a:extLst>
          </p:cNvPr>
          <p:cNvGrpSpPr/>
          <p:nvPr/>
        </p:nvGrpSpPr>
        <p:grpSpPr>
          <a:xfrm>
            <a:off x="72754" y="6282951"/>
            <a:ext cx="465765" cy="455458"/>
            <a:chOff x="73856" y="6180831"/>
            <a:chExt cx="465765" cy="455458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FBE330FD-2D4E-8A87-2166-7C52F8FCD53D}"/>
                </a:ext>
              </a:extLst>
            </p:cNvPr>
            <p:cNvGrpSpPr/>
            <p:nvPr/>
          </p:nvGrpSpPr>
          <p:grpSpPr>
            <a:xfrm>
              <a:off x="73856" y="6180831"/>
              <a:ext cx="465765" cy="455458"/>
              <a:chOff x="73856" y="6180831"/>
              <a:chExt cx="465765" cy="455458"/>
            </a:xfrm>
          </p:grpSpPr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CD48C218-DEF2-18FE-D1ED-08DC3EFB4952}"/>
                  </a:ext>
                </a:extLst>
              </p:cNvPr>
              <p:cNvSpPr/>
              <p:nvPr/>
            </p:nvSpPr>
            <p:spPr>
              <a:xfrm>
                <a:off x="73856" y="6510391"/>
                <a:ext cx="125898" cy="125898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3ACAB176-5391-5B58-97F6-B4D25BFEB0F7}"/>
                  </a:ext>
                </a:extLst>
              </p:cNvPr>
              <p:cNvGrpSpPr/>
              <p:nvPr/>
            </p:nvGrpSpPr>
            <p:grpSpPr>
              <a:xfrm>
                <a:off x="73856" y="6341296"/>
                <a:ext cx="465765" cy="125898"/>
                <a:chOff x="-73992" y="69298"/>
                <a:chExt cx="767243" cy="207389"/>
              </a:xfrm>
            </p:grpSpPr>
            <p:sp>
              <p:nvSpPr>
                <p:cNvPr id="11" name="Oval 10">
                  <a:extLst>
                    <a:ext uri="{FF2B5EF4-FFF2-40B4-BE49-F238E27FC236}">
                      <a16:creationId xmlns:a16="http://schemas.microsoft.com/office/drawing/2014/main" id="{D4CFF582-7F06-8918-DAAC-AB5F48721209}"/>
                    </a:ext>
                  </a:extLst>
                </p:cNvPr>
                <p:cNvSpPr/>
                <p:nvPr/>
              </p:nvSpPr>
              <p:spPr>
                <a:xfrm>
                  <a:off x="-73992" y="69298"/>
                  <a:ext cx="207389" cy="207389"/>
                </a:xfrm>
                <a:prstGeom prst="ellipse">
                  <a:avLst/>
                </a:prstGeom>
                <a:solidFill>
                  <a:srgbClr val="002F4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4" name="Oval 23">
                  <a:extLst>
                    <a:ext uri="{FF2B5EF4-FFF2-40B4-BE49-F238E27FC236}">
                      <a16:creationId xmlns:a16="http://schemas.microsoft.com/office/drawing/2014/main" id="{21DF41DD-3700-DA12-B70C-C0D7EF135E1A}"/>
                    </a:ext>
                  </a:extLst>
                </p:cNvPr>
                <p:cNvSpPr/>
                <p:nvPr/>
              </p:nvSpPr>
              <p:spPr>
                <a:xfrm>
                  <a:off x="205936" y="69298"/>
                  <a:ext cx="207389" cy="207389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3" name="Oval 32">
                  <a:extLst>
                    <a:ext uri="{FF2B5EF4-FFF2-40B4-BE49-F238E27FC236}">
                      <a16:creationId xmlns:a16="http://schemas.microsoft.com/office/drawing/2014/main" id="{36C157FC-0B39-F31A-D87D-94C3DE62B855}"/>
                    </a:ext>
                  </a:extLst>
                </p:cNvPr>
                <p:cNvSpPr/>
                <p:nvPr/>
              </p:nvSpPr>
              <p:spPr>
                <a:xfrm>
                  <a:off x="485863" y="69298"/>
                  <a:ext cx="207388" cy="207389"/>
                </a:xfrm>
                <a:prstGeom prst="ellipse">
                  <a:avLst/>
                </a:prstGeom>
                <a:solidFill>
                  <a:srgbClr val="002F4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894EBCD8-B9A1-F20C-BB8B-2B4A72F023A6}"/>
                  </a:ext>
                </a:extLst>
              </p:cNvPr>
              <p:cNvSpPr/>
              <p:nvPr/>
            </p:nvSpPr>
            <p:spPr>
              <a:xfrm>
                <a:off x="411962" y="6180831"/>
                <a:ext cx="125898" cy="125898"/>
              </a:xfrm>
              <a:prstGeom prst="ellipse">
                <a:avLst/>
              </a:prstGeom>
              <a:solidFill>
                <a:srgbClr val="002F4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FE081316-F13B-FB1B-E02C-F1A254E46F5E}"/>
                </a:ext>
              </a:extLst>
            </p:cNvPr>
            <p:cNvSpPr/>
            <p:nvPr/>
          </p:nvSpPr>
          <p:spPr>
            <a:xfrm>
              <a:off x="73856" y="6180831"/>
              <a:ext cx="125898" cy="125898"/>
            </a:xfrm>
            <a:prstGeom prst="ellipse">
              <a:avLst/>
            </a:prstGeom>
            <a:solidFill>
              <a:srgbClr val="002F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9D5446B9-6C6A-2853-D642-614D6FE1A3AE}"/>
                </a:ext>
              </a:extLst>
            </p:cNvPr>
            <p:cNvSpPr/>
            <p:nvPr/>
          </p:nvSpPr>
          <p:spPr>
            <a:xfrm>
              <a:off x="243790" y="6180831"/>
              <a:ext cx="125898" cy="125898"/>
            </a:xfrm>
            <a:prstGeom prst="ellipse">
              <a:avLst/>
            </a:prstGeom>
            <a:solidFill>
              <a:srgbClr val="002F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73F931-A96D-0E5B-0F66-44AF24E41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81267" y="6373284"/>
            <a:ext cx="791632" cy="365125"/>
          </a:xfrm>
        </p:spPr>
        <p:txBody>
          <a:bodyPr anchor="b"/>
          <a:lstStyle/>
          <a:p>
            <a:fld id="{2238001C-732A-465C-937D-897243CD0DF7}" type="slidenum">
              <a:rPr lang="en-US" sz="1000" smtClean="0"/>
              <a:t>11</a:t>
            </a:fld>
            <a:endParaRPr lang="en-US" sz="1000" dirty="0"/>
          </a:p>
        </p:txBody>
      </p:sp>
      <p:sp>
        <p:nvSpPr>
          <p:cNvPr id="14" name="Content Placeholder 8">
            <a:extLst>
              <a:ext uri="{FF2B5EF4-FFF2-40B4-BE49-F238E27FC236}">
                <a16:creationId xmlns:a16="http://schemas.microsoft.com/office/drawing/2014/main" id="{F5DFFDCB-8E34-2647-3AC2-E499FE1BC744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8200" y="6341534"/>
            <a:ext cx="8267699" cy="396875"/>
          </a:xfrm>
        </p:spPr>
        <p:txBody>
          <a:bodyPr anchor="b"/>
          <a:lstStyle/>
          <a:p>
            <a:pPr defTabSz="889000">
              <a:spcBef>
                <a:spcPts val="0"/>
              </a:spcBef>
              <a:tabLst>
                <a:tab pos="7315200" algn="l"/>
              </a:tabLst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Preciado P, et al. Poster presented at WCN 2024; April 13-16, 2024; Buenos Aires, Argentina. Poster WCN24-AB-752.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4C7BF4E-C944-D14D-1E51-C619885823A2}"/>
              </a:ext>
            </a:extLst>
          </p:cNvPr>
          <p:cNvSpPr txBox="1"/>
          <p:nvPr/>
        </p:nvSpPr>
        <p:spPr>
          <a:xfrm>
            <a:off x="8971280" y="6492188"/>
            <a:ext cx="2549091" cy="246221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April 2024. MA-SP-24-0031.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72380146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D3E0F8B-CB23-6042-96B0-C3C5F52F6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049" y="435693"/>
            <a:ext cx="10934700" cy="762769"/>
          </a:xfrm>
        </p:spPr>
        <p:txBody>
          <a:bodyPr/>
          <a:lstStyle/>
          <a:p>
            <a:r>
              <a:rPr lang="en-US" dirty="0"/>
              <a:t>Figure 2. Systolic and Diastolic Blood Pressure Over Time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67F9B3-14D6-00AC-9593-FE4F0C7E1AA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762149" y="5935737"/>
            <a:ext cx="10273309" cy="553433"/>
          </a:xfrm>
        </p:spPr>
        <p:txBody>
          <a:bodyPr/>
          <a:lstStyle/>
          <a:p>
            <a:pPr marL="69668" marR="0" lvl="0" indent="0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E5C9F"/>
              </a:buClr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BP, blood pressure; OLE, open-label extension; SGLT2i, sodium-glucose cotransporter-2 inhibitor.</a:t>
            </a:r>
          </a:p>
          <a:p>
            <a:pPr marL="69668" marR="0" lvl="0" indent="0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E5C9F"/>
              </a:buClr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*Baseline was defined as the OLE visit closest to the SGLT2i start (ie, before or &lt;14 days after start of SGLT2i treatment). Data are shown at weeks 12, 24, 36, and 48 after baseline. </a:t>
            </a: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018D9432-75B1-58B4-2767-CF8CBF8B01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9942824"/>
              </p:ext>
            </p:extLst>
          </p:nvPr>
        </p:nvGraphicFramePr>
        <p:xfrm>
          <a:off x="637432" y="914400"/>
          <a:ext cx="12136872" cy="431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6DAC892C-6A5E-5F5A-9F5F-4CD3AAB9CD75}"/>
              </a:ext>
            </a:extLst>
          </p:cNvPr>
          <p:cNvSpPr txBox="1"/>
          <p:nvPr/>
        </p:nvSpPr>
        <p:spPr>
          <a:xfrm>
            <a:off x="1350087" y="5291252"/>
            <a:ext cx="173542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ZA" sz="1600" dirty="0">
                <a:solidFill>
                  <a:schemeClr val="accent5"/>
                </a:solidFill>
                <a:cs typeface="Arial" panose="020B0604020202020204" pitchFamily="34" charset="0"/>
              </a:rPr>
              <a:t>n</a:t>
            </a:r>
            <a:endParaRPr lang="en-US" sz="1600" dirty="0">
              <a:solidFill>
                <a:schemeClr val="accent5"/>
              </a:solidFill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34995F6-D728-7D37-3070-039794014D73}"/>
              </a:ext>
            </a:extLst>
          </p:cNvPr>
          <p:cNvSpPr txBox="1"/>
          <p:nvPr/>
        </p:nvSpPr>
        <p:spPr>
          <a:xfrm>
            <a:off x="2991361" y="5333233"/>
            <a:ext cx="302198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ZA" sz="1600" dirty="0">
                <a:solidFill>
                  <a:schemeClr val="accent5"/>
                </a:solidFill>
                <a:cs typeface="Arial" panose="020B0604020202020204" pitchFamily="34" charset="0"/>
              </a:rPr>
              <a:t>37</a:t>
            </a:r>
            <a:endParaRPr lang="en-US" sz="1600" dirty="0">
              <a:solidFill>
                <a:schemeClr val="accent5"/>
              </a:solidFill>
              <a:cs typeface="Arial" panose="020B0604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4605C1F-D24B-6095-EBAC-5D7145FA4EB6}"/>
              </a:ext>
            </a:extLst>
          </p:cNvPr>
          <p:cNvSpPr txBox="1"/>
          <p:nvPr/>
        </p:nvSpPr>
        <p:spPr>
          <a:xfrm flipH="1">
            <a:off x="4762414" y="5308395"/>
            <a:ext cx="262605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ZA" sz="1600" dirty="0">
                <a:solidFill>
                  <a:schemeClr val="accent5"/>
                </a:solidFill>
                <a:cs typeface="Arial" panose="020B0604020202020204" pitchFamily="34" charset="0"/>
              </a:rPr>
              <a:t>28</a:t>
            </a:r>
            <a:endParaRPr lang="en-US" sz="1600" dirty="0">
              <a:solidFill>
                <a:schemeClr val="accent5"/>
              </a:solidFill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05C005F-6FAD-4098-E871-20EFC9F1922A}"/>
              </a:ext>
            </a:extLst>
          </p:cNvPr>
          <p:cNvSpPr txBox="1"/>
          <p:nvPr/>
        </p:nvSpPr>
        <p:spPr>
          <a:xfrm>
            <a:off x="6422445" y="5338412"/>
            <a:ext cx="302198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ZA" sz="1600" dirty="0">
                <a:solidFill>
                  <a:schemeClr val="accent5"/>
                </a:solidFill>
                <a:cs typeface="Arial" panose="020B0604020202020204" pitchFamily="34" charset="0"/>
              </a:rPr>
              <a:t>23</a:t>
            </a:r>
            <a:endParaRPr lang="en-US" sz="1600" dirty="0">
              <a:solidFill>
                <a:schemeClr val="accent5"/>
              </a:solidFill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A3253F6-A703-C7BB-0A05-39E3669D91FF}"/>
              </a:ext>
            </a:extLst>
          </p:cNvPr>
          <p:cNvSpPr txBox="1"/>
          <p:nvPr/>
        </p:nvSpPr>
        <p:spPr>
          <a:xfrm>
            <a:off x="8151016" y="5333233"/>
            <a:ext cx="302198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ZA" sz="1600" dirty="0">
                <a:solidFill>
                  <a:schemeClr val="accent5"/>
                </a:solidFill>
                <a:cs typeface="Arial" panose="020B0604020202020204" pitchFamily="34" charset="0"/>
              </a:rPr>
              <a:t>16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0A28DE4-A6C9-DA14-F5C7-CFEFD76C2ACC}"/>
              </a:ext>
            </a:extLst>
          </p:cNvPr>
          <p:cNvSpPr txBox="1"/>
          <p:nvPr/>
        </p:nvSpPr>
        <p:spPr>
          <a:xfrm>
            <a:off x="9888540" y="5308395"/>
            <a:ext cx="302198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ZA" sz="1600" dirty="0">
                <a:solidFill>
                  <a:schemeClr val="accent5"/>
                </a:solidFill>
                <a:cs typeface="Arial" panose="020B0604020202020204" pitchFamily="34" charset="0"/>
              </a:rPr>
              <a:t>14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4D7FBF1-5F3B-E1ED-49C2-30F656C490C7}"/>
              </a:ext>
            </a:extLst>
          </p:cNvPr>
          <p:cNvGrpSpPr/>
          <p:nvPr/>
        </p:nvGrpSpPr>
        <p:grpSpPr>
          <a:xfrm>
            <a:off x="72754" y="6282951"/>
            <a:ext cx="465765" cy="455458"/>
            <a:chOff x="73856" y="6180831"/>
            <a:chExt cx="465765" cy="455458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558BF35A-1ADE-DFE1-EE94-BA700C4B5F40}"/>
                </a:ext>
              </a:extLst>
            </p:cNvPr>
            <p:cNvGrpSpPr/>
            <p:nvPr/>
          </p:nvGrpSpPr>
          <p:grpSpPr>
            <a:xfrm>
              <a:off x="73856" y="6180831"/>
              <a:ext cx="465765" cy="455458"/>
              <a:chOff x="73856" y="6180831"/>
              <a:chExt cx="465765" cy="455458"/>
            </a:xfrm>
          </p:grpSpPr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53008224-D6D0-FF4D-C0E2-9F3B9A2B4139}"/>
                  </a:ext>
                </a:extLst>
              </p:cNvPr>
              <p:cNvSpPr/>
              <p:nvPr/>
            </p:nvSpPr>
            <p:spPr>
              <a:xfrm>
                <a:off x="73856" y="6510391"/>
                <a:ext cx="125898" cy="125898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1D3183A0-7408-344F-D257-9578B0A1455A}"/>
                  </a:ext>
                </a:extLst>
              </p:cNvPr>
              <p:cNvGrpSpPr/>
              <p:nvPr/>
            </p:nvGrpSpPr>
            <p:grpSpPr>
              <a:xfrm>
                <a:off x="73856" y="6341296"/>
                <a:ext cx="465765" cy="125898"/>
                <a:chOff x="-73992" y="69298"/>
                <a:chExt cx="767243" cy="207389"/>
              </a:xfrm>
            </p:grpSpPr>
            <p:sp>
              <p:nvSpPr>
                <p:cNvPr id="30" name="Oval 29">
                  <a:extLst>
                    <a:ext uri="{FF2B5EF4-FFF2-40B4-BE49-F238E27FC236}">
                      <a16:creationId xmlns:a16="http://schemas.microsoft.com/office/drawing/2014/main" id="{F42E06D4-CC0D-F8A6-14FC-7A30AE21453D}"/>
                    </a:ext>
                  </a:extLst>
                </p:cNvPr>
                <p:cNvSpPr/>
                <p:nvPr/>
              </p:nvSpPr>
              <p:spPr>
                <a:xfrm>
                  <a:off x="-73992" y="69298"/>
                  <a:ext cx="207389" cy="207389"/>
                </a:xfrm>
                <a:prstGeom prst="ellipse">
                  <a:avLst/>
                </a:prstGeom>
                <a:solidFill>
                  <a:srgbClr val="002F4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1" name="Oval 30">
                  <a:extLst>
                    <a:ext uri="{FF2B5EF4-FFF2-40B4-BE49-F238E27FC236}">
                      <a16:creationId xmlns:a16="http://schemas.microsoft.com/office/drawing/2014/main" id="{58FE49A8-F486-8482-B808-4A0B1707BBA7}"/>
                    </a:ext>
                  </a:extLst>
                </p:cNvPr>
                <p:cNvSpPr/>
                <p:nvPr/>
              </p:nvSpPr>
              <p:spPr>
                <a:xfrm>
                  <a:off x="205936" y="69298"/>
                  <a:ext cx="207389" cy="207389"/>
                </a:xfrm>
                <a:prstGeom prst="ellipse">
                  <a:avLst/>
                </a:prstGeom>
                <a:solidFill>
                  <a:srgbClr val="002F4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2" name="Oval 31">
                  <a:extLst>
                    <a:ext uri="{FF2B5EF4-FFF2-40B4-BE49-F238E27FC236}">
                      <a16:creationId xmlns:a16="http://schemas.microsoft.com/office/drawing/2014/main" id="{553FE945-1B2E-2CD0-9179-F681C3658064}"/>
                    </a:ext>
                  </a:extLst>
                </p:cNvPr>
                <p:cNvSpPr/>
                <p:nvPr/>
              </p:nvSpPr>
              <p:spPr>
                <a:xfrm>
                  <a:off x="485863" y="69298"/>
                  <a:ext cx="207388" cy="207389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34FB6578-A26D-1EF1-C43D-B42B5B55C20B}"/>
                  </a:ext>
                </a:extLst>
              </p:cNvPr>
              <p:cNvSpPr/>
              <p:nvPr/>
            </p:nvSpPr>
            <p:spPr>
              <a:xfrm>
                <a:off x="411962" y="6180831"/>
                <a:ext cx="125898" cy="125898"/>
              </a:xfrm>
              <a:prstGeom prst="ellipse">
                <a:avLst/>
              </a:prstGeom>
              <a:solidFill>
                <a:srgbClr val="002F4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FBDA5DD1-4E91-BB1B-8173-A6F11FDEB685}"/>
                </a:ext>
              </a:extLst>
            </p:cNvPr>
            <p:cNvSpPr/>
            <p:nvPr/>
          </p:nvSpPr>
          <p:spPr>
            <a:xfrm>
              <a:off x="73856" y="6180831"/>
              <a:ext cx="125898" cy="125898"/>
            </a:xfrm>
            <a:prstGeom prst="ellipse">
              <a:avLst/>
            </a:prstGeom>
            <a:solidFill>
              <a:srgbClr val="002F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BFA8822D-8A2E-A74D-39BD-DDBDC1BA2F11}"/>
                </a:ext>
              </a:extLst>
            </p:cNvPr>
            <p:cNvSpPr/>
            <p:nvPr/>
          </p:nvSpPr>
          <p:spPr>
            <a:xfrm>
              <a:off x="243790" y="6180831"/>
              <a:ext cx="125898" cy="125898"/>
            </a:xfrm>
            <a:prstGeom prst="ellipse">
              <a:avLst/>
            </a:prstGeom>
            <a:solidFill>
              <a:srgbClr val="002F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8BBC7F-2A00-B7B6-3837-1468E5DE6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81267" y="6373284"/>
            <a:ext cx="791632" cy="365125"/>
          </a:xfrm>
        </p:spPr>
        <p:txBody>
          <a:bodyPr anchor="b"/>
          <a:lstStyle/>
          <a:p>
            <a:fld id="{2238001C-732A-465C-937D-897243CD0DF7}" type="slidenum">
              <a:rPr lang="en-US" sz="1000" smtClean="0"/>
              <a:t>12</a:t>
            </a:fld>
            <a:endParaRPr lang="en-US" sz="1000" dirty="0"/>
          </a:p>
        </p:txBody>
      </p:sp>
      <p:sp>
        <p:nvSpPr>
          <p:cNvPr id="16" name="Content Placeholder 8">
            <a:extLst>
              <a:ext uri="{FF2B5EF4-FFF2-40B4-BE49-F238E27FC236}">
                <a16:creationId xmlns:a16="http://schemas.microsoft.com/office/drawing/2014/main" id="{3F833C41-00E7-43F9-F0FB-FDCDB7AF5127}"/>
              </a:ext>
            </a:extLst>
          </p:cNvPr>
          <p:cNvSpPr txBox="1">
            <a:spLocks/>
          </p:cNvSpPr>
          <p:nvPr/>
        </p:nvSpPr>
        <p:spPr>
          <a:xfrm>
            <a:off x="838200" y="6341534"/>
            <a:ext cx="8267699" cy="3968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6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89000">
              <a:spcBef>
                <a:spcPts val="0"/>
              </a:spcBef>
              <a:tabLst>
                <a:tab pos="7315200" algn="l"/>
              </a:tabLst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Preciado P, et al. Poster presented at WCN 2024; April 13-16, 2024; Buenos Aires, Argentina. Poster WCN24-AB-752.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12B82F9-FD09-2D89-CD7F-13000152D4DC}"/>
              </a:ext>
            </a:extLst>
          </p:cNvPr>
          <p:cNvSpPr txBox="1"/>
          <p:nvPr/>
        </p:nvSpPr>
        <p:spPr>
          <a:xfrm>
            <a:off x="8971280" y="6492188"/>
            <a:ext cx="2549091" cy="246221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April 2024. MA-SP-24-0031.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920170549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6EC934A-F607-2BDE-4222-3533E82931BB}"/>
              </a:ext>
            </a:extLst>
          </p:cNvPr>
          <p:cNvSpPr txBox="1"/>
          <p:nvPr/>
        </p:nvSpPr>
        <p:spPr>
          <a:xfrm>
            <a:off x="777756" y="557784"/>
            <a:ext cx="10066867" cy="1081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9668">
              <a:lnSpc>
                <a:spcPct val="90000"/>
              </a:lnSpc>
              <a:spcBef>
                <a:spcPts val="457"/>
              </a:spcBef>
              <a:spcAft>
                <a:spcPts val="300"/>
              </a:spcAft>
              <a:buClr>
                <a:schemeClr val="accent4"/>
              </a:buClr>
            </a:pPr>
            <a:r>
              <a:rPr lang="en-US" sz="2400" b="1" dirty="0">
                <a:solidFill>
                  <a:schemeClr val="accent4"/>
                </a:solidFill>
              </a:rPr>
              <a:t>Efficacy</a:t>
            </a:r>
          </a:p>
          <a:p>
            <a:pPr marL="264739" indent="-195071">
              <a:lnSpc>
                <a:spcPct val="90000"/>
              </a:lnSpc>
              <a:spcBef>
                <a:spcPts val="457"/>
              </a:spcBef>
              <a:spcAft>
                <a:spcPts val="300"/>
              </a:spcAft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Combination therapy of sparsentan plus an SGLT2i led to a further reduction in proteinuria for up to 48 weeks (</a:t>
            </a:r>
            <a:r>
              <a:rPr lang="en-US" sz="2000" b="1" dirty="0"/>
              <a:t>Figure 3</a:t>
            </a:r>
            <a:r>
              <a:rPr lang="en-US" sz="2000" dirty="0"/>
              <a:t>)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777E5B6-0624-291B-3377-FB54241E88B4}"/>
              </a:ext>
            </a:extLst>
          </p:cNvPr>
          <p:cNvGrpSpPr/>
          <p:nvPr/>
        </p:nvGrpSpPr>
        <p:grpSpPr>
          <a:xfrm>
            <a:off x="72754" y="6282951"/>
            <a:ext cx="465765" cy="455458"/>
            <a:chOff x="73856" y="6180831"/>
            <a:chExt cx="465765" cy="455458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EA089E15-E40B-B4C8-1DF1-AA694B972AC3}"/>
                </a:ext>
              </a:extLst>
            </p:cNvPr>
            <p:cNvGrpSpPr/>
            <p:nvPr/>
          </p:nvGrpSpPr>
          <p:grpSpPr>
            <a:xfrm>
              <a:off x="73856" y="6180831"/>
              <a:ext cx="465765" cy="455458"/>
              <a:chOff x="73856" y="6180831"/>
              <a:chExt cx="465765" cy="455458"/>
            </a:xfrm>
          </p:grpSpPr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90EF31C6-22BA-3294-A9F4-F6492C6F9634}"/>
                  </a:ext>
                </a:extLst>
              </p:cNvPr>
              <p:cNvSpPr/>
              <p:nvPr/>
            </p:nvSpPr>
            <p:spPr>
              <a:xfrm>
                <a:off x="73856" y="6510391"/>
                <a:ext cx="125898" cy="125898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1576D92E-2BA6-0528-F4F5-236737464F02}"/>
                  </a:ext>
                </a:extLst>
              </p:cNvPr>
              <p:cNvGrpSpPr/>
              <p:nvPr/>
            </p:nvGrpSpPr>
            <p:grpSpPr>
              <a:xfrm>
                <a:off x="73856" y="6341296"/>
                <a:ext cx="465765" cy="125898"/>
                <a:chOff x="-73992" y="69298"/>
                <a:chExt cx="767243" cy="207389"/>
              </a:xfrm>
            </p:grpSpPr>
            <p:sp>
              <p:nvSpPr>
                <p:cNvPr id="12" name="Oval 11">
                  <a:extLst>
                    <a:ext uri="{FF2B5EF4-FFF2-40B4-BE49-F238E27FC236}">
                      <a16:creationId xmlns:a16="http://schemas.microsoft.com/office/drawing/2014/main" id="{7A269B79-17E1-7524-E84A-21D989AF1B5B}"/>
                    </a:ext>
                  </a:extLst>
                </p:cNvPr>
                <p:cNvSpPr/>
                <p:nvPr/>
              </p:nvSpPr>
              <p:spPr>
                <a:xfrm>
                  <a:off x="-73992" y="69298"/>
                  <a:ext cx="207389" cy="207389"/>
                </a:xfrm>
                <a:prstGeom prst="ellipse">
                  <a:avLst/>
                </a:prstGeom>
                <a:solidFill>
                  <a:srgbClr val="002F4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" name="Oval 12">
                  <a:extLst>
                    <a:ext uri="{FF2B5EF4-FFF2-40B4-BE49-F238E27FC236}">
                      <a16:creationId xmlns:a16="http://schemas.microsoft.com/office/drawing/2014/main" id="{46AC78CA-DDAF-6874-6B19-9497B847FE13}"/>
                    </a:ext>
                  </a:extLst>
                </p:cNvPr>
                <p:cNvSpPr/>
                <p:nvPr/>
              </p:nvSpPr>
              <p:spPr>
                <a:xfrm>
                  <a:off x="205936" y="69298"/>
                  <a:ext cx="207389" cy="207389"/>
                </a:xfrm>
                <a:prstGeom prst="ellipse">
                  <a:avLst/>
                </a:prstGeom>
                <a:solidFill>
                  <a:srgbClr val="002F4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" name="Oval 13">
                  <a:extLst>
                    <a:ext uri="{FF2B5EF4-FFF2-40B4-BE49-F238E27FC236}">
                      <a16:creationId xmlns:a16="http://schemas.microsoft.com/office/drawing/2014/main" id="{A62DFC3E-3920-0A88-98BF-A0AEF63A4861}"/>
                    </a:ext>
                  </a:extLst>
                </p:cNvPr>
                <p:cNvSpPr/>
                <p:nvPr/>
              </p:nvSpPr>
              <p:spPr>
                <a:xfrm>
                  <a:off x="485863" y="69298"/>
                  <a:ext cx="207388" cy="207389"/>
                </a:xfrm>
                <a:prstGeom prst="ellipse">
                  <a:avLst/>
                </a:prstGeom>
                <a:solidFill>
                  <a:srgbClr val="002F4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9EAFB11A-7EB8-0ECD-615A-BF81D899E74F}"/>
                  </a:ext>
                </a:extLst>
              </p:cNvPr>
              <p:cNvSpPr/>
              <p:nvPr/>
            </p:nvSpPr>
            <p:spPr>
              <a:xfrm>
                <a:off x="411962" y="6180831"/>
                <a:ext cx="125898" cy="125898"/>
              </a:xfrm>
              <a:prstGeom prst="ellipse">
                <a:avLst/>
              </a:prstGeom>
              <a:solidFill>
                <a:srgbClr val="002F4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9174921A-46FE-71BA-C35B-9D49AD6C8806}"/>
                </a:ext>
              </a:extLst>
            </p:cNvPr>
            <p:cNvSpPr/>
            <p:nvPr/>
          </p:nvSpPr>
          <p:spPr>
            <a:xfrm>
              <a:off x="73856" y="6180831"/>
              <a:ext cx="125898" cy="125898"/>
            </a:xfrm>
            <a:prstGeom prst="ellipse">
              <a:avLst/>
            </a:prstGeom>
            <a:solidFill>
              <a:srgbClr val="002F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36161E6-AAC0-5D6B-72D5-C15B7A8CF909}"/>
                </a:ext>
              </a:extLst>
            </p:cNvPr>
            <p:cNvSpPr/>
            <p:nvPr/>
          </p:nvSpPr>
          <p:spPr>
            <a:xfrm>
              <a:off x="243790" y="6180831"/>
              <a:ext cx="125898" cy="125898"/>
            </a:xfrm>
            <a:prstGeom prst="ellipse">
              <a:avLst/>
            </a:prstGeom>
            <a:solidFill>
              <a:srgbClr val="002F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3220B2E9-B204-5F2B-E62E-524B63A96CB9}"/>
              </a:ext>
            </a:extLst>
          </p:cNvPr>
          <p:cNvSpPr txBox="1"/>
          <p:nvPr/>
        </p:nvSpPr>
        <p:spPr>
          <a:xfrm>
            <a:off x="1575512" y="5557279"/>
            <a:ext cx="17317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ZA" sz="1600" dirty="0">
                <a:solidFill>
                  <a:schemeClr val="accent5"/>
                </a:solidFill>
                <a:cs typeface="Arial" panose="020B0604020202020204" pitchFamily="34" charset="0"/>
              </a:rPr>
              <a:t>n</a:t>
            </a:r>
            <a:endParaRPr lang="en-US" sz="1600" dirty="0">
              <a:solidFill>
                <a:schemeClr val="accent5"/>
              </a:solidFill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FE08D36-6887-560A-0D2C-03D39E347C96}"/>
              </a:ext>
            </a:extLst>
          </p:cNvPr>
          <p:cNvSpPr txBox="1"/>
          <p:nvPr/>
        </p:nvSpPr>
        <p:spPr>
          <a:xfrm>
            <a:off x="3082416" y="5596948"/>
            <a:ext cx="262043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ZA" sz="1600" dirty="0">
                <a:solidFill>
                  <a:schemeClr val="accent5"/>
                </a:solidFill>
                <a:cs typeface="Arial" panose="020B0604020202020204" pitchFamily="34" charset="0"/>
              </a:rPr>
              <a:t>39</a:t>
            </a:r>
            <a:endParaRPr lang="en-US" sz="1600" dirty="0">
              <a:solidFill>
                <a:schemeClr val="accent5"/>
              </a:solidFill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45C16C9-174A-A58D-A82B-D3533DEFA411}"/>
              </a:ext>
            </a:extLst>
          </p:cNvPr>
          <p:cNvSpPr txBox="1"/>
          <p:nvPr/>
        </p:nvSpPr>
        <p:spPr>
          <a:xfrm flipH="1">
            <a:off x="4678193" y="5614514"/>
            <a:ext cx="262043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ZA" sz="1600" dirty="0">
                <a:solidFill>
                  <a:schemeClr val="accent5"/>
                </a:solidFill>
                <a:cs typeface="Arial" panose="020B0604020202020204" pitchFamily="34" charset="0"/>
              </a:rPr>
              <a:t>26</a:t>
            </a:r>
            <a:endParaRPr lang="en-US" sz="1600" dirty="0">
              <a:solidFill>
                <a:schemeClr val="accent5"/>
              </a:solidFill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CE1FCF5-5E00-2165-CDD7-930757A9279B}"/>
              </a:ext>
            </a:extLst>
          </p:cNvPr>
          <p:cNvSpPr txBox="1"/>
          <p:nvPr/>
        </p:nvSpPr>
        <p:spPr>
          <a:xfrm>
            <a:off x="6294266" y="5614514"/>
            <a:ext cx="262043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ZA" sz="1600" dirty="0">
                <a:solidFill>
                  <a:schemeClr val="accent5"/>
                </a:solidFill>
                <a:cs typeface="Arial" panose="020B0604020202020204" pitchFamily="34" charset="0"/>
              </a:rPr>
              <a:t>20</a:t>
            </a:r>
            <a:endParaRPr lang="en-US" sz="1600" dirty="0">
              <a:solidFill>
                <a:schemeClr val="accent5"/>
              </a:solidFill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4FDE458-28D4-B58F-D637-90F676E92FC1}"/>
              </a:ext>
            </a:extLst>
          </p:cNvPr>
          <p:cNvSpPr txBox="1"/>
          <p:nvPr/>
        </p:nvSpPr>
        <p:spPr>
          <a:xfrm>
            <a:off x="7910339" y="5596948"/>
            <a:ext cx="262043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ZA" sz="1600" dirty="0">
                <a:solidFill>
                  <a:schemeClr val="accent5"/>
                </a:solidFill>
                <a:cs typeface="Arial" panose="020B0604020202020204" pitchFamily="34" charset="0"/>
              </a:rPr>
              <a:t>15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E478A16-DF13-F7EC-9E82-A796BAF6B9A2}"/>
              </a:ext>
            </a:extLst>
          </p:cNvPr>
          <p:cNvSpPr txBox="1"/>
          <p:nvPr/>
        </p:nvSpPr>
        <p:spPr>
          <a:xfrm flipH="1">
            <a:off x="9389252" y="5622480"/>
            <a:ext cx="54864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ZA" sz="1600" dirty="0">
                <a:solidFill>
                  <a:schemeClr val="accent5"/>
                </a:solidFill>
                <a:cs typeface="Arial" panose="020B0604020202020204" pitchFamily="34" charset="0"/>
              </a:rPr>
              <a:t>12</a:t>
            </a:r>
          </a:p>
        </p:txBody>
      </p:sp>
      <p:sp>
        <p:nvSpPr>
          <p:cNvPr id="26" name="Content Placeholder 1">
            <a:extLst>
              <a:ext uri="{FF2B5EF4-FFF2-40B4-BE49-F238E27FC236}">
                <a16:creationId xmlns:a16="http://schemas.microsoft.com/office/drawing/2014/main" id="{90847D29-75AE-B1A9-3F3D-43A5EB7C48C8}"/>
              </a:ext>
            </a:extLst>
          </p:cNvPr>
          <p:cNvSpPr txBox="1">
            <a:spLocks/>
          </p:cNvSpPr>
          <p:nvPr/>
        </p:nvSpPr>
        <p:spPr>
          <a:xfrm>
            <a:off x="873597" y="1285057"/>
            <a:ext cx="10934700" cy="76276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4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400" b="1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Figure 3. UPCR Over Time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DB29EA1-CB87-5C4B-B670-66BCAFC1651A}"/>
              </a:ext>
            </a:extLst>
          </p:cNvPr>
          <p:cNvSpPr txBox="1"/>
          <p:nvPr/>
        </p:nvSpPr>
        <p:spPr>
          <a:xfrm>
            <a:off x="873597" y="6017237"/>
            <a:ext cx="10022835" cy="4154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69668">
              <a:lnSpc>
                <a:spcPct val="90000"/>
              </a:lnSpc>
              <a:buClr>
                <a:schemeClr val="accent4"/>
              </a:buClr>
            </a:pPr>
            <a:r>
              <a:rPr lang="en-US" sz="1000" dirty="0"/>
              <a:t>OLE, open-label extension; SGLT2i, sodium-glucose cotransporter-2 inhibitor; UPCR, urine protein-to-creatinine ratio.</a:t>
            </a:r>
          </a:p>
          <a:p>
            <a:pPr marL="69668">
              <a:lnSpc>
                <a:spcPct val="90000"/>
              </a:lnSpc>
              <a:buClr>
                <a:schemeClr val="accent4"/>
              </a:buClr>
            </a:pPr>
            <a:r>
              <a:rPr lang="en-US" sz="1000" dirty="0"/>
              <a:t>*Baseline was defined as the OLE visit closest to the SGLT2i start (ie, before or &lt;14 days after start of SGLT2i treatment). Data are shown at weeks 12, 24, 36, and 48 after baseline. 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1CB3489A-5444-8363-AC95-BA0546EBBD12}"/>
              </a:ext>
            </a:extLst>
          </p:cNvPr>
          <p:cNvGrpSpPr/>
          <p:nvPr/>
        </p:nvGrpSpPr>
        <p:grpSpPr>
          <a:xfrm>
            <a:off x="1269057" y="1813174"/>
            <a:ext cx="9821818" cy="3834271"/>
            <a:chOff x="1391098" y="1864205"/>
            <a:chExt cx="9821818" cy="4076913"/>
          </a:xfrm>
        </p:grpSpPr>
        <p:graphicFrame>
          <p:nvGraphicFramePr>
            <p:cNvPr id="25" name="Chart 24">
              <a:extLst>
                <a:ext uri="{FF2B5EF4-FFF2-40B4-BE49-F238E27FC236}">
                  <a16:creationId xmlns:a16="http://schemas.microsoft.com/office/drawing/2014/main" id="{E94D5F0D-244C-C0C9-0979-1057561373F4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002496281"/>
                </p:ext>
              </p:extLst>
            </p:nvPr>
          </p:nvGraphicFramePr>
          <p:xfrm>
            <a:off x="1391098" y="1864205"/>
            <a:ext cx="9821818" cy="407691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2F11C48C-DAD9-E6D3-8DCA-9DC2E36C0007}"/>
                </a:ext>
              </a:extLst>
            </p:cNvPr>
            <p:cNvSpPr txBox="1"/>
            <p:nvPr/>
          </p:nvSpPr>
          <p:spPr>
            <a:xfrm>
              <a:off x="3695699" y="5544250"/>
              <a:ext cx="26204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*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7438BCF-421C-CBE0-FB49-0116402FA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81267" y="6373284"/>
            <a:ext cx="791632" cy="365125"/>
          </a:xfrm>
        </p:spPr>
        <p:txBody>
          <a:bodyPr anchor="b"/>
          <a:lstStyle/>
          <a:p>
            <a:fld id="{2238001C-732A-465C-937D-897243CD0DF7}" type="slidenum">
              <a:rPr lang="en-US" sz="1000" smtClean="0"/>
              <a:t>13</a:t>
            </a:fld>
            <a:endParaRPr lang="en-US" sz="1000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6969D74-0F25-E3F7-FD68-E152631F32C8}"/>
              </a:ext>
            </a:extLst>
          </p:cNvPr>
          <p:cNvSpPr txBox="1">
            <a:spLocks/>
          </p:cNvSpPr>
          <p:nvPr/>
        </p:nvSpPr>
        <p:spPr>
          <a:xfrm>
            <a:off x="838200" y="6341534"/>
            <a:ext cx="8267699" cy="3968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6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89000">
              <a:spcBef>
                <a:spcPts val="0"/>
              </a:spcBef>
              <a:tabLst>
                <a:tab pos="7315200" algn="l"/>
              </a:tabLst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Preciado P, et al. Poster presented at WCN 2024; April 13-16, 2024; Buenos Aires, Argentina. Poster WCN24-AB-752.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078C2FC-988E-EB47-3A29-FDDD7DA36397}"/>
              </a:ext>
            </a:extLst>
          </p:cNvPr>
          <p:cNvSpPr txBox="1"/>
          <p:nvPr/>
        </p:nvSpPr>
        <p:spPr>
          <a:xfrm>
            <a:off x="8971280" y="6492188"/>
            <a:ext cx="2549091" cy="246221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April 2024. MA-SP-24-0031.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288530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609C30BE-5D97-AEC6-2277-69323F2BC394}"/>
              </a:ext>
            </a:extLst>
          </p:cNvPr>
          <p:cNvSpPr txBox="1"/>
          <p:nvPr/>
        </p:nvSpPr>
        <p:spPr>
          <a:xfrm>
            <a:off x="873463" y="836761"/>
            <a:ext cx="10445074" cy="38620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800100" marR="8713" lvl="0" indent="-17463" defTabSz="1568300" eaLnBrk="1" fontAlgn="auto" latinLnBrk="0" hangingPunct="1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>
                <a:tab pos="784150" algn="l"/>
              </a:tabLst>
              <a:defRPr/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/>
              </a:rPr>
              <a:t>Early clinical experience of patients during the PROTECT OLE period shows that an SGLT2i added to stable sparsentan treatment is generally well tolerated</a:t>
            </a:r>
          </a:p>
          <a:p>
            <a:pPr marL="800100" marR="8713" lvl="0" indent="-17463" defTabSz="1568300" eaLnBrk="1" fontAlgn="auto" latinLnBrk="0" hangingPunct="1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>
                <a:tab pos="784150" algn="l"/>
              </a:tabLst>
              <a:defRPr/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/>
              </a:rPr>
              <a:t>Data are consistent with an additive benefit on proteinuria reduction with combination therapy</a:t>
            </a:r>
          </a:p>
          <a:p>
            <a:pPr marL="800100" marR="8713" lvl="0" indent="-17463" defTabSz="1568300" eaLnBrk="1" fontAlgn="auto" latinLnBrk="0" hangingPunct="1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>
                <a:tab pos="784150" algn="l"/>
              </a:tabLst>
              <a:defRPr/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/>
              </a:rPr>
              <a:t>A randomized substudy within the PROTECT OLE period is further investigating the safety and efficacy of sparsentan with or without concomitant SGLT2i treatment</a:t>
            </a:r>
          </a:p>
          <a:p>
            <a:pPr marL="264739" marR="0" lvl="0" indent="-195071" defTabSz="457200" eaLnBrk="1" fontAlgn="auto" latinLnBrk="0" hangingPunct="1">
              <a:lnSpc>
                <a:spcPct val="90000"/>
              </a:lnSpc>
              <a:spcBef>
                <a:spcPts val="457"/>
              </a:spcBef>
              <a:spcAft>
                <a:spcPts val="457"/>
              </a:spcAft>
              <a:buClr>
                <a:srgbClr val="5E5C9F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" name="Arrow: Chevron 97">
            <a:extLst>
              <a:ext uri="{FF2B5EF4-FFF2-40B4-BE49-F238E27FC236}">
                <a16:creationId xmlns:a16="http://schemas.microsoft.com/office/drawing/2014/main" id="{606D8BB1-5210-105B-1DB3-2838C56283DF}"/>
              </a:ext>
            </a:extLst>
          </p:cNvPr>
          <p:cNvSpPr/>
          <p:nvPr/>
        </p:nvSpPr>
        <p:spPr>
          <a:xfrm>
            <a:off x="950515" y="1081025"/>
            <a:ext cx="602083" cy="567348"/>
          </a:xfrm>
          <a:prstGeom prst="chevron">
            <a:avLst>
              <a:gd name="adj" fmla="val 55133"/>
            </a:avLst>
          </a:prstGeom>
          <a:solidFill>
            <a:srgbClr val="00ADD7"/>
          </a:solidFill>
          <a:ln w="1905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205840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52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4" name="Arrow: Chevron 97">
            <a:extLst>
              <a:ext uri="{FF2B5EF4-FFF2-40B4-BE49-F238E27FC236}">
                <a16:creationId xmlns:a16="http://schemas.microsoft.com/office/drawing/2014/main" id="{44991FCE-0CA0-2CA8-5AF3-C858DB1CBB76}"/>
              </a:ext>
            </a:extLst>
          </p:cNvPr>
          <p:cNvSpPr/>
          <p:nvPr/>
        </p:nvSpPr>
        <p:spPr>
          <a:xfrm>
            <a:off x="950515" y="2379736"/>
            <a:ext cx="602083" cy="567348"/>
          </a:xfrm>
          <a:prstGeom prst="chevron">
            <a:avLst>
              <a:gd name="adj" fmla="val 55133"/>
            </a:avLst>
          </a:prstGeom>
          <a:solidFill>
            <a:srgbClr val="00ADD7"/>
          </a:solidFill>
          <a:ln w="1905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205840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52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5" name="Arrow: Chevron 97">
            <a:extLst>
              <a:ext uri="{FF2B5EF4-FFF2-40B4-BE49-F238E27FC236}">
                <a16:creationId xmlns:a16="http://schemas.microsoft.com/office/drawing/2014/main" id="{03E12286-0CF0-1B0D-0229-DEF34A5B9B95}"/>
              </a:ext>
            </a:extLst>
          </p:cNvPr>
          <p:cNvSpPr/>
          <p:nvPr/>
        </p:nvSpPr>
        <p:spPr>
          <a:xfrm>
            <a:off x="950515" y="3665343"/>
            <a:ext cx="602083" cy="567348"/>
          </a:xfrm>
          <a:prstGeom prst="chevron">
            <a:avLst>
              <a:gd name="adj" fmla="val 55133"/>
            </a:avLst>
          </a:prstGeom>
          <a:solidFill>
            <a:srgbClr val="00ADD7"/>
          </a:solidFill>
          <a:ln w="1905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205840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52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DE772D-90AA-0D24-6540-016A1A9E3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2800" y="6373284"/>
            <a:ext cx="800099" cy="365125"/>
          </a:xfrm>
        </p:spPr>
        <p:txBody>
          <a:bodyPr anchor="b"/>
          <a:lstStyle/>
          <a:p>
            <a:fld id="{2238001C-732A-465C-937D-897243CD0DF7}" type="slidenum">
              <a:rPr lang="en-US" sz="1000" smtClean="0"/>
              <a:t>14</a:t>
            </a:fld>
            <a:endParaRPr lang="en-US" sz="1000" dirty="0"/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9F4AF316-30F2-E418-0F33-424CB6FC07A8}"/>
              </a:ext>
            </a:extLst>
          </p:cNvPr>
          <p:cNvSpPr txBox="1">
            <a:spLocks/>
          </p:cNvSpPr>
          <p:nvPr/>
        </p:nvSpPr>
        <p:spPr>
          <a:xfrm>
            <a:off x="838200" y="6341534"/>
            <a:ext cx="8267699" cy="3968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6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89000">
              <a:spcBef>
                <a:spcPts val="0"/>
              </a:spcBef>
              <a:tabLst>
                <a:tab pos="7315200" algn="l"/>
              </a:tabLst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Preciado P, et al. Poster presented at WCN 2024; April 13-16, 2024; Buenos Aires, Argentina. Poster WCN24-AB-752.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018AF34-6AF7-0F3A-5492-FCDDCFEEFAE4}"/>
              </a:ext>
            </a:extLst>
          </p:cNvPr>
          <p:cNvSpPr txBox="1"/>
          <p:nvPr/>
        </p:nvSpPr>
        <p:spPr>
          <a:xfrm>
            <a:off x="8971280" y="6492188"/>
            <a:ext cx="2549091" cy="246221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April 2024. MA-SP-24-0031.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624104414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D264E9A-5669-C54B-8375-B833C7D726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6690" y="558800"/>
            <a:ext cx="10934700" cy="5609696"/>
          </a:xfrm>
        </p:spPr>
        <p:txBody>
          <a:bodyPr/>
          <a:lstStyle/>
          <a:p>
            <a:pPr marL="266400">
              <a:spcBef>
                <a:spcPts val="305"/>
              </a:spcBef>
            </a:pPr>
            <a:r>
              <a:rPr lang="en-US" sz="2400" dirty="0">
                <a:cs typeface="Arial"/>
              </a:rPr>
              <a:t>This study is funded by Travere Therapeutics, Inc. Medical writing support was provided by Lise Barnard, PhD, Nicole Lopez, PhD, and Chris Edwards, PhD, CMPP, </a:t>
            </a:r>
            <a:r>
              <a:rPr lang="en-GB" sz="2400" dirty="0">
                <a:cs typeface="Arial"/>
              </a:rPr>
              <a:t>of Nucleus Global, an </a:t>
            </a:r>
            <a:r>
              <a:rPr lang="en-GB" sz="2400" dirty="0" err="1">
                <a:cs typeface="Arial"/>
              </a:rPr>
              <a:t>Inizio</a:t>
            </a:r>
            <a:r>
              <a:rPr lang="en-GB" sz="2400" dirty="0">
                <a:cs typeface="Arial"/>
              </a:rPr>
              <a:t> Company</a:t>
            </a:r>
            <a:r>
              <a:rPr lang="en-US" sz="2400" dirty="0">
                <a:cs typeface="Arial"/>
              </a:rPr>
              <a:t>, and was funded by Travere Therapeutics, Inc.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160C1A9-6D49-0327-CCF2-195B07981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2800" y="6373284"/>
            <a:ext cx="800099" cy="365125"/>
          </a:xfrm>
        </p:spPr>
        <p:txBody>
          <a:bodyPr anchor="b"/>
          <a:lstStyle/>
          <a:p>
            <a:fld id="{2238001C-732A-465C-937D-897243CD0DF7}" type="slidenum">
              <a:rPr lang="en-US" sz="1000" smtClean="0"/>
              <a:t>15</a:t>
            </a:fld>
            <a:endParaRPr lang="en-US" sz="1000" dirty="0"/>
          </a:p>
        </p:txBody>
      </p:sp>
      <p:sp>
        <p:nvSpPr>
          <p:cNvPr id="4" name="Content Placeholder 8">
            <a:extLst>
              <a:ext uri="{FF2B5EF4-FFF2-40B4-BE49-F238E27FC236}">
                <a16:creationId xmlns:a16="http://schemas.microsoft.com/office/drawing/2014/main" id="{7B2E4B0A-6DBB-D78F-7B4C-64F77A055A9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8200" y="6341534"/>
            <a:ext cx="8267699" cy="396875"/>
          </a:xfrm>
        </p:spPr>
        <p:txBody>
          <a:bodyPr anchor="b"/>
          <a:lstStyle/>
          <a:p>
            <a:pPr defTabSz="889000">
              <a:spcBef>
                <a:spcPts val="0"/>
              </a:spcBef>
              <a:tabLst>
                <a:tab pos="7315200" algn="l"/>
              </a:tabLst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Preciado P, et al. Poster presented at WCN 2024; April 13-16, 2024; Buenos Aires, Argentina. Poster WCN24-AB-752.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FB15E2-BE70-E93A-483D-4E685E20FED2}"/>
              </a:ext>
            </a:extLst>
          </p:cNvPr>
          <p:cNvSpPr txBox="1"/>
          <p:nvPr/>
        </p:nvSpPr>
        <p:spPr>
          <a:xfrm>
            <a:off x="8971280" y="6492188"/>
            <a:ext cx="2549091" cy="246221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April 2024. MA-SP-24-0031.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04614525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720A781-0F2B-5748-9135-61FDC1B98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6858" y="558800"/>
            <a:ext cx="10934700" cy="5609696"/>
          </a:xfrm>
        </p:spPr>
        <p:txBody>
          <a:bodyPr/>
          <a:lstStyle/>
          <a:p>
            <a:pPr marL="0" indent="0">
              <a:spcBef>
                <a:spcPts val="305"/>
              </a:spcBef>
              <a:buNone/>
            </a:pPr>
            <a:r>
              <a:rPr lang="en-US" dirty="0">
                <a:cs typeface="Arial"/>
              </a:rPr>
              <a:t>1. Trachtman H, et al. </a:t>
            </a:r>
            <a:r>
              <a:rPr lang="en-US" i="1" dirty="0">
                <a:cs typeface="Arial"/>
              </a:rPr>
              <a:t>Expert Opin Emerg Drugs</a:t>
            </a:r>
            <a:r>
              <a:rPr lang="en-US" dirty="0">
                <a:cs typeface="Arial"/>
              </a:rPr>
              <a:t>. 2020;25(3):367-375. </a:t>
            </a:r>
          </a:p>
          <a:p>
            <a:pPr marL="0" indent="0">
              <a:spcBef>
                <a:spcPts val="305"/>
              </a:spcBef>
              <a:buNone/>
            </a:pPr>
            <a:r>
              <a:rPr lang="en-US" dirty="0">
                <a:cs typeface="Arial"/>
              </a:rPr>
              <a:t>2. Kowala MC, et al. </a:t>
            </a:r>
            <a:r>
              <a:rPr lang="en-US" i="1" dirty="0">
                <a:cs typeface="Arial"/>
              </a:rPr>
              <a:t>J Pharmacol Exp Ther</a:t>
            </a:r>
            <a:r>
              <a:rPr lang="en-US" dirty="0">
                <a:cs typeface="Arial"/>
              </a:rPr>
              <a:t>. 2004;309(1):275-284. </a:t>
            </a:r>
          </a:p>
          <a:p>
            <a:pPr marL="0" indent="0">
              <a:spcBef>
                <a:spcPts val="305"/>
              </a:spcBef>
              <a:buNone/>
            </a:pPr>
            <a:r>
              <a:rPr lang="en-US" dirty="0">
                <a:cs typeface="Arial"/>
              </a:rPr>
              <a:t>3. Nagasawa H, et al. </a:t>
            </a:r>
            <a:r>
              <a:rPr lang="en-US" i="1" dirty="0">
                <a:cs typeface="Arial"/>
              </a:rPr>
              <a:t>Nephrol Dial Transplant</a:t>
            </a:r>
            <a:r>
              <a:rPr lang="en-US" dirty="0">
                <a:cs typeface="Arial"/>
              </a:rPr>
              <a:t>. 2022;37:183. </a:t>
            </a:r>
          </a:p>
          <a:p>
            <a:pPr marL="0" indent="0">
              <a:spcBef>
                <a:spcPts val="305"/>
              </a:spcBef>
              <a:buNone/>
            </a:pPr>
            <a:r>
              <a:rPr lang="en-US" dirty="0">
                <a:cs typeface="Arial"/>
              </a:rPr>
              <a:t>4. Heerspink HJL, et al. </a:t>
            </a:r>
            <a:r>
              <a:rPr lang="en-US" i="1" dirty="0">
                <a:cs typeface="Arial"/>
              </a:rPr>
              <a:t>Lancet</a:t>
            </a:r>
            <a:r>
              <a:rPr lang="en-US" dirty="0">
                <a:cs typeface="Arial"/>
              </a:rPr>
              <a:t>. 2023;401(10388):1584-1594. </a:t>
            </a:r>
          </a:p>
          <a:p>
            <a:pPr marL="347663" indent="-347663">
              <a:spcBef>
                <a:spcPts val="305"/>
              </a:spcBef>
              <a:buNone/>
            </a:pPr>
            <a:r>
              <a:rPr lang="en-US" dirty="0">
                <a:cs typeface="Arial"/>
              </a:rPr>
              <a:t>5. Filspari (sparsentan). Prescribing information. Travere Therapeutics, Inc.; 2023. </a:t>
            </a:r>
          </a:p>
          <a:p>
            <a:pPr marL="0" indent="0">
              <a:spcBef>
                <a:spcPts val="305"/>
              </a:spcBef>
              <a:buNone/>
            </a:pPr>
            <a:r>
              <a:rPr lang="en-US" dirty="0">
                <a:cs typeface="Arial"/>
              </a:rPr>
              <a:t>6. Herrington WG, et al. </a:t>
            </a:r>
            <a:r>
              <a:rPr lang="en-US" i="1" dirty="0">
                <a:cs typeface="Arial"/>
              </a:rPr>
              <a:t>N Engl J Med</a:t>
            </a:r>
            <a:r>
              <a:rPr lang="en-US" dirty="0">
                <a:cs typeface="Arial"/>
              </a:rPr>
              <a:t>. 2023;388(2):</a:t>
            </a:r>
            <a:r>
              <a:rPr lang="en-US" kern="0" spc="-40" dirty="0">
                <a:cs typeface="Arial"/>
              </a:rPr>
              <a:t>117-127. </a:t>
            </a:r>
          </a:p>
          <a:p>
            <a:pPr marL="0" indent="0">
              <a:spcBef>
                <a:spcPts val="305"/>
              </a:spcBef>
              <a:buNone/>
            </a:pPr>
            <a:r>
              <a:rPr lang="en-US" kern="0" spc="-40" dirty="0">
                <a:cs typeface="Arial"/>
              </a:rPr>
              <a:t>7. Wheeler DC, et al. </a:t>
            </a:r>
            <a:r>
              <a:rPr lang="en-US" i="1" kern="0" spc="-40" dirty="0">
                <a:cs typeface="Arial"/>
              </a:rPr>
              <a:t>Kidney Int</a:t>
            </a:r>
            <a:r>
              <a:rPr lang="en-US" kern="0" spc="-40" dirty="0">
                <a:cs typeface="Arial"/>
              </a:rPr>
              <a:t>. 2021;100(1):215-224.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63567E-46D1-341F-2240-ACEE5368E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2800" y="6373284"/>
            <a:ext cx="800099" cy="365125"/>
          </a:xfrm>
        </p:spPr>
        <p:txBody>
          <a:bodyPr anchor="b"/>
          <a:lstStyle/>
          <a:p>
            <a:fld id="{2238001C-732A-465C-937D-897243CD0DF7}" type="slidenum">
              <a:rPr lang="en-US" sz="1000" smtClean="0"/>
              <a:t>16</a:t>
            </a:fld>
            <a:endParaRPr lang="en-US" sz="1000" dirty="0"/>
          </a:p>
        </p:txBody>
      </p:sp>
      <p:sp>
        <p:nvSpPr>
          <p:cNvPr id="4" name="Content Placeholder 8">
            <a:extLst>
              <a:ext uri="{FF2B5EF4-FFF2-40B4-BE49-F238E27FC236}">
                <a16:creationId xmlns:a16="http://schemas.microsoft.com/office/drawing/2014/main" id="{4F34EDE0-E8AB-A945-795B-F0014ED2848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8200" y="6341534"/>
            <a:ext cx="8267699" cy="396875"/>
          </a:xfrm>
        </p:spPr>
        <p:txBody>
          <a:bodyPr anchor="b"/>
          <a:lstStyle/>
          <a:p>
            <a:pPr defTabSz="889000">
              <a:spcBef>
                <a:spcPts val="0"/>
              </a:spcBef>
              <a:tabLst>
                <a:tab pos="7315200" algn="l"/>
              </a:tabLst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Preciado P, et al. Poster presented at WCN 2024; April 13-16, 2024; Buenos Aires, Argentina. Poster WCN24-AB-752.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7C33E73-4636-5D7D-8D85-827FD71EB3A6}"/>
              </a:ext>
            </a:extLst>
          </p:cNvPr>
          <p:cNvSpPr txBox="1"/>
          <p:nvPr/>
        </p:nvSpPr>
        <p:spPr>
          <a:xfrm>
            <a:off x="8971280" y="6492188"/>
            <a:ext cx="2549091" cy="246221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April 2024. MA-SP-24-0031.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94051895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AA87F6-3395-A843-AF0D-976D2F5203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7267"/>
            <a:ext cx="10934700" cy="5609696"/>
          </a:xfrm>
        </p:spPr>
        <p:txBody>
          <a:bodyPr/>
          <a:lstStyle/>
          <a:p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Arial"/>
              </a:rPr>
              <a:t>PP </a:t>
            </a:r>
            <a:r>
              <a:rPr kumimoji="0" lang="en-US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Arial"/>
              </a:rPr>
              <a:t>and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Arial"/>
              </a:rPr>
              <a:t> NAMA </a:t>
            </a:r>
            <a:r>
              <a:rPr kumimoji="0" lang="en-US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Arial"/>
              </a:rPr>
              <a:t>are employees of </a:t>
            </a:r>
            <a:r>
              <a:rPr kumimoji="0" lang="en-US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ea typeface="+mn-ea"/>
                <a:cs typeface="Arial"/>
              </a:rPr>
              <a:t>Travere</a:t>
            </a:r>
            <a:r>
              <a:rPr kumimoji="0" lang="en-US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Arial"/>
              </a:rPr>
              <a:t> Therapeutics, Inc., and may have equity or other financial interests in </a:t>
            </a:r>
            <a:r>
              <a:rPr kumimoji="0" lang="en-US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ea typeface="+mn-ea"/>
                <a:cs typeface="Arial"/>
              </a:rPr>
              <a:t>Travere</a:t>
            </a:r>
            <a:r>
              <a:rPr kumimoji="0" lang="en-US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Arial"/>
              </a:rPr>
              <a:t> Therapeutics, Inc.</a:t>
            </a:r>
          </a:p>
          <a:p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Arial"/>
              </a:rPr>
              <a:t>LK </a:t>
            </a:r>
            <a:r>
              <a:rPr kumimoji="0" lang="en-US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Arial"/>
              </a:rPr>
              <a:t>is the PI for sponsor studies from Akebia Therapeutics, AstraZeneca, Boehringer Ingelheim, CARA Therapeutics, Chinook Therapeutics, CSL Behring, Galderma, </a:t>
            </a:r>
            <a:r>
              <a:rPr kumimoji="0" lang="en-US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ea typeface="+mn-ea"/>
                <a:cs typeface="Arial"/>
              </a:rPr>
              <a:t>Omeros</a:t>
            </a:r>
            <a:r>
              <a:rPr kumimoji="0" lang="en-US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Arial"/>
              </a:rPr>
              <a:t>, Otsuka, Reata Pharmaceuticals, </a:t>
            </a:r>
            <a:r>
              <a:rPr kumimoji="0" lang="en-US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ea typeface="+mn-ea"/>
                <a:cs typeface="Arial"/>
              </a:rPr>
              <a:t>Sanifit</a:t>
            </a:r>
            <a:r>
              <a:rPr kumimoji="0" lang="en-US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Arial"/>
              </a:rPr>
              <a:t>, </a:t>
            </a:r>
            <a:r>
              <a:rPr kumimoji="0" lang="en-US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ea typeface="+mn-ea"/>
                <a:cs typeface="Arial"/>
              </a:rPr>
              <a:t>Travere</a:t>
            </a:r>
            <a:r>
              <a:rPr kumimoji="0" lang="en-US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Arial"/>
              </a:rPr>
              <a:t> Therapeutics, Inc., and </a:t>
            </a:r>
            <a:r>
              <a:rPr kumimoji="0" lang="en-US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ea typeface="+mn-ea"/>
                <a:cs typeface="Arial"/>
              </a:rPr>
              <a:t>Visterra</a:t>
            </a:r>
            <a:endParaRPr lang="en-US" dirty="0">
              <a:cs typeface="Arial"/>
            </a:endParaRPr>
          </a:p>
          <a:p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Arial"/>
              </a:rPr>
              <a:t>RM </a:t>
            </a:r>
            <a:r>
              <a:rPr kumimoji="0" lang="en-US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Arial"/>
              </a:rPr>
              <a:t>has received speaker’s honoraria from AstraZeneca, Bayer, Berlin-</a:t>
            </a:r>
            <a:r>
              <a:rPr kumimoji="0" lang="en-US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ea typeface="+mn-ea"/>
                <a:cs typeface="Arial"/>
              </a:rPr>
              <a:t>Chemie</a:t>
            </a:r>
            <a:r>
              <a:rPr kumimoji="0" lang="en-US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Arial"/>
              </a:rPr>
              <a:t> </a:t>
            </a:r>
            <a:r>
              <a:rPr kumimoji="0" lang="en-US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ea typeface="+mn-ea"/>
                <a:cs typeface="Arial"/>
              </a:rPr>
              <a:t>Menarini</a:t>
            </a:r>
            <a:r>
              <a:rPr kumimoji="0" lang="en-US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Arial"/>
              </a:rPr>
              <a:t>, Boehringer Ingelheim, Fresenius </a:t>
            </a:r>
            <a:r>
              <a:rPr kumimoji="0" lang="en-US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ea typeface="+mn-ea"/>
                <a:cs typeface="Arial"/>
              </a:rPr>
              <a:t>Kabi</a:t>
            </a:r>
            <a:r>
              <a:rPr kumimoji="0" lang="en-US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Arial"/>
              </a:rPr>
              <a:t>, Novartis, Novo Nordisk and Lilly and travel support from </a:t>
            </a:r>
            <a:r>
              <a:rPr kumimoji="0" lang="en-US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ea typeface="+mn-ea"/>
                <a:cs typeface="Arial"/>
              </a:rPr>
              <a:t>Aurovitas</a:t>
            </a:r>
            <a:r>
              <a:rPr kumimoji="0" lang="en-US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Arial"/>
              </a:rPr>
              <a:t> Pharma and </a:t>
            </a:r>
            <a:r>
              <a:rPr kumimoji="0" lang="en-US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ea typeface="+mn-ea"/>
                <a:cs typeface="Arial"/>
              </a:rPr>
              <a:t>Menarini</a:t>
            </a:r>
            <a:endParaRPr kumimoji="0" lang="en-US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Arial"/>
            </a:endParaRPr>
          </a:p>
          <a:p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Arial"/>
              </a:rPr>
              <a:t>AM </a:t>
            </a:r>
            <a:r>
              <a:rPr kumimoji="0" lang="en-US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Arial"/>
              </a:rPr>
              <a:t>has received consultancy fees from </a:t>
            </a:r>
            <a:r>
              <a:rPr kumimoji="0" lang="en-US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ea typeface="+mn-ea"/>
                <a:cs typeface="Arial"/>
              </a:rPr>
              <a:t>Travere</a:t>
            </a:r>
            <a:r>
              <a:rPr kumimoji="0" lang="en-US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Arial"/>
              </a:rPr>
              <a:t> Therapeutics, Inc.</a:t>
            </a:r>
          </a:p>
          <a:p>
            <a:pPr marL="0" indent="0">
              <a:buNone/>
            </a:pPr>
            <a:r>
              <a:rPr lang="en-US" dirty="0">
                <a:cs typeface="Arial"/>
              </a:rPr>
              <a:t>These data were previously presented at the American Society of Nephrology (ASN) Kidney Week 2023; November 2-5 2023; Philadelphia, PA, USA. </a:t>
            </a:r>
            <a:endParaRPr lang="en-US" dirty="0"/>
          </a:p>
        </p:txBody>
      </p:sp>
      <p:sp>
        <p:nvSpPr>
          <p:cNvPr id="3" name="Content Placeholder 8">
            <a:extLst>
              <a:ext uri="{FF2B5EF4-FFF2-40B4-BE49-F238E27FC236}">
                <a16:creationId xmlns:a16="http://schemas.microsoft.com/office/drawing/2014/main" id="{F8781C1A-0885-5486-799A-5F8403A56C4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8200" y="6341534"/>
            <a:ext cx="8267699" cy="396875"/>
          </a:xfrm>
        </p:spPr>
        <p:txBody>
          <a:bodyPr anchor="b"/>
          <a:lstStyle/>
          <a:p>
            <a:pPr defTabSz="889000">
              <a:spcBef>
                <a:spcPts val="0"/>
              </a:spcBef>
              <a:tabLst>
                <a:tab pos="7315200" algn="l"/>
              </a:tabLst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Preciado P, et al. Poster presented at WCN 2024; April 13-16, 2024; Buenos Aires, Argentina. Poster WCN24-AB-752.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8D906B-C392-01C4-4DFD-E29B0AAF4E14}"/>
              </a:ext>
            </a:extLst>
          </p:cNvPr>
          <p:cNvSpPr txBox="1"/>
          <p:nvPr/>
        </p:nvSpPr>
        <p:spPr>
          <a:xfrm>
            <a:off x="8971280" y="6492188"/>
            <a:ext cx="2549091" cy="246221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April 2024. MA-SP-24-0031.</a:t>
            </a:r>
            <a:endParaRPr lang="en-US" sz="10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B482A1E-55DC-C606-8A51-7BC74CC51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2800" y="6373284"/>
            <a:ext cx="800099" cy="365125"/>
          </a:xfrm>
        </p:spPr>
        <p:txBody>
          <a:bodyPr anchor="b"/>
          <a:lstStyle/>
          <a:p>
            <a:fld id="{2238001C-732A-465C-937D-897243CD0DF7}" type="slidenum">
              <a:rPr lang="en-US" sz="1000" smtClean="0"/>
              <a:t>2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3360527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CFB5E6C-E8DA-AB4E-B691-2EA9B7EDB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8800"/>
            <a:ext cx="10934700" cy="5609696"/>
          </a:xfrm>
        </p:spPr>
        <p:txBody>
          <a:bodyPr/>
          <a:lstStyle/>
          <a:p>
            <a:r>
              <a:rPr lang="en-US" sz="2000" dirty="0"/>
              <a:t>Sparsentan is a nonimmunosuppressive, single-molecule, dual endothelin angiotensin receptor antagonist (DEARA)</a:t>
            </a:r>
            <a:r>
              <a:rPr lang="en-US" sz="2000" baseline="30000" dirty="0"/>
              <a:t>1-3</a:t>
            </a:r>
          </a:p>
          <a:p>
            <a:r>
              <a:rPr lang="en-US" sz="2000" dirty="0"/>
              <a:t>In the ongoing PROTECT trial, sparsentan was directly compared with irbesartan in patients with IgAN.</a:t>
            </a:r>
            <a:r>
              <a:rPr lang="en-US" sz="2000" baseline="30000" dirty="0"/>
              <a:t>4</a:t>
            </a:r>
            <a:r>
              <a:rPr lang="en-US" sz="2000" dirty="0"/>
              <a:t> Based on results from this trial, sparsentan was granted accelerated approval in the US for adults with primary IgAN at risk of rapid disease progression</a:t>
            </a:r>
            <a:r>
              <a:rPr lang="en-US" sz="2000" baseline="30000" dirty="0"/>
              <a:t>5</a:t>
            </a:r>
          </a:p>
          <a:p>
            <a:r>
              <a:rPr lang="en-US" sz="2000" dirty="0"/>
              <a:t>Subgroup analyses from DAPA-CKD and EMPA-KIDNEY suggest that SGLT2is may reduce the progression of IgAN.</a:t>
            </a:r>
            <a:r>
              <a:rPr lang="en-US" sz="2000" baseline="30000" dirty="0"/>
              <a:t>6,7</a:t>
            </a:r>
            <a:r>
              <a:rPr lang="en-US" sz="2000" dirty="0"/>
              <a:t> An SGLT2i plus DEARA combination therapy may provide additional kidney-protective effects, although the adverse events (AEs) with this combination therapy are unknown</a:t>
            </a:r>
          </a:p>
          <a:p>
            <a:r>
              <a:rPr lang="en-US" sz="2000" dirty="0"/>
              <a:t>Here we report the early clinical experience of patients with IgAN enrolled in the PROTECT OLE who received an SGLT2i in addition to their ongoing </a:t>
            </a:r>
            <a:r>
              <a:rPr lang="en-US" sz="2000" dirty="0" err="1"/>
              <a:t>sparsentan</a:t>
            </a:r>
            <a:r>
              <a:rPr lang="en-US" sz="2000" dirty="0"/>
              <a:t> treatment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AEB5741-3260-1DE5-AB84-76FA56A11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81267" y="6373284"/>
            <a:ext cx="791632" cy="365125"/>
          </a:xfrm>
        </p:spPr>
        <p:txBody>
          <a:bodyPr anchor="b"/>
          <a:lstStyle/>
          <a:p>
            <a:fld id="{2238001C-732A-465C-937D-897243CD0DF7}" type="slidenum">
              <a:rPr lang="en-US" sz="1000" smtClean="0"/>
              <a:t>3</a:t>
            </a:fld>
            <a:endParaRPr lang="en-US" sz="1000" dirty="0"/>
          </a:p>
        </p:txBody>
      </p:sp>
      <p:sp>
        <p:nvSpPr>
          <p:cNvPr id="4" name="Content Placeholder 8">
            <a:extLst>
              <a:ext uri="{FF2B5EF4-FFF2-40B4-BE49-F238E27FC236}">
                <a16:creationId xmlns:a16="http://schemas.microsoft.com/office/drawing/2014/main" id="{D427B280-9C27-2DE3-C3EF-017FCB5EBD2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8200" y="6341534"/>
            <a:ext cx="8267699" cy="396875"/>
          </a:xfrm>
        </p:spPr>
        <p:txBody>
          <a:bodyPr anchor="b"/>
          <a:lstStyle/>
          <a:p>
            <a:pPr defTabSz="889000">
              <a:spcBef>
                <a:spcPts val="0"/>
              </a:spcBef>
              <a:tabLst>
                <a:tab pos="7315200" algn="l"/>
              </a:tabLst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Preciado P, et al. Poster presented at WCN 2024; April 13-16, 2024; Buenos Aires, Argentina. Poster WCN24-AB-752.	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A31DEF0-E31B-3FFF-2978-AE9A8ADE6D4D}"/>
              </a:ext>
            </a:extLst>
          </p:cNvPr>
          <p:cNvSpPr txBox="1"/>
          <p:nvPr/>
        </p:nvSpPr>
        <p:spPr>
          <a:xfrm>
            <a:off x="8971280" y="6492188"/>
            <a:ext cx="2549091" cy="246221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April 2024. MA-SP-24-0031.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02572143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3547F87-CC81-F2D5-F271-D07789085B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457"/>
              </a:spcBef>
              <a:spcAft>
                <a:spcPts val="457"/>
              </a:spcAft>
            </a:pPr>
            <a:r>
              <a:rPr lang="en-US" sz="2000" dirty="0"/>
              <a:t>The PROTECT OLE study will investigate the long-term efficacy, safety, and tolerability of sparsentan treatment in adult patients with IgAN</a:t>
            </a:r>
          </a:p>
          <a:p>
            <a:pPr lvl="1">
              <a:spcBef>
                <a:spcPts val="457"/>
              </a:spcBef>
              <a:spcAft>
                <a:spcPts val="457"/>
              </a:spcAft>
              <a:buClr>
                <a:schemeClr val="accent1"/>
              </a:buClr>
              <a:buFont typeface="Verdana" panose="020B0604030504040204" pitchFamily="34" charset="0"/>
              <a:buChar char="‒"/>
            </a:pPr>
            <a:r>
              <a:rPr lang="en-US" sz="2000" dirty="0"/>
              <a:t>This analysis will assess the safety and efficacy in a subset of patients within the PROTECT OLE period who chose to add SGLT2i treatment to their ongoing sparsentan treatment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D6BF0D-6386-E485-01DF-15E4B4A73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81267" y="6373284"/>
            <a:ext cx="791632" cy="365125"/>
          </a:xfrm>
        </p:spPr>
        <p:txBody>
          <a:bodyPr anchor="b"/>
          <a:lstStyle/>
          <a:p>
            <a:fld id="{2238001C-732A-465C-937D-897243CD0DF7}" type="slidenum">
              <a:rPr lang="en-US" sz="1000" smtClean="0"/>
              <a:t>4</a:t>
            </a:fld>
            <a:endParaRPr lang="en-US" sz="1000" dirty="0"/>
          </a:p>
        </p:txBody>
      </p:sp>
      <p:sp>
        <p:nvSpPr>
          <p:cNvPr id="5" name="Content Placeholder 8">
            <a:extLst>
              <a:ext uri="{FF2B5EF4-FFF2-40B4-BE49-F238E27FC236}">
                <a16:creationId xmlns:a16="http://schemas.microsoft.com/office/drawing/2014/main" id="{CA56E528-F972-C1F5-ED8D-FD8E389AC0B4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8200" y="6341534"/>
            <a:ext cx="8267699" cy="396875"/>
          </a:xfrm>
        </p:spPr>
        <p:txBody>
          <a:bodyPr anchor="b"/>
          <a:lstStyle/>
          <a:p>
            <a:pPr defTabSz="889000">
              <a:spcBef>
                <a:spcPts val="0"/>
              </a:spcBef>
              <a:tabLst>
                <a:tab pos="7315200" algn="l"/>
              </a:tabLst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Preciado P, et al. Poster presented at WCN 2024; April 13-16, 2024; Buenos Aires, Argentina. Poster WCN24-AB-752.	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B03388F-4F4E-3CCE-4316-3D47C5DF5E41}"/>
              </a:ext>
            </a:extLst>
          </p:cNvPr>
          <p:cNvSpPr txBox="1"/>
          <p:nvPr/>
        </p:nvSpPr>
        <p:spPr>
          <a:xfrm>
            <a:off x="8971280" y="6492188"/>
            <a:ext cx="2549091" cy="246221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April 2024. MA-SP-24-0031.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659765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80F01A6-E8F8-954E-9DD6-8584E9B10F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0117" y="557784"/>
            <a:ext cx="11059141" cy="5609696"/>
          </a:xfrm>
        </p:spPr>
        <p:txBody>
          <a:bodyPr>
            <a:noAutofit/>
          </a:bodyPr>
          <a:lstStyle/>
          <a:p>
            <a:pPr marL="0" indent="0">
              <a:spcBef>
                <a:spcPts val="2800"/>
              </a:spcBef>
              <a:buNone/>
            </a:pPr>
            <a:r>
              <a:rPr lang="en-US" sz="2400" b="1" dirty="0">
                <a:solidFill>
                  <a:schemeClr val="accent1"/>
                </a:solidFill>
              </a:rPr>
              <a:t>Study Design </a:t>
            </a:r>
          </a:p>
          <a:p>
            <a:pPr marL="264739" marR="0" lvl="0" indent="-195071" algn="l" defTabSz="457200" rtl="0" eaLnBrk="1" fontAlgn="auto" latinLnBrk="0" hangingPunct="1">
              <a:lnSpc>
                <a:spcPct val="90000"/>
              </a:lnSpc>
              <a:spcBef>
                <a:spcPts val="457"/>
              </a:spcBef>
              <a:spcAft>
                <a:spcPts val="457"/>
              </a:spcAft>
              <a:buClr>
                <a:srgbClr val="005E9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Patients who completed the PROTECT double-blind period and met eligibility criteria were enrolled in the PROTECT OLE (NCT03762850)</a:t>
            </a:r>
          </a:p>
          <a:p>
            <a:pPr marL="264739" indent="-19507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All patients in the PROTECT OLE will receive sparsentan with a target dose of      400 mg/day for up to 156 weeks </a:t>
            </a:r>
          </a:p>
          <a:p>
            <a:pPr marL="264739" marR="0" lvl="0" indent="-195071" algn="l" defTabSz="457200" rtl="0" eaLnBrk="1" fontAlgn="auto" latinLnBrk="0" hangingPunct="1">
              <a:lnSpc>
                <a:spcPct val="90000"/>
              </a:lnSpc>
              <a:spcBef>
                <a:spcPts val="457"/>
              </a:spcBef>
              <a:spcAft>
                <a:spcPts val="457"/>
              </a:spcAft>
              <a:buClr>
                <a:srgbClr val="005E9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Patients could initiate concomitant SGLT2i treatment at any time during the OLE period at the discretion of the investigator</a:t>
            </a:r>
          </a:p>
          <a:p>
            <a:pPr marL="812618" marR="0" lvl="1" indent="-285750" algn="l" defTabSz="457200" rtl="0" eaLnBrk="1" fontAlgn="auto" latinLnBrk="0" hangingPunct="1">
              <a:lnSpc>
                <a:spcPct val="90000"/>
              </a:lnSpc>
              <a:spcBef>
                <a:spcPts val="457"/>
              </a:spcBef>
              <a:spcAft>
                <a:spcPts val="457"/>
              </a:spcAft>
              <a:buClr>
                <a:srgbClr val="005E98"/>
              </a:buClr>
              <a:buSzTx/>
              <a:buFont typeface="verdana" panose="020B0604030504040204" pitchFamily="34" charset="0"/>
              <a:buChar char="‒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Patients enrolled in the PROTECT OLE SGLT2i substudy, randomized (1:1) to receive sparsentan monotherapy vs sparsentan plus an SGLT2i, were excluded from this analysis</a:t>
            </a:r>
          </a:p>
          <a:p>
            <a:pPr marL="264739" marR="0" lvl="0" indent="-195071" algn="l" defTabSz="4572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rgbClr val="005E9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Body weight, systolic and diastolic blood pressure, and urine protein-to-creatinine ratio (based on a 24-hour urine sample) were evaluated at baseline and at weeks 12, 24, 36, and 48 after baseline</a:t>
            </a:r>
          </a:p>
          <a:p>
            <a:pPr marL="812618" marR="0" lvl="1" indent="-285750" algn="l" defTabSz="4572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rgbClr val="005E98"/>
              </a:buClr>
              <a:buSzTx/>
              <a:buFont typeface="verdana" panose="020B0604030504040204" pitchFamily="34" charset="0"/>
              <a:buChar char="‒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Baseline was defined as the OLE visit closest to the SGLT2i start (ie, before or &lt;14 days after)</a:t>
            </a:r>
          </a:p>
          <a:p>
            <a:pPr marL="264739" marR="0" lvl="0" indent="-195071" algn="l" defTabSz="457200" rtl="0" eaLnBrk="1" fontAlgn="auto" latinLnBrk="0" hangingPunct="1">
              <a:lnSpc>
                <a:spcPct val="90000"/>
              </a:lnSpc>
              <a:spcBef>
                <a:spcPts val="457"/>
              </a:spcBef>
              <a:spcAft>
                <a:spcPts val="457"/>
              </a:spcAft>
              <a:buClr>
                <a:srgbClr val="005E9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Treatment-emergent adverse events (TEAEs) were determined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F339F19-E146-1342-8BC6-0A4F6D0E58BD}"/>
              </a:ext>
            </a:extLst>
          </p:cNvPr>
          <p:cNvGrpSpPr/>
          <p:nvPr/>
        </p:nvGrpSpPr>
        <p:grpSpPr>
          <a:xfrm>
            <a:off x="152144" y="6492897"/>
            <a:ext cx="295832" cy="125898"/>
            <a:chOff x="-73992" y="69298"/>
            <a:chExt cx="487317" cy="207389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C438856F-42A8-1347-93F5-90E7A0E892E1}"/>
                </a:ext>
              </a:extLst>
            </p:cNvPr>
            <p:cNvSpPr/>
            <p:nvPr/>
          </p:nvSpPr>
          <p:spPr>
            <a:xfrm>
              <a:off x="-73992" y="69298"/>
              <a:ext cx="207389" cy="20738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F84A7216-F731-0C48-A448-8EFFC60F3E89}"/>
                </a:ext>
              </a:extLst>
            </p:cNvPr>
            <p:cNvSpPr/>
            <p:nvPr/>
          </p:nvSpPr>
          <p:spPr>
            <a:xfrm>
              <a:off x="205936" y="69298"/>
              <a:ext cx="207389" cy="207389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5E7767-267C-66D8-D7E1-AEA3ADB17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81267" y="6373284"/>
            <a:ext cx="791632" cy="365125"/>
          </a:xfrm>
        </p:spPr>
        <p:txBody>
          <a:bodyPr anchor="b"/>
          <a:lstStyle/>
          <a:p>
            <a:fld id="{2238001C-732A-465C-937D-897243CD0DF7}" type="slidenum">
              <a:rPr lang="en-US" sz="1000" smtClean="0"/>
              <a:t>5</a:t>
            </a:fld>
            <a:endParaRPr lang="en-US" sz="1000" dirty="0"/>
          </a:p>
        </p:txBody>
      </p:sp>
      <p:sp>
        <p:nvSpPr>
          <p:cNvPr id="4" name="Content Placeholder 8">
            <a:extLst>
              <a:ext uri="{FF2B5EF4-FFF2-40B4-BE49-F238E27FC236}">
                <a16:creationId xmlns:a16="http://schemas.microsoft.com/office/drawing/2014/main" id="{35AF6EC0-BECB-A8F1-ABE3-4CA934D0DFA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8200" y="6341534"/>
            <a:ext cx="8267699" cy="396875"/>
          </a:xfrm>
        </p:spPr>
        <p:txBody>
          <a:bodyPr anchor="b"/>
          <a:lstStyle/>
          <a:p>
            <a:pPr defTabSz="889000">
              <a:spcBef>
                <a:spcPts val="0"/>
              </a:spcBef>
              <a:tabLst>
                <a:tab pos="7315200" algn="l"/>
              </a:tabLst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Preciado P, et al. Poster presented at WCN 2024; April 13-16, 2024; Buenos Aires, Argentina. Poster WCN24-AB-752.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D35423-38BC-FD47-8782-A683A2C8AF99}"/>
              </a:ext>
            </a:extLst>
          </p:cNvPr>
          <p:cNvSpPr txBox="1"/>
          <p:nvPr/>
        </p:nvSpPr>
        <p:spPr>
          <a:xfrm>
            <a:off x="8971280" y="6492188"/>
            <a:ext cx="2549091" cy="246221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April 2024. MA-SP-24-0031.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87667224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80F01A6-E8F8-954E-9DD6-8584E9B10F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7784"/>
            <a:ext cx="10934700" cy="5609696"/>
          </a:xfrm>
        </p:spPr>
        <p:txBody>
          <a:bodyPr>
            <a:noAutofit/>
          </a:bodyPr>
          <a:lstStyle/>
          <a:p>
            <a:pPr marL="0" indent="0">
              <a:spcBef>
                <a:spcPts val="2800"/>
              </a:spcBef>
              <a:buNone/>
            </a:pPr>
            <a:r>
              <a:rPr lang="en-US" sz="2400" b="1" dirty="0">
                <a:solidFill>
                  <a:schemeClr val="accent1"/>
                </a:solidFill>
              </a:rPr>
              <a:t>Eligibility Criteria</a:t>
            </a:r>
          </a:p>
          <a:p>
            <a:pPr marL="264739" marR="0" lvl="0" indent="-195071" algn="l" defTabSz="457200" rtl="0" eaLnBrk="1" fontAlgn="auto" latinLnBrk="0" hangingPunct="1">
              <a:lnSpc>
                <a:spcPct val="90000"/>
              </a:lnSpc>
              <a:spcBef>
                <a:spcPts val="457"/>
              </a:spcBef>
              <a:spcAft>
                <a:spcPts val="457"/>
              </a:spcAft>
              <a:buClr>
                <a:srgbClr val="005E98"/>
              </a:buClr>
              <a:buSzTx/>
              <a:buFont typeface="Arial" panose="020B0604020202020204" pitchFamily="34" charset="0"/>
              <a:buChar char="•"/>
              <a:tabLst>
                <a:tab pos="298450" algn="l"/>
                <a:tab pos="527050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Key inclusion criteria</a:t>
            </a:r>
          </a:p>
          <a:p>
            <a:pPr marL="812618" marR="0" lvl="1" indent="-285750" algn="l" defTabSz="457200" rtl="0" eaLnBrk="1" fontAlgn="auto" latinLnBrk="0" hangingPunct="1">
              <a:lnSpc>
                <a:spcPct val="90000"/>
              </a:lnSpc>
              <a:spcBef>
                <a:spcPts val="457"/>
              </a:spcBef>
              <a:spcAft>
                <a:spcPts val="457"/>
              </a:spcAft>
              <a:buClr>
                <a:srgbClr val="005E98"/>
              </a:buClr>
              <a:buSzTx/>
              <a:buFont typeface="verdana" panose="020B0604030504040204" pitchFamily="34" charset="0"/>
              <a:buChar char="‒"/>
              <a:tabLst>
                <a:tab pos="298450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Enrollment and active participation in the PROTECT OLE period while continuing sparsentan treatment</a:t>
            </a:r>
          </a:p>
          <a:p>
            <a:pPr marL="812618" marR="0" lvl="1" indent="-285750" algn="l" defTabSz="457200" rtl="0" eaLnBrk="1" fontAlgn="auto" latinLnBrk="0" hangingPunct="1">
              <a:lnSpc>
                <a:spcPct val="90000"/>
              </a:lnSpc>
              <a:spcBef>
                <a:spcPts val="457"/>
              </a:spcBef>
              <a:spcAft>
                <a:spcPts val="457"/>
              </a:spcAft>
              <a:buClr>
                <a:srgbClr val="005E98"/>
              </a:buClr>
              <a:buSzTx/>
              <a:buFont typeface="verdana" panose="020B0604030504040204" pitchFamily="34" charset="0"/>
              <a:buChar char="‒"/>
              <a:tabLst>
                <a:tab pos="298450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Initiation of an SGLT2i as concomitant medication during the OLE period</a:t>
            </a:r>
          </a:p>
          <a:p>
            <a:pPr marL="264739" marR="0" lvl="0" indent="-195071" algn="l" defTabSz="457200" rtl="0" eaLnBrk="1" fontAlgn="auto" latinLnBrk="0" hangingPunct="1">
              <a:lnSpc>
                <a:spcPct val="90000"/>
              </a:lnSpc>
              <a:spcBef>
                <a:spcPts val="457"/>
              </a:spcBef>
              <a:spcAft>
                <a:spcPts val="457"/>
              </a:spcAft>
              <a:buClr>
                <a:srgbClr val="005E98"/>
              </a:buClr>
              <a:buSzTx/>
              <a:buFont typeface="Arial" panose="020B0604020202020204" pitchFamily="34" charset="0"/>
              <a:buChar char="•"/>
              <a:tabLst>
                <a:tab pos="298450" algn="l"/>
                <a:tab pos="527050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Key exclusion criterion</a:t>
            </a:r>
          </a:p>
          <a:p>
            <a:pPr marL="812618" marR="0" lvl="1" indent="-285750" algn="l" defTabSz="457200" rtl="0" eaLnBrk="1" fontAlgn="auto" latinLnBrk="0" hangingPunct="1">
              <a:lnSpc>
                <a:spcPct val="90000"/>
              </a:lnSpc>
              <a:spcBef>
                <a:spcPts val="457"/>
              </a:spcBef>
              <a:spcAft>
                <a:spcPts val="457"/>
              </a:spcAft>
              <a:buClr>
                <a:srgbClr val="005E98"/>
              </a:buClr>
              <a:buSzTx/>
              <a:buFont typeface="verdana" panose="020B0604030504040204" pitchFamily="34" charset="0"/>
              <a:buChar char="‒"/>
              <a:tabLst>
                <a:tab pos="298450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Enrollment in the randomized PROTECT OLE SGLT2i substudy</a:t>
            </a:r>
          </a:p>
          <a:p>
            <a:pPr marL="0" indent="0">
              <a:spcBef>
                <a:spcPts val="2800"/>
              </a:spcBef>
              <a:buNone/>
            </a:pPr>
            <a:r>
              <a:rPr lang="en-US" sz="2400" b="1" dirty="0">
                <a:solidFill>
                  <a:schemeClr val="accent1"/>
                </a:solidFill>
              </a:rPr>
              <a:t>Statistical Analysis</a:t>
            </a:r>
          </a:p>
          <a:p>
            <a:pPr marL="264739" marR="0" lvl="0" indent="-195071" algn="l" defTabSz="457200" rtl="0" eaLnBrk="1" fontAlgn="auto" latinLnBrk="0" hangingPunct="1">
              <a:lnSpc>
                <a:spcPct val="90000"/>
              </a:lnSpc>
              <a:spcBef>
                <a:spcPts val="457"/>
              </a:spcBef>
              <a:spcAft>
                <a:spcPts val="457"/>
              </a:spcAft>
              <a:buClr>
                <a:srgbClr val="005E98"/>
              </a:buClr>
              <a:buSzTx/>
              <a:buFont typeface="Arial" panose="020B0604020202020204" pitchFamily="34" charset="0"/>
              <a:buChar char="•"/>
              <a:tabLst>
                <a:tab pos="298450" algn="l"/>
                <a:tab pos="527050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Safety and efficacy endpoints were summarized using descriptive statistics for patients who received ≥1 dose of sparsentan plus an SGLT2i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F339F19-E146-1342-8BC6-0A4F6D0E58BD}"/>
              </a:ext>
            </a:extLst>
          </p:cNvPr>
          <p:cNvGrpSpPr/>
          <p:nvPr/>
        </p:nvGrpSpPr>
        <p:grpSpPr>
          <a:xfrm>
            <a:off x="157834" y="6510391"/>
            <a:ext cx="295832" cy="125898"/>
            <a:chOff x="-73992" y="69298"/>
            <a:chExt cx="487317" cy="207389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C438856F-42A8-1347-93F5-90E7A0E892E1}"/>
                </a:ext>
              </a:extLst>
            </p:cNvPr>
            <p:cNvSpPr/>
            <p:nvPr/>
          </p:nvSpPr>
          <p:spPr>
            <a:xfrm>
              <a:off x="-73992" y="69298"/>
              <a:ext cx="207389" cy="207389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F84A7216-F731-0C48-A448-8EFFC60F3E89}"/>
                </a:ext>
              </a:extLst>
            </p:cNvPr>
            <p:cNvSpPr/>
            <p:nvPr/>
          </p:nvSpPr>
          <p:spPr>
            <a:xfrm>
              <a:off x="205936" y="69298"/>
              <a:ext cx="207389" cy="20738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A5DC3D8-D8C1-962A-0E86-1AAF9FB55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81267" y="6373284"/>
            <a:ext cx="791632" cy="365125"/>
          </a:xfrm>
        </p:spPr>
        <p:txBody>
          <a:bodyPr anchor="b"/>
          <a:lstStyle/>
          <a:p>
            <a:fld id="{2238001C-732A-465C-937D-897243CD0DF7}" type="slidenum">
              <a:rPr lang="en-US" sz="1000" smtClean="0"/>
              <a:t>6</a:t>
            </a:fld>
            <a:endParaRPr lang="en-US" sz="1000" dirty="0"/>
          </a:p>
        </p:txBody>
      </p:sp>
      <p:sp>
        <p:nvSpPr>
          <p:cNvPr id="4" name="Content Placeholder 8">
            <a:extLst>
              <a:ext uri="{FF2B5EF4-FFF2-40B4-BE49-F238E27FC236}">
                <a16:creationId xmlns:a16="http://schemas.microsoft.com/office/drawing/2014/main" id="{281FF7AB-9611-26C2-7E7A-8B47970D497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8200" y="6341534"/>
            <a:ext cx="8267699" cy="396875"/>
          </a:xfrm>
        </p:spPr>
        <p:txBody>
          <a:bodyPr anchor="b"/>
          <a:lstStyle/>
          <a:p>
            <a:pPr defTabSz="889000">
              <a:spcBef>
                <a:spcPts val="0"/>
              </a:spcBef>
              <a:tabLst>
                <a:tab pos="7315200" algn="l"/>
              </a:tabLst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Preciado P, et al. Poster presented at WCN 2024; April 13-16, 2024; Buenos Aires, Argentina. Poster WCN24-AB-752.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8E7F1A-CF50-35CF-7F5E-2DA1F3FE4348}"/>
              </a:ext>
            </a:extLst>
          </p:cNvPr>
          <p:cNvSpPr txBox="1"/>
          <p:nvPr/>
        </p:nvSpPr>
        <p:spPr>
          <a:xfrm>
            <a:off x="8971280" y="6492188"/>
            <a:ext cx="2549091" cy="246221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April 2024. MA-SP-24-0031.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244593129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0D8E067-E7CA-8844-9638-A99D7FA6DC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7784"/>
            <a:ext cx="10934700" cy="5609696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>
                <a:solidFill>
                  <a:schemeClr val="accent4"/>
                </a:solidFill>
              </a:rPr>
              <a:t>Patient Population</a:t>
            </a:r>
          </a:p>
          <a:p>
            <a:pPr marL="264739" indent="-195071">
              <a:lnSpc>
                <a:spcPct val="90000"/>
              </a:lnSpc>
              <a:spcBef>
                <a:spcPts val="457"/>
              </a:spcBef>
              <a:spcAft>
                <a:spcPts val="300"/>
              </a:spcAft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At data cutoff, 39 patients had received sparsentan with concomitant SGLT2i treatment in the OLE period</a:t>
            </a:r>
          </a:p>
          <a:p>
            <a:pPr marL="812618" lvl="1" indent="-28575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Font typeface="verdana" panose="020B0604030504040204" pitchFamily="34" charset="0"/>
              <a:buChar char="‒"/>
            </a:pPr>
            <a:r>
              <a:rPr lang="en-US" sz="2000" dirty="0"/>
              <a:t>Five patients discontinued the OLE, including 2 who first discontinued SGLT2i treatment and then discontinued the OLE</a:t>
            </a:r>
          </a:p>
          <a:p>
            <a:pPr marL="1269818" lvl="2" indent="-28575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Font typeface="verdana" panose="020B0604030504040204" pitchFamily="34" charset="0"/>
              <a:buChar char="‒"/>
            </a:pPr>
            <a:r>
              <a:rPr lang="en-US" dirty="0"/>
              <a:t>Discontinuations were due to kidney replacement therapy (n=1), physician decision (n=1), and TEAEs (n=3; aggravation of IgAN [n=1] and alanine aminotransferase elevation [n=2])</a:t>
            </a:r>
          </a:p>
          <a:p>
            <a:pPr marL="812618" lvl="1" indent="-28575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Font typeface="verdana" panose="020B0604030504040204" pitchFamily="34" charset="0"/>
              <a:buChar char="‒"/>
            </a:pPr>
            <a:r>
              <a:rPr lang="en-US" sz="2000" dirty="0"/>
              <a:t>Two patients discontinued SGLT2i treatment but are continuing to receive sparsentan treatment in the OLE (reasons for discontinuing concomitant medications were not captured)</a:t>
            </a:r>
          </a:p>
          <a:p>
            <a:pPr marL="264739" indent="-19507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Baseline patient demographics and clinical characteristics are reported in </a:t>
            </a:r>
            <a:r>
              <a:rPr lang="en-US" sz="2000" b="1" dirty="0"/>
              <a:t>Table 1</a:t>
            </a:r>
            <a:r>
              <a:rPr lang="en-US" sz="2000" dirty="0"/>
              <a:t> and </a:t>
            </a:r>
            <a:r>
              <a:rPr lang="en-US" sz="2000" b="1" dirty="0"/>
              <a:t>Table 2</a:t>
            </a:r>
            <a:r>
              <a:rPr lang="en-US" sz="2000" dirty="0"/>
              <a:t>, respectively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09EF1D-FDAA-66A2-C8F5-D6A83CC53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81267" y="6373284"/>
            <a:ext cx="791632" cy="365125"/>
          </a:xfrm>
        </p:spPr>
        <p:txBody>
          <a:bodyPr anchor="b"/>
          <a:lstStyle/>
          <a:p>
            <a:fld id="{2238001C-732A-465C-937D-897243CD0DF7}" type="slidenum">
              <a:rPr lang="en-US" sz="1000" smtClean="0"/>
              <a:t>7</a:t>
            </a:fld>
            <a:endParaRPr lang="en-US" sz="1000" dirty="0"/>
          </a:p>
        </p:txBody>
      </p:sp>
      <p:sp>
        <p:nvSpPr>
          <p:cNvPr id="8" name="Content Placeholder 8">
            <a:extLst>
              <a:ext uri="{FF2B5EF4-FFF2-40B4-BE49-F238E27FC236}">
                <a16:creationId xmlns:a16="http://schemas.microsoft.com/office/drawing/2014/main" id="{7B54B93B-1864-C8C6-E60E-612ADA280AE0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8200" y="6341534"/>
            <a:ext cx="8267699" cy="396875"/>
          </a:xfrm>
        </p:spPr>
        <p:txBody>
          <a:bodyPr anchor="b"/>
          <a:lstStyle/>
          <a:p>
            <a:pPr defTabSz="889000">
              <a:spcBef>
                <a:spcPts val="0"/>
              </a:spcBef>
              <a:tabLst>
                <a:tab pos="7315200" algn="l"/>
              </a:tabLst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Preciado P, et al. Poster presented at WCN 2024; April 13-16, 2024; Buenos Aires, Argentina. Poster WCN24-AB-752.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0CD2AA9-81C1-264F-82E5-07DBEB6407A8}"/>
              </a:ext>
            </a:extLst>
          </p:cNvPr>
          <p:cNvSpPr txBox="1"/>
          <p:nvPr/>
        </p:nvSpPr>
        <p:spPr>
          <a:xfrm>
            <a:off x="8971280" y="6492188"/>
            <a:ext cx="2549091" cy="246221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April 2024. MA-SP-24-0031.</a:t>
            </a:r>
            <a:endParaRPr lang="en-US" sz="1000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9EB5C6B-452D-EA51-1C33-5BAE1A47A2E1}"/>
              </a:ext>
            </a:extLst>
          </p:cNvPr>
          <p:cNvGrpSpPr/>
          <p:nvPr/>
        </p:nvGrpSpPr>
        <p:grpSpPr>
          <a:xfrm>
            <a:off x="72754" y="6282951"/>
            <a:ext cx="465765" cy="455458"/>
            <a:chOff x="73856" y="6180831"/>
            <a:chExt cx="465765" cy="455458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72CEAEA9-3B40-E1FE-6EF0-5C5A3666B543}"/>
                </a:ext>
              </a:extLst>
            </p:cNvPr>
            <p:cNvGrpSpPr/>
            <p:nvPr/>
          </p:nvGrpSpPr>
          <p:grpSpPr>
            <a:xfrm>
              <a:off x="73856" y="6180831"/>
              <a:ext cx="465765" cy="455458"/>
              <a:chOff x="73856" y="6180831"/>
              <a:chExt cx="465765" cy="455458"/>
            </a:xfrm>
          </p:grpSpPr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B6DAE6B4-FE42-3749-183A-A00E88EE339A}"/>
                  </a:ext>
                </a:extLst>
              </p:cNvPr>
              <p:cNvSpPr/>
              <p:nvPr/>
            </p:nvSpPr>
            <p:spPr>
              <a:xfrm>
                <a:off x="73856" y="6510391"/>
                <a:ext cx="125898" cy="125898"/>
              </a:xfrm>
              <a:prstGeom prst="ellipse">
                <a:avLst/>
              </a:prstGeom>
              <a:solidFill>
                <a:srgbClr val="002F4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EFCE8BCB-8B73-F2BF-1B20-26A45363DB19}"/>
                  </a:ext>
                </a:extLst>
              </p:cNvPr>
              <p:cNvGrpSpPr/>
              <p:nvPr/>
            </p:nvGrpSpPr>
            <p:grpSpPr>
              <a:xfrm>
                <a:off x="73856" y="6341296"/>
                <a:ext cx="465765" cy="125898"/>
                <a:chOff x="-73992" y="69298"/>
                <a:chExt cx="767243" cy="207389"/>
              </a:xfrm>
            </p:grpSpPr>
            <p:sp>
              <p:nvSpPr>
                <p:cNvPr id="24" name="Oval 23">
                  <a:extLst>
                    <a:ext uri="{FF2B5EF4-FFF2-40B4-BE49-F238E27FC236}">
                      <a16:creationId xmlns:a16="http://schemas.microsoft.com/office/drawing/2014/main" id="{4B29B258-1CF9-6C31-F07B-28E375D0EF77}"/>
                    </a:ext>
                  </a:extLst>
                </p:cNvPr>
                <p:cNvSpPr/>
                <p:nvPr/>
              </p:nvSpPr>
              <p:spPr>
                <a:xfrm>
                  <a:off x="-73992" y="69298"/>
                  <a:ext cx="207389" cy="207389"/>
                </a:xfrm>
                <a:prstGeom prst="ellipse">
                  <a:avLst/>
                </a:prstGeom>
                <a:solidFill>
                  <a:srgbClr val="002F4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5" name="Oval 24">
                  <a:extLst>
                    <a:ext uri="{FF2B5EF4-FFF2-40B4-BE49-F238E27FC236}">
                      <a16:creationId xmlns:a16="http://schemas.microsoft.com/office/drawing/2014/main" id="{4EA20365-C70F-41E6-26BA-FCA9A703CBC4}"/>
                    </a:ext>
                  </a:extLst>
                </p:cNvPr>
                <p:cNvSpPr/>
                <p:nvPr/>
              </p:nvSpPr>
              <p:spPr>
                <a:xfrm>
                  <a:off x="205936" y="69298"/>
                  <a:ext cx="207389" cy="207389"/>
                </a:xfrm>
                <a:prstGeom prst="ellipse">
                  <a:avLst/>
                </a:prstGeom>
                <a:solidFill>
                  <a:srgbClr val="002F4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6" name="Oval 25">
                  <a:extLst>
                    <a:ext uri="{FF2B5EF4-FFF2-40B4-BE49-F238E27FC236}">
                      <a16:creationId xmlns:a16="http://schemas.microsoft.com/office/drawing/2014/main" id="{11261514-CC23-14A1-DA0A-591A53DDD810}"/>
                    </a:ext>
                  </a:extLst>
                </p:cNvPr>
                <p:cNvSpPr/>
                <p:nvPr/>
              </p:nvSpPr>
              <p:spPr>
                <a:xfrm>
                  <a:off x="485863" y="69298"/>
                  <a:ext cx="207388" cy="207389"/>
                </a:xfrm>
                <a:prstGeom prst="ellipse">
                  <a:avLst/>
                </a:prstGeom>
                <a:solidFill>
                  <a:srgbClr val="002F4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9A0B7524-9F26-3C65-3BE5-37587BF233A8}"/>
                  </a:ext>
                </a:extLst>
              </p:cNvPr>
              <p:cNvSpPr/>
              <p:nvPr/>
            </p:nvSpPr>
            <p:spPr>
              <a:xfrm>
                <a:off x="411962" y="6180831"/>
                <a:ext cx="125898" cy="125898"/>
              </a:xfrm>
              <a:prstGeom prst="ellipse">
                <a:avLst/>
              </a:prstGeom>
              <a:solidFill>
                <a:srgbClr val="002F4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8A809D33-C444-CF31-FEFC-52A42F26F7C3}"/>
                </a:ext>
              </a:extLst>
            </p:cNvPr>
            <p:cNvSpPr/>
            <p:nvPr/>
          </p:nvSpPr>
          <p:spPr>
            <a:xfrm>
              <a:off x="73856" y="6180831"/>
              <a:ext cx="125898" cy="125898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D50D1774-B2EF-70C7-9B91-85665A6AD6AD}"/>
                </a:ext>
              </a:extLst>
            </p:cNvPr>
            <p:cNvSpPr/>
            <p:nvPr/>
          </p:nvSpPr>
          <p:spPr>
            <a:xfrm>
              <a:off x="243790" y="6180831"/>
              <a:ext cx="125898" cy="125898"/>
            </a:xfrm>
            <a:prstGeom prst="ellipse">
              <a:avLst/>
            </a:prstGeom>
            <a:solidFill>
              <a:srgbClr val="002F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7440230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7CBBB1E-5EBA-0B7B-3DE9-BF6E986CAD6B}"/>
              </a:ext>
            </a:extLst>
          </p:cNvPr>
          <p:cNvSpPr txBox="1"/>
          <p:nvPr/>
        </p:nvSpPr>
        <p:spPr>
          <a:xfrm>
            <a:off x="838200" y="596900"/>
            <a:ext cx="1198500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69668" defTabSz="457200">
              <a:spcBef>
                <a:spcPts val="1371"/>
              </a:spcBef>
              <a:spcAft>
                <a:spcPts val="457"/>
              </a:spcAft>
              <a:buClr>
                <a:srgbClr val="005E98"/>
              </a:buClr>
            </a:pPr>
            <a:r>
              <a:rPr lang="en-US" sz="2400" b="1" dirty="0">
                <a:solidFill>
                  <a:srgbClr val="5E5C9F"/>
                </a:solidFill>
                <a:latin typeface="verdana"/>
              </a:rPr>
              <a:t>Table 1. Patient Demographics </a:t>
            </a:r>
            <a:endParaRPr lang="en-US" sz="2000" dirty="0">
              <a:solidFill>
                <a:srgbClr val="5E5C9F"/>
              </a:solidFill>
              <a:latin typeface="verdana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E469C5E-F969-22A4-418F-DCF9463A6F0F}"/>
              </a:ext>
            </a:extLst>
          </p:cNvPr>
          <p:cNvSpPr txBox="1"/>
          <p:nvPr/>
        </p:nvSpPr>
        <p:spPr>
          <a:xfrm>
            <a:off x="927734" y="6121281"/>
            <a:ext cx="11908461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buClr>
                <a:schemeClr val="accent4"/>
              </a:buClr>
            </a:pPr>
            <a:r>
              <a:rPr lang="en-US" sz="1000" dirty="0"/>
              <a:t>OLE, open-label extension; SGLT2i, sodium-glucose cotransporter-2 inhibitor.</a:t>
            </a:r>
          </a:p>
          <a:p>
            <a:pPr>
              <a:buClr>
                <a:schemeClr val="accent4"/>
              </a:buClr>
            </a:pPr>
            <a:r>
              <a:rPr lang="en-US" sz="1000" dirty="0"/>
              <a:t>*Baseline was defined as the OLE visit closest to the SGLT2i start (ie, before or &lt;14 days after).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FCF9933-349F-71C7-6A15-71EBF6FC03E7}"/>
              </a:ext>
            </a:extLst>
          </p:cNvPr>
          <p:cNvGrpSpPr/>
          <p:nvPr/>
        </p:nvGrpSpPr>
        <p:grpSpPr>
          <a:xfrm>
            <a:off x="72754" y="6274320"/>
            <a:ext cx="471382" cy="464089"/>
            <a:chOff x="73856" y="6172200"/>
            <a:chExt cx="471382" cy="464089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3A98049F-2CF5-3C42-BC52-614C660E4DD9}"/>
                </a:ext>
              </a:extLst>
            </p:cNvPr>
            <p:cNvGrpSpPr/>
            <p:nvPr/>
          </p:nvGrpSpPr>
          <p:grpSpPr>
            <a:xfrm>
              <a:off x="73856" y="6172200"/>
              <a:ext cx="465765" cy="464089"/>
              <a:chOff x="73856" y="6172200"/>
              <a:chExt cx="465765" cy="464089"/>
            </a:xfrm>
          </p:grpSpPr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25904131-A730-CEC2-F88B-001D8F5D3CD6}"/>
                  </a:ext>
                </a:extLst>
              </p:cNvPr>
              <p:cNvSpPr/>
              <p:nvPr/>
            </p:nvSpPr>
            <p:spPr>
              <a:xfrm>
                <a:off x="73856" y="6510391"/>
                <a:ext cx="125898" cy="125898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6F3EB77A-6AE2-F60C-7413-6A6252920B2D}"/>
                  </a:ext>
                </a:extLst>
              </p:cNvPr>
              <p:cNvGrpSpPr/>
              <p:nvPr/>
            </p:nvGrpSpPr>
            <p:grpSpPr>
              <a:xfrm>
                <a:off x="73856" y="6341296"/>
                <a:ext cx="465765" cy="125898"/>
                <a:chOff x="-73992" y="69298"/>
                <a:chExt cx="767243" cy="207389"/>
              </a:xfrm>
            </p:grpSpPr>
            <p:sp>
              <p:nvSpPr>
                <p:cNvPr id="32" name="Oval 31">
                  <a:extLst>
                    <a:ext uri="{FF2B5EF4-FFF2-40B4-BE49-F238E27FC236}">
                      <a16:creationId xmlns:a16="http://schemas.microsoft.com/office/drawing/2014/main" id="{31701749-99CC-D780-5BDF-D3EF004C87DE}"/>
                    </a:ext>
                  </a:extLst>
                </p:cNvPr>
                <p:cNvSpPr/>
                <p:nvPr/>
              </p:nvSpPr>
              <p:spPr>
                <a:xfrm>
                  <a:off x="-73992" y="69298"/>
                  <a:ext cx="207389" cy="207389"/>
                </a:xfrm>
                <a:prstGeom prst="ellipse">
                  <a:avLst/>
                </a:pr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3" name="Oval 32">
                  <a:extLst>
                    <a:ext uri="{FF2B5EF4-FFF2-40B4-BE49-F238E27FC236}">
                      <a16:creationId xmlns:a16="http://schemas.microsoft.com/office/drawing/2014/main" id="{ECBA02D7-EFF9-3CC3-33BE-EC287B82BF04}"/>
                    </a:ext>
                  </a:extLst>
                </p:cNvPr>
                <p:cNvSpPr/>
                <p:nvPr/>
              </p:nvSpPr>
              <p:spPr>
                <a:xfrm>
                  <a:off x="205936" y="69298"/>
                  <a:ext cx="207389" cy="207389"/>
                </a:xfrm>
                <a:prstGeom prst="ellipse">
                  <a:avLst/>
                </a:prstGeom>
                <a:solidFill>
                  <a:srgbClr val="002F4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4" name="Oval 33">
                  <a:extLst>
                    <a:ext uri="{FF2B5EF4-FFF2-40B4-BE49-F238E27FC236}">
                      <a16:creationId xmlns:a16="http://schemas.microsoft.com/office/drawing/2014/main" id="{937C9525-BB16-2638-1743-CDB1198C0D43}"/>
                    </a:ext>
                  </a:extLst>
                </p:cNvPr>
                <p:cNvSpPr/>
                <p:nvPr/>
              </p:nvSpPr>
              <p:spPr>
                <a:xfrm>
                  <a:off x="485863" y="69298"/>
                  <a:ext cx="207388" cy="207389"/>
                </a:xfrm>
                <a:prstGeom prst="ellipse">
                  <a:avLst/>
                </a:prstGeom>
                <a:solidFill>
                  <a:srgbClr val="002F4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D9DF2A3A-22FA-FDDB-CEE7-9698C66E0778}"/>
                  </a:ext>
                </a:extLst>
              </p:cNvPr>
              <p:cNvSpPr/>
              <p:nvPr/>
            </p:nvSpPr>
            <p:spPr>
              <a:xfrm>
                <a:off x="243790" y="6172200"/>
                <a:ext cx="125898" cy="125898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27178938-A5A9-3BF5-03B0-302931A6E01E}"/>
                </a:ext>
              </a:extLst>
            </p:cNvPr>
            <p:cNvSpPr/>
            <p:nvPr/>
          </p:nvSpPr>
          <p:spPr>
            <a:xfrm>
              <a:off x="73856" y="6180831"/>
              <a:ext cx="125898" cy="125898"/>
            </a:xfrm>
            <a:prstGeom prst="ellipse">
              <a:avLst/>
            </a:prstGeom>
            <a:solidFill>
              <a:srgbClr val="002F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517A20CC-85E5-3AA2-F53E-10E8658D679E}"/>
                </a:ext>
              </a:extLst>
            </p:cNvPr>
            <p:cNvSpPr/>
            <p:nvPr/>
          </p:nvSpPr>
          <p:spPr>
            <a:xfrm>
              <a:off x="419340" y="6172200"/>
              <a:ext cx="125898" cy="125898"/>
            </a:xfrm>
            <a:prstGeom prst="ellipse">
              <a:avLst/>
            </a:prstGeom>
            <a:solidFill>
              <a:srgbClr val="002F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37" name="Table 37">
            <a:extLst>
              <a:ext uri="{FF2B5EF4-FFF2-40B4-BE49-F238E27FC236}">
                <a16:creationId xmlns:a16="http://schemas.microsoft.com/office/drawing/2014/main" id="{4C1514C1-B477-48DE-72FC-11FBAD441F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110866"/>
              </p:ext>
            </p:extLst>
          </p:nvPr>
        </p:nvGraphicFramePr>
        <p:xfrm>
          <a:off x="1777759" y="1360305"/>
          <a:ext cx="8258870" cy="397762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916955">
                  <a:extLst>
                    <a:ext uri="{9D8B030D-6E8A-4147-A177-3AD203B41FA5}">
                      <a16:colId xmlns:a16="http://schemas.microsoft.com/office/drawing/2014/main" val="1241167773"/>
                    </a:ext>
                  </a:extLst>
                </a:gridCol>
                <a:gridCol w="3341915">
                  <a:extLst>
                    <a:ext uri="{9D8B030D-6E8A-4147-A177-3AD203B41FA5}">
                      <a16:colId xmlns:a16="http://schemas.microsoft.com/office/drawing/2014/main" val="2020359477"/>
                    </a:ext>
                  </a:extLst>
                </a:gridCol>
              </a:tblGrid>
              <a:tr h="376344">
                <a:tc>
                  <a:txBody>
                    <a:bodyPr/>
                    <a:lstStyle/>
                    <a:p>
                      <a:pPr marL="0"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6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Baseline characteristic* </a:t>
                      </a:r>
                    </a:p>
                  </a:txBody>
                  <a:tcPr marL="69669" marR="69669" marT="48768" marB="48768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6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Verdana" panose="020B0604030504040204" pitchFamily="34" charset="0"/>
                        </a:rPr>
                        <a:t>Patients </a:t>
                      </a:r>
                      <a:br>
                        <a:rPr lang="en-US" sz="16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Verdana" panose="020B0604030504040204" pitchFamily="34" charset="0"/>
                        </a:rPr>
                      </a:br>
                      <a:r>
                        <a:rPr lang="en-US" sz="16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Verdana" panose="020B0604030504040204" pitchFamily="34" charset="0"/>
                        </a:rPr>
                        <a:t>(N=39)</a:t>
                      </a:r>
                      <a:endParaRPr lang="en-US" sz="1600" b="1" baseline="0" dirty="0">
                        <a:solidFill>
                          <a:schemeClr val="bg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48768" marB="48768" anchor="ctr"/>
                </a:tc>
                <a:extLst>
                  <a:ext uri="{0D108BD9-81ED-4DB2-BD59-A6C34878D82A}">
                    <a16:rowId xmlns:a16="http://schemas.microsoft.com/office/drawing/2014/main" val="3674164016"/>
                  </a:ext>
                </a:extLst>
              </a:tr>
              <a:tr h="28980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Sex, n (%)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9525" marB="0" anchor="ctr"/>
                </a:tc>
                <a:extLst>
                  <a:ext uri="{0D108BD9-81ED-4DB2-BD59-A6C34878D82A}">
                    <a16:rowId xmlns:a16="http://schemas.microsoft.com/office/drawing/2014/main" val="2569623399"/>
                  </a:ext>
                </a:extLst>
              </a:tr>
              <a:tr h="28980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Male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432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28 (72)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9525" marB="0" anchor="ctr"/>
                </a:tc>
                <a:extLst>
                  <a:ext uri="{0D108BD9-81ED-4DB2-BD59-A6C34878D82A}">
                    <a16:rowId xmlns:a16="http://schemas.microsoft.com/office/drawing/2014/main" val="2078849232"/>
                  </a:ext>
                </a:extLst>
              </a:tr>
              <a:tr h="28980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Female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432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11 (28)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9525" marB="0" anchor="ctr"/>
                </a:tc>
                <a:extLst>
                  <a:ext uri="{0D108BD9-81ED-4DB2-BD59-A6C34878D82A}">
                    <a16:rowId xmlns:a16="http://schemas.microsoft.com/office/drawing/2014/main" val="2415070505"/>
                  </a:ext>
                </a:extLst>
              </a:tr>
              <a:tr h="28980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Race, n (%)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9525" marB="0" anchor="ctr"/>
                </a:tc>
                <a:extLst>
                  <a:ext uri="{0D108BD9-81ED-4DB2-BD59-A6C34878D82A}">
                    <a16:rowId xmlns:a16="http://schemas.microsoft.com/office/drawing/2014/main" val="3387201254"/>
                  </a:ext>
                </a:extLst>
              </a:tr>
              <a:tr h="28980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White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432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25 (64)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9525" marB="0" anchor="ctr"/>
                </a:tc>
                <a:extLst>
                  <a:ext uri="{0D108BD9-81ED-4DB2-BD59-A6C34878D82A}">
                    <a16:rowId xmlns:a16="http://schemas.microsoft.com/office/drawing/2014/main" val="2684823356"/>
                  </a:ext>
                </a:extLst>
              </a:tr>
              <a:tr h="28980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Asian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432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11 (28)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9525" marB="0" anchor="ctr"/>
                </a:tc>
                <a:extLst>
                  <a:ext uri="{0D108BD9-81ED-4DB2-BD59-A6C34878D82A}">
                    <a16:rowId xmlns:a16="http://schemas.microsoft.com/office/drawing/2014/main" val="4239039175"/>
                  </a:ext>
                </a:extLst>
              </a:tr>
              <a:tr h="28980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Black/African American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432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 (5)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9525" marB="0" anchor="ctr"/>
                </a:tc>
                <a:extLst>
                  <a:ext uri="{0D108BD9-81ED-4DB2-BD59-A6C34878D82A}">
                    <a16:rowId xmlns:a16="http://schemas.microsoft.com/office/drawing/2014/main" val="805728583"/>
                  </a:ext>
                </a:extLst>
              </a:tr>
              <a:tr h="28980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Other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432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 (3)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9525" marB="0" anchor="ctr"/>
                </a:tc>
                <a:extLst>
                  <a:ext uri="{0D108BD9-81ED-4DB2-BD59-A6C34878D82A}">
                    <a16:rowId xmlns:a16="http://schemas.microsoft.com/office/drawing/2014/main" val="412370684"/>
                  </a:ext>
                </a:extLst>
              </a:tr>
              <a:tr h="28980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Ethnicity, n (%)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9525" marB="0" anchor="ctr"/>
                </a:tc>
                <a:extLst>
                  <a:ext uri="{0D108BD9-81ED-4DB2-BD59-A6C34878D82A}">
                    <a16:rowId xmlns:a16="http://schemas.microsoft.com/office/drawing/2014/main" val="1677757206"/>
                  </a:ext>
                </a:extLst>
              </a:tr>
              <a:tr h="28980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Not Hispanic/Latino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432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38 (97)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9525" marB="0" anchor="ctr"/>
                </a:tc>
                <a:extLst>
                  <a:ext uri="{0D108BD9-81ED-4DB2-BD59-A6C34878D82A}">
                    <a16:rowId xmlns:a16="http://schemas.microsoft.com/office/drawing/2014/main" val="25063203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Hispanic/Latino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432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 (3)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9525" marB="0" anchor="ctr"/>
                </a:tc>
                <a:extLst>
                  <a:ext uri="{0D108BD9-81ED-4DB2-BD59-A6C34878D82A}">
                    <a16:rowId xmlns:a16="http://schemas.microsoft.com/office/drawing/2014/main" val="91660329"/>
                  </a:ext>
                </a:extLst>
              </a:tr>
              <a:tr h="28980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Age at baseline visit, mean (SD), years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44.2 (11.11)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9525" marB="0" anchor="ctr"/>
                </a:tc>
                <a:extLst>
                  <a:ext uri="{0D108BD9-81ED-4DB2-BD59-A6C34878D82A}">
                    <a16:rowId xmlns:a16="http://schemas.microsoft.com/office/drawing/2014/main" val="1333469545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919259C-CE62-8C54-D228-5CDC1873E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81267" y="6373284"/>
            <a:ext cx="791632" cy="365125"/>
          </a:xfrm>
        </p:spPr>
        <p:txBody>
          <a:bodyPr anchor="b"/>
          <a:lstStyle/>
          <a:p>
            <a:fld id="{2238001C-732A-465C-937D-897243CD0DF7}" type="slidenum">
              <a:rPr lang="en-US" sz="1000" smtClean="0"/>
              <a:t>8</a:t>
            </a:fld>
            <a:endParaRPr lang="en-US" sz="1000" dirty="0"/>
          </a:p>
        </p:txBody>
      </p:sp>
      <p:sp>
        <p:nvSpPr>
          <p:cNvPr id="4" name="Content Placeholder 8">
            <a:extLst>
              <a:ext uri="{FF2B5EF4-FFF2-40B4-BE49-F238E27FC236}">
                <a16:creationId xmlns:a16="http://schemas.microsoft.com/office/drawing/2014/main" id="{0DFB430C-6A54-82CB-C7BF-D16189DD92E0}"/>
              </a:ext>
            </a:extLst>
          </p:cNvPr>
          <p:cNvSpPr txBox="1">
            <a:spLocks/>
          </p:cNvSpPr>
          <p:nvPr/>
        </p:nvSpPr>
        <p:spPr>
          <a:xfrm>
            <a:off x="838200" y="6341534"/>
            <a:ext cx="8267699" cy="3968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6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89000">
              <a:spcBef>
                <a:spcPts val="0"/>
              </a:spcBef>
              <a:tabLst>
                <a:tab pos="7315200" algn="l"/>
              </a:tabLst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Preciado P, et al. Poster presented at WCN 2024; April 13-16, 2024; Buenos Aires, Argentina. Poster WCN24-AB-752.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8361DDD-60FE-7599-848B-505CF3457BC8}"/>
              </a:ext>
            </a:extLst>
          </p:cNvPr>
          <p:cNvSpPr txBox="1"/>
          <p:nvPr/>
        </p:nvSpPr>
        <p:spPr>
          <a:xfrm>
            <a:off x="8971280" y="6492188"/>
            <a:ext cx="2549091" cy="246221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April 2024. MA-SP-24-0031.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773242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0C9B007A-4743-6A09-DD95-B8E30CF55938}"/>
              </a:ext>
            </a:extLst>
          </p:cNvPr>
          <p:cNvSpPr txBox="1"/>
          <p:nvPr/>
        </p:nvSpPr>
        <p:spPr>
          <a:xfrm>
            <a:off x="920502" y="6030625"/>
            <a:ext cx="10121845" cy="4154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  <a:buClr>
                <a:schemeClr val="accent4"/>
              </a:buClr>
            </a:pPr>
            <a:r>
              <a:rPr lang="en-US" sz="1000" dirty="0"/>
              <a:t>BMI, body mass index; eGFR, estimated glomerular filtration rate; OLE, open-label extension; SGLT2i, sodium-glucose cotransporter-2 inhibitor; </a:t>
            </a:r>
            <a:br>
              <a:rPr lang="en-US" sz="1000" dirty="0"/>
            </a:br>
            <a:r>
              <a:rPr lang="en-US" sz="1000" dirty="0"/>
              <a:t>UPCR, urine protein-to-creatinine ratio.</a:t>
            </a:r>
          </a:p>
          <a:p>
            <a:pPr>
              <a:lnSpc>
                <a:spcPct val="90000"/>
              </a:lnSpc>
              <a:buClr>
                <a:schemeClr val="accent4"/>
              </a:buClr>
            </a:pPr>
            <a:r>
              <a:rPr lang="en-US" sz="1000" dirty="0"/>
              <a:t>*n=37. </a:t>
            </a:r>
            <a:r>
              <a:rPr lang="en-US" sz="1000" baseline="30000" dirty="0"/>
              <a:t>†</a:t>
            </a:r>
            <a:r>
              <a:rPr lang="en-US" sz="1000" dirty="0"/>
              <a:t>n=38.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63EEC63-B17E-F969-B0C3-4B460A0C6DD5}"/>
              </a:ext>
            </a:extLst>
          </p:cNvPr>
          <p:cNvGrpSpPr/>
          <p:nvPr/>
        </p:nvGrpSpPr>
        <p:grpSpPr>
          <a:xfrm>
            <a:off x="72754" y="6282951"/>
            <a:ext cx="465765" cy="455458"/>
            <a:chOff x="73856" y="6180831"/>
            <a:chExt cx="465765" cy="455458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541A77BD-F842-E83A-78EC-DC5A73A43D56}"/>
                </a:ext>
              </a:extLst>
            </p:cNvPr>
            <p:cNvGrpSpPr/>
            <p:nvPr/>
          </p:nvGrpSpPr>
          <p:grpSpPr>
            <a:xfrm>
              <a:off x="73856" y="6180831"/>
              <a:ext cx="465765" cy="455458"/>
              <a:chOff x="73856" y="6180831"/>
              <a:chExt cx="465765" cy="455458"/>
            </a:xfrm>
          </p:grpSpPr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3E07A34F-328F-A204-E87A-5C2B346352CA}"/>
                  </a:ext>
                </a:extLst>
              </p:cNvPr>
              <p:cNvSpPr/>
              <p:nvPr/>
            </p:nvSpPr>
            <p:spPr>
              <a:xfrm>
                <a:off x="73856" y="6510391"/>
                <a:ext cx="125898" cy="125898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5E602E46-AB52-370D-428E-750E208F98C9}"/>
                  </a:ext>
                </a:extLst>
              </p:cNvPr>
              <p:cNvGrpSpPr/>
              <p:nvPr/>
            </p:nvGrpSpPr>
            <p:grpSpPr>
              <a:xfrm>
                <a:off x="73856" y="6341296"/>
                <a:ext cx="465765" cy="125898"/>
                <a:chOff x="-73992" y="69298"/>
                <a:chExt cx="767243" cy="207389"/>
              </a:xfrm>
            </p:grpSpPr>
            <p:sp>
              <p:nvSpPr>
                <p:cNvPr id="13" name="Oval 12">
                  <a:extLst>
                    <a:ext uri="{FF2B5EF4-FFF2-40B4-BE49-F238E27FC236}">
                      <a16:creationId xmlns:a16="http://schemas.microsoft.com/office/drawing/2014/main" id="{AA165EC8-2B7F-B9AA-4059-C24878363C5C}"/>
                    </a:ext>
                  </a:extLst>
                </p:cNvPr>
                <p:cNvSpPr/>
                <p:nvPr/>
              </p:nvSpPr>
              <p:spPr>
                <a:xfrm>
                  <a:off x="-73992" y="69298"/>
                  <a:ext cx="207389" cy="207389"/>
                </a:xfrm>
                <a:prstGeom prst="ellipse">
                  <a:avLst/>
                </a:pr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" name="Oval 13">
                  <a:extLst>
                    <a:ext uri="{FF2B5EF4-FFF2-40B4-BE49-F238E27FC236}">
                      <a16:creationId xmlns:a16="http://schemas.microsoft.com/office/drawing/2014/main" id="{7D5C4440-5E61-23AF-BBA6-2236C1E515F9}"/>
                    </a:ext>
                  </a:extLst>
                </p:cNvPr>
                <p:cNvSpPr/>
                <p:nvPr/>
              </p:nvSpPr>
              <p:spPr>
                <a:xfrm>
                  <a:off x="205936" y="69298"/>
                  <a:ext cx="207389" cy="207389"/>
                </a:xfrm>
                <a:prstGeom prst="ellipse">
                  <a:avLst/>
                </a:prstGeom>
                <a:solidFill>
                  <a:srgbClr val="002F4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" name="Oval 14">
                  <a:extLst>
                    <a:ext uri="{FF2B5EF4-FFF2-40B4-BE49-F238E27FC236}">
                      <a16:creationId xmlns:a16="http://schemas.microsoft.com/office/drawing/2014/main" id="{AD1F3E9E-4E67-379C-B3FF-FBBF16CC5AB5}"/>
                    </a:ext>
                  </a:extLst>
                </p:cNvPr>
                <p:cNvSpPr/>
                <p:nvPr/>
              </p:nvSpPr>
              <p:spPr>
                <a:xfrm>
                  <a:off x="485863" y="69298"/>
                  <a:ext cx="207388" cy="207389"/>
                </a:xfrm>
                <a:prstGeom prst="ellipse">
                  <a:avLst/>
                </a:prstGeom>
                <a:solidFill>
                  <a:srgbClr val="002F4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022F9993-502E-CF43-C18D-FEF4882FB72F}"/>
                  </a:ext>
                </a:extLst>
              </p:cNvPr>
              <p:cNvSpPr/>
              <p:nvPr/>
            </p:nvSpPr>
            <p:spPr>
              <a:xfrm>
                <a:off x="411962" y="6180831"/>
                <a:ext cx="125898" cy="125898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FC7FC1E8-70FB-1886-5D76-B606F47FFC73}"/>
                </a:ext>
              </a:extLst>
            </p:cNvPr>
            <p:cNvSpPr/>
            <p:nvPr/>
          </p:nvSpPr>
          <p:spPr>
            <a:xfrm>
              <a:off x="73856" y="6180831"/>
              <a:ext cx="125898" cy="125898"/>
            </a:xfrm>
            <a:prstGeom prst="ellipse">
              <a:avLst/>
            </a:prstGeom>
            <a:solidFill>
              <a:srgbClr val="002F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AC0F4FEC-1EE6-2938-2F5E-9919B50D28C2}"/>
                </a:ext>
              </a:extLst>
            </p:cNvPr>
            <p:cNvSpPr/>
            <p:nvPr/>
          </p:nvSpPr>
          <p:spPr>
            <a:xfrm>
              <a:off x="243790" y="6180831"/>
              <a:ext cx="125898" cy="125898"/>
            </a:xfrm>
            <a:prstGeom prst="ellipse">
              <a:avLst/>
            </a:prstGeom>
            <a:solidFill>
              <a:srgbClr val="002F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18" name="Table 18">
            <a:extLst>
              <a:ext uri="{FF2B5EF4-FFF2-40B4-BE49-F238E27FC236}">
                <a16:creationId xmlns:a16="http://schemas.microsoft.com/office/drawing/2014/main" id="{0C7269E2-0287-A6D1-BBA2-46839A222F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0960497"/>
              </p:ext>
            </p:extLst>
          </p:nvPr>
        </p:nvGraphicFramePr>
        <p:xfrm>
          <a:off x="1149652" y="1017270"/>
          <a:ext cx="9892695" cy="493585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439143">
                  <a:extLst>
                    <a:ext uri="{9D8B030D-6E8A-4147-A177-3AD203B41FA5}">
                      <a16:colId xmlns:a16="http://schemas.microsoft.com/office/drawing/2014/main" val="3755052313"/>
                    </a:ext>
                  </a:extLst>
                </a:gridCol>
                <a:gridCol w="3453552">
                  <a:extLst>
                    <a:ext uri="{9D8B030D-6E8A-4147-A177-3AD203B41FA5}">
                      <a16:colId xmlns:a16="http://schemas.microsoft.com/office/drawing/2014/main" val="1498752593"/>
                    </a:ext>
                  </a:extLst>
                </a:gridCol>
              </a:tblGrid>
              <a:tr h="438919">
                <a:tc>
                  <a:txBody>
                    <a:bodyPr/>
                    <a:lstStyle/>
                    <a:p>
                      <a:pPr marL="0"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2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Baseline characteristic </a:t>
                      </a:r>
                    </a:p>
                  </a:txBody>
                  <a:tcPr marL="69669" marR="69669" marT="48768" marB="48768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2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Verdana" panose="020B0604030504040204" pitchFamily="34" charset="0"/>
                        </a:rPr>
                        <a:t>Patients </a:t>
                      </a:r>
                      <a:br>
                        <a:rPr lang="en-US" sz="12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Verdana" panose="020B0604030504040204" pitchFamily="34" charset="0"/>
                        </a:rPr>
                      </a:br>
                      <a:r>
                        <a:rPr lang="en-US" sz="12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Verdana" panose="020B0604030504040204" pitchFamily="34" charset="0"/>
                        </a:rPr>
                        <a:t>(N=39)</a:t>
                      </a:r>
                      <a:endParaRPr lang="en-US" sz="1200" b="1" baseline="0" dirty="0">
                        <a:solidFill>
                          <a:schemeClr val="bg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48768" marB="48768" anchor="ctr"/>
                </a:tc>
                <a:extLst>
                  <a:ext uri="{0D108BD9-81ED-4DB2-BD59-A6C34878D82A}">
                    <a16:rowId xmlns:a16="http://schemas.microsoft.com/office/drawing/2014/main" val="2013991507"/>
                  </a:ext>
                </a:extLst>
              </a:tr>
              <a:tr h="2006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Clinical measurements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ctr"/>
                </a:tc>
                <a:extLst>
                  <a:ext uri="{0D108BD9-81ED-4DB2-BD59-A6C34878D82A}">
                    <a16:rowId xmlns:a16="http://schemas.microsoft.com/office/drawing/2014/main" val="1115006945"/>
                  </a:ext>
                </a:extLst>
              </a:tr>
              <a:tr h="2006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BMI, mean (SD), kg/m</a:t>
                      </a:r>
                      <a:r>
                        <a:rPr lang="en-US" sz="12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4320" marR="27432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28.4 (4.59)*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ctr"/>
                </a:tc>
                <a:extLst>
                  <a:ext uri="{0D108BD9-81ED-4DB2-BD59-A6C34878D82A}">
                    <a16:rowId xmlns:a16="http://schemas.microsoft.com/office/drawing/2014/main" val="1266896599"/>
                  </a:ext>
                </a:extLst>
              </a:tr>
              <a:tr h="2006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Body weight, mean (SD), kg</a:t>
                      </a:r>
                    </a:p>
                  </a:txBody>
                  <a:tcPr marL="274320" marR="27432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85.4 (23.13)*</a:t>
                      </a:r>
                    </a:p>
                  </a:txBody>
                  <a:tcPr marR="9525" marT="9525" marB="0" anchor="ctr"/>
                </a:tc>
                <a:extLst>
                  <a:ext uri="{0D108BD9-81ED-4DB2-BD59-A6C34878D82A}">
                    <a16:rowId xmlns:a16="http://schemas.microsoft.com/office/drawing/2014/main" val="3418188363"/>
                  </a:ext>
                </a:extLst>
              </a:tr>
              <a:tr h="2006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Systolic blood pressure, mean (SD), mm Hg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4320" marR="27432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126.2 (12.65)*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ctr"/>
                </a:tc>
                <a:extLst>
                  <a:ext uri="{0D108BD9-81ED-4DB2-BD59-A6C34878D82A}">
                    <a16:rowId xmlns:a16="http://schemas.microsoft.com/office/drawing/2014/main" val="2781849480"/>
                  </a:ext>
                </a:extLst>
              </a:tr>
              <a:tr h="2006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Diastolic blood pressure, mean (SD), mm Hg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4320" marR="27432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81.4 (9.95)*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ctr"/>
                </a:tc>
                <a:extLst>
                  <a:ext uri="{0D108BD9-81ED-4DB2-BD59-A6C34878D82A}">
                    <a16:rowId xmlns:a16="http://schemas.microsoft.com/office/drawing/2014/main" val="547926363"/>
                  </a:ext>
                </a:extLst>
              </a:tr>
              <a:tr h="2006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Urine protein excretion, g/day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432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ctr"/>
                </a:tc>
                <a:extLst>
                  <a:ext uri="{0D108BD9-81ED-4DB2-BD59-A6C34878D82A}">
                    <a16:rowId xmlns:a16="http://schemas.microsoft.com/office/drawing/2014/main" val="2724904824"/>
                  </a:ext>
                </a:extLst>
              </a:tr>
              <a:tr h="2006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Mean (SD)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864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2.7 (1.83)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ctr"/>
                </a:tc>
                <a:extLst>
                  <a:ext uri="{0D108BD9-81ED-4DB2-BD59-A6C34878D82A}">
                    <a16:rowId xmlns:a16="http://schemas.microsoft.com/office/drawing/2014/main" val="3706613781"/>
                  </a:ext>
                </a:extLst>
              </a:tr>
              <a:tr h="2006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Median (IQR)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864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2.0 (1.3-4.2)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ctr"/>
                </a:tc>
                <a:extLst>
                  <a:ext uri="{0D108BD9-81ED-4DB2-BD59-A6C34878D82A}">
                    <a16:rowId xmlns:a16="http://schemas.microsoft.com/office/drawing/2014/main" val="2966780191"/>
                  </a:ext>
                </a:extLst>
              </a:tr>
              <a:tr h="2006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UPC</a:t>
                      </a: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, g/g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432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ctr"/>
                </a:tc>
                <a:extLst>
                  <a:ext uri="{0D108BD9-81ED-4DB2-BD59-A6C34878D82A}">
                    <a16:rowId xmlns:a16="http://schemas.microsoft.com/office/drawing/2014/main" val="3331720247"/>
                  </a:ext>
                </a:extLst>
              </a:tr>
              <a:tr h="2006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Mean (SD)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864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1.97 (1.20)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ctr"/>
                </a:tc>
                <a:extLst>
                  <a:ext uri="{0D108BD9-81ED-4DB2-BD59-A6C34878D82A}">
                    <a16:rowId xmlns:a16="http://schemas.microsoft.com/office/drawing/2014/main" val="3517226965"/>
                  </a:ext>
                </a:extLst>
              </a:tr>
              <a:tr h="2006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Median (IQR)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864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1.77 (1.06-3.15)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ctr"/>
                </a:tc>
                <a:extLst>
                  <a:ext uri="{0D108BD9-81ED-4DB2-BD59-A6C34878D82A}">
                    <a16:rowId xmlns:a16="http://schemas.microsoft.com/office/drawing/2014/main" val="3021607567"/>
                  </a:ext>
                </a:extLst>
              </a:tr>
              <a:tr h="2006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eGFR, mL/min/1.73 m</a:t>
                      </a:r>
                      <a:r>
                        <a:rPr lang="en-US" sz="12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432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ctr"/>
                </a:tc>
                <a:extLst>
                  <a:ext uri="{0D108BD9-81ED-4DB2-BD59-A6C34878D82A}">
                    <a16:rowId xmlns:a16="http://schemas.microsoft.com/office/drawing/2014/main" val="119257722"/>
                  </a:ext>
                </a:extLst>
              </a:tr>
              <a:tr h="2006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Mean (SD)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864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44.9 (22.39)</a:t>
                      </a:r>
                      <a:r>
                        <a:rPr lang="en-US" sz="12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†</a:t>
                      </a:r>
                      <a:endParaRPr lang="en-US" sz="120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ctr"/>
                </a:tc>
                <a:extLst>
                  <a:ext uri="{0D108BD9-81ED-4DB2-BD59-A6C34878D82A}">
                    <a16:rowId xmlns:a16="http://schemas.microsoft.com/office/drawing/2014/main" val="999379693"/>
                  </a:ext>
                </a:extLst>
              </a:tr>
              <a:tr h="2006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Median (IQR)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864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38.0 (29.0-53.0)</a:t>
                      </a:r>
                    </a:p>
                  </a:txBody>
                  <a:tcPr marR="9525" marT="9525" marB="0" anchor="ctr"/>
                </a:tc>
                <a:extLst>
                  <a:ext uri="{0D108BD9-81ED-4DB2-BD59-A6C34878D82A}">
                    <a16:rowId xmlns:a16="http://schemas.microsoft.com/office/drawing/2014/main" val="2529162954"/>
                  </a:ext>
                </a:extLst>
              </a:tr>
              <a:tr h="2006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History of hypertension, n (%)</a:t>
                      </a:r>
                      <a:endParaRPr lang="en-US" sz="1200" b="1" i="0" u="none" strike="sngStrike" baseline="30000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30 (77)</a:t>
                      </a:r>
                      <a:endParaRPr lang="en-US" sz="1200" b="0" i="0" u="none" strike="sng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ctr"/>
                </a:tc>
                <a:extLst>
                  <a:ext uri="{0D108BD9-81ED-4DB2-BD59-A6C34878D82A}">
                    <a16:rowId xmlns:a16="http://schemas.microsoft.com/office/drawing/2014/main" val="2527994120"/>
                  </a:ext>
                </a:extLst>
              </a:tr>
              <a:tr h="2918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Antihypertensive medications at baseline visit, n (%)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24 (62)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ctr"/>
                </a:tc>
                <a:extLst>
                  <a:ext uri="{0D108BD9-81ED-4DB2-BD59-A6C34878D82A}">
                    <a16:rowId xmlns:a16="http://schemas.microsoft.com/office/drawing/2014/main" val="899393582"/>
                  </a:ext>
                </a:extLst>
              </a:tr>
              <a:tr h="2006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Diuretics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576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13 (33)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ctr"/>
                </a:tc>
                <a:extLst>
                  <a:ext uri="{0D108BD9-81ED-4DB2-BD59-A6C34878D82A}">
                    <a16:rowId xmlns:a16="http://schemas.microsoft.com/office/drawing/2014/main" val="4077422206"/>
                  </a:ext>
                </a:extLst>
              </a:tr>
              <a:tr h="2006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β-Blockers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576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11 (28)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ctr"/>
                </a:tc>
                <a:extLst>
                  <a:ext uri="{0D108BD9-81ED-4DB2-BD59-A6C34878D82A}">
                    <a16:rowId xmlns:a16="http://schemas.microsoft.com/office/drawing/2014/main" val="3277454517"/>
                  </a:ext>
                </a:extLst>
              </a:tr>
              <a:tr h="2006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α-Blockers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576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 (15)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ctr"/>
                </a:tc>
                <a:extLst>
                  <a:ext uri="{0D108BD9-81ED-4DB2-BD59-A6C34878D82A}">
                    <a16:rowId xmlns:a16="http://schemas.microsoft.com/office/drawing/2014/main" val="1049648816"/>
                  </a:ext>
                </a:extLst>
              </a:tr>
              <a:tr h="2006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Calcium channel blockers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576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14 (36)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ctr"/>
                </a:tc>
                <a:extLst>
                  <a:ext uri="{0D108BD9-81ED-4DB2-BD59-A6C34878D82A}">
                    <a16:rowId xmlns:a16="http://schemas.microsoft.com/office/drawing/2014/main" val="543907385"/>
                  </a:ext>
                </a:extLst>
              </a:tr>
              <a:tr h="3921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Time from start of OLE treatment to start of SGLT2i treatment, median (IQR), days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253.0 (92.0-358.0)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ctr"/>
                </a:tc>
                <a:extLst>
                  <a:ext uri="{0D108BD9-81ED-4DB2-BD59-A6C34878D82A}">
                    <a16:rowId xmlns:a16="http://schemas.microsoft.com/office/drawing/2014/main" val="2946946753"/>
                  </a:ext>
                </a:extLst>
              </a:tr>
            </a:tbl>
          </a:graphicData>
        </a:graphic>
      </p:graphicFrame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7DF0BDA-909F-6ADF-5B4A-3586D1D57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81267" y="6373284"/>
            <a:ext cx="791632" cy="365125"/>
          </a:xfrm>
        </p:spPr>
        <p:txBody>
          <a:bodyPr anchor="b"/>
          <a:lstStyle/>
          <a:p>
            <a:fld id="{2238001C-732A-465C-937D-897243CD0DF7}" type="slidenum">
              <a:rPr lang="en-US" sz="1000" smtClean="0"/>
              <a:t>9</a:t>
            </a:fld>
            <a:endParaRPr lang="en-US" sz="1000" dirty="0"/>
          </a:p>
        </p:txBody>
      </p:sp>
      <p:sp>
        <p:nvSpPr>
          <p:cNvPr id="10" name="Content Placeholder 8">
            <a:extLst>
              <a:ext uri="{FF2B5EF4-FFF2-40B4-BE49-F238E27FC236}">
                <a16:creationId xmlns:a16="http://schemas.microsoft.com/office/drawing/2014/main" id="{BA2110CC-0B31-18AD-10B7-4CD3D5C4C77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8200" y="6492188"/>
            <a:ext cx="8267699" cy="246221"/>
          </a:xfrm>
        </p:spPr>
        <p:txBody>
          <a:bodyPr anchor="b"/>
          <a:lstStyle/>
          <a:p>
            <a:pPr defTabSz="889000">
              <a:spcBef>
                <a:spcPts val="0"/>
              </a:spcBef>
              <a:tabLst>
                <a:tab pos="7315200" algn="l"/>
              </a:tabLst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Preciado P, et al. Poster presented at WCN 2024; April 13-16, 2024; Buenos Aires, Argentina. Poster WCN24-AB-752.	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B0011B9-A43E-C03F-C571-F8E86A08B95E}"/>
              </a:ext>
            </a:extLst>
          </p:cNvPr>
          <p:cNvSpPr txBox="1"/>
          <p:nvPr/>
        </p:nvSpPr>
        <p:spPr>
          <a:xfrm>
            <a:off x="8971280" y="6492188"/>
            <a:ext cx="2549091" cy="246221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April 2024. MA-SP-24-0031.</a:t>
            </a:r>
            <a:endParaRPr lang="en-US" sz="10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FD9D0B-BB58-D43F-2065-E56BE7680DBC}"/>
              </a:ext>
            </a:extLst>
          </p:cNvPr>
          <p:cNvSpPr txBox="1"/>
          <p:nvPr/>
        </p:nvSpPr>
        <p:spPr>
          <a:xfrm>
            <a:off x="838200" y="596900"/>
            <a:ext cx="1198500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69668" defTabSz="457200">
              <a:spcBef>
                <a:spcPts val="1371"/>
              </a:spcBef>
              <a:spcAft>
                <a:spcPts val="457"/>
              </a:spcAft>
              <a:buClr>
                <a:srgbClr val="005E98"/>
              </a:buClr>
            </a:pPr>
            <a:r>
              <a:rPr lang="en-US" sz="2400" b="1" dirty="0">
                <a:solidFill>
                  <a:srgbClr val="5E5C9F"/>
                </a:solidFill>
                <a:latin typeface="verdana"/>
              </a:rPr>
              <a:t>Table 2. Baseline Clinical Characteristics and Medication Use</a:t>
            </a:r>
          </a:p>
        </p:txBody>
      </p:sp>
    </p:spTree>
    <p:extLst>
      <p:ext uri="{BB962C8B-B14F-4D97-AF65-F5344CB8AC3E}">
        <p14:creationId xmlns:p14="http://schemas.microsoft.com/office/powerpoint/2010/main" val="358498713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Travere">
      <a:dk1>
        <a:srgbClr val="000000"/>
      </a:dk1>
      <a:lt1>
        <a:srgbClr val="FFFFFF"/>
      </a:lt1>
      <a:dk2>
        <a:srgbClr val="A5A7A8"/>
      </a:dk2>
      <a:lt2>
        <a:srgbClr val="BFEAF5"/>
      </a:lt2>
      <a:accent1>
        <a:srgbClr val="005E98"/>
      </a:accent1>
      <a:accent2>
        <a:srgbClr val="00ADD7"/>
      </a:accent2>
      <a:accent3>
        <a:srgbClr val="00A390"/>
      </a:accent3>
      <a:accent4>
        <a:srgbClr val="5E5C9F"/>
      </a:accent4>
      <a:accent5>
        <a:srgbClr val="008AAF"/>
      </a:accent5>
      <a:accent6>
        <a:srgbClr val="88B613"/>
      </a:accent6>
      <a:hlink>
        <a:srgbClr val="00ADD7"/>
      </a:hlink>
      <a:folHlink>
        <a:srgbClr val="005E98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Travere">
      <a:dk1>
        <a:srgbClr val="000000"/>
      </a:dk1>
      <a:lt1>
        <a:srgbClr val="FFFFFF"/>
      </a:lt1>
      <a:dk2>
        <a:srgbClr val="A5A7A8"/>
      </a:dk2>
      <a:lt2>
        <a:srgbClr val="BFEAF5"/>
      </a:lt2>
      <a:accent1>
        <a:srgbClr val="005E98"/>
      </a:accent1>
      <a:accent2>
        <a:srgbClr val="00ADD7"/>
      </a:accent2>
      <a:accent3>
        <a:srgbClr val="00A390"/>
      </a:accent3>
      <a:accent4>
        <a:srgbClr val="5E5C9F"/>
      </a:accent4>
      <a:accent5>
        <a:srgbClr val="008AAF"/>
      </a:accent5>
      <a:accent6>
        <a:srgbClr val="88B613"/>
      </a:accent6>
      <a:hlink>
        <a:srgbClr val="00ADD7"/>
      </a:hlink>
      <a:folHlink>
        <a:srgbClr val="005E98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Travere">
      <a:dk1>
        <a:srgbClr val="000000"/>
      </a:dk1>
      <a:lt1>
        <a:srgbClr val="FFFFFF"/>
      </a:lt1>
      <a:dk2>
        <a:srgbClr val="A5A7A8"/>
      </a:dk2>
      <a:lt2>
        <a:srgbClr val="BFEAF5"/>
      </a:lt2>
      <a:accent1>
        <a:srgbClr val="005E98"/>
      </a:accent1>
      <a:accent2>
        <a:srgbClr val="00ADD7"/>
      </a:accent2>
      <a:accent3>
        <a:srgbClr val="00A390"/>
      </a:accent3>
      <a:accent4>
        <a:srgbClr val="5E5C9F"/>
      </a:accent4>
      <a:accent5>
        <a:srgbClr val="008AAF"/>
      </a:accent5>
      <a:accent6>
        <a:srgbClr val="88B613"/>
      </a:accent6>
      <a:hlink>
        <a:srgbClr val="00ADD7"/>
      </a:hlink>
      <a:folHlink>
        <a:srgbClr val="005E98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Office Theme">
  <a:themeElements>
    <a:clrScheme name="Travere">
      <a:dk1>
        <a:srgbClr val="000000"/>
      </a:dk1>
      <a:lt1>
        <a:srgbClr val="FFFFFF"/>
      </a:lt1>
      <a:dk2>
        <a:srgbClr val="A5A7A8"/>
      </a:dk2>
      <a:lt2>
        <a:srgbClr val="BFEAF5"/>
      </a:lt2>
      <a:accent1>
        <a:srgbClr val="005E98"/>
      </a:accent1>
      <a:accent2>
        <a:srgbClr val="00ADD7"/>
      </a:accent2>
      <a:accent3>
        <a:srgbClr val="00A390"/>
      </a:accent3>
      <a:accent4>
        <a:srgbClr val="5E5C9F"/>
      </a:accent4>
      <a:accent5>
        <a:srgbClr val="008AAF"/>
      </a:accent5>
      <a:accent6>
        <a:srgbClr val="88B613"/>
      </a:accent6>
      <a:hlink>
        <a:srgbClr val="00ADD7"/>
      </a:hlink>
      <a:folHlink>
        <a:srgbClr val="005E98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Travere">
    <a:dk1>
      <a:srgbClr val="000000"/>
    </a:dk1>
    <a:lt1>
      <a:srgbClr val="FFFFFF"/>
    </a:lt1>
    <a:dk2>
      <a:srgbClr val="A5A7A8"/>
    </a:dk2>
    <a:lt2>
      <a:srgbClr val="BFEAF5"/>
    </a:lt2>
    <a:accent1>
      <a:srgbClr val="005E98"/>
    </a:accent1>
    <a:accent2>
      <a:srgbClr val="00ADD7"/>
    </a:accent2>
    <a:accent3>
      <a:srgbClr val="00A390"/>
    </a:accent3>
    <a:accent4>
      <a:srgbClr val="5E5C9F"/>
    </a:accent4>
    <a:accent5>
      <a:srgbClr val="008AAF"/>
    </a:accent5>
    <a:accent6>
      <a:srgbClr val="88B613"/>
    </a:accent6>
    <a:hlink>
      <a:srgbClr val="00ADD7"/>
    </a:hlink>
    <a:folHlink>
      <a:srgbClr val="005E98"/>
    </a:folHlink>
  </a:clrScheme>
  <a:fontScheme name="Custom 7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A255B10D8B0141994E05C02D717583" ma:contentTypeVersion="4" ma:contentTypeDescription="Create a new document." ma:contentTypeScope="" ma:versionID="3b8aab36dea01f6753bfd2c3689008b7">
  <xsd:schema xmlns:xsd="http://www.w3.org/2001/XMLSchema" xmlns:xs="http://www.w3.org/2001/XMLSchema" xmlns:p="http://schemas.microsoft.com/office/2006/metadata/properties" xmlns:ns2="713987be-0c02-4ba1-ab6d-b8c2d888da64" xmlns:ns3="d3733a08-52c9-46fe-81d0-5942b656a061" targetNamespace="http://schemas.microsoft.com/office/2006/metadata/properties" ma:root="true" ma:fieldsID="8a568c4772ff9aa6d0f8008ba5049bb3" ns2:_="" ns3:_="">
    <xsd:import namespace="713987be-0c02-4ba1-ab6d-b8c2d888da64"/>
    <xsd:import namespace="d3733a08-52c9-46fe-81d0-5942b656a06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3987be-0c02-4ba1-ab6d-b8c2d888da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733a08-52c9-46fe-81d0-5942b656a06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1D5A75F-B137-4C62-900F-AC0BBC29D0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3987be-0c02-4ba1-ab6d-b8c2d888da64"/>
    <ds:schemaRef ds:uri="d3733a08-52c9-46fe-81d0-5942b656a0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E789670-9BD1-4869-8358-3D3A808684E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FFC1C78-0F3A-40F9-88F9-367ADF661F1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12344</TotalTime>
  <Words>2302</Words>
  <Application>Microsoft Macintosh PowerPoint</Application>
  <PresentationFormat>Widescreen</PresentationFormat>
  <Paragraphs>238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verdana</vt:lpstr>
      <vt:lpstr>verdana</vt:lpstr>
      <vt:lpstr>Office Theme</vt:lpstr>
      <vt:lpstr>3_Office Theme</vt:lpstr>
      <vt:lpstr>1_Office Theme</vt:lpstr>
      <vt:lpstr>2_Office Theme</vt:lpstr>
      <vt:lpstr>Concomitant Sparsentan and Sodium-Glucose Cotransporter-2 Inhibitors (SGLT2is) in Patients With IgA Nephropathy (IgAN) in the PROTECT Open-Label Extension (OLE)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Thorne</dc:creator>
  <cp:lastModifiedBy>MCE/ST</cp:lastModifiedBy>
  <cp:revision>264</cp:revision>
  <dcterms:created xsi:type="dcterms:W3CDTF">2021-11-22T17:08:04Z</dcterms:created>
  <dcterms:modified xsi:type="dcterms:W3CDTF">2024-08-05T15:51:17Z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0x01010050A255B10D8B0141994E05C02D717583</vt:lpwstr>
  </property>
</Properties>
</file>